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60"/>
  </p:notesMasterIdLst>
  <p:sldIdLst>
    <p:sldId id="703" r:id="rId3"/>
    <p:sldId id="661" r:id="rId4"/>
    <p:sldId id="663" r:id="rId5"/>
    <p:sldId id="664" r:id="rId6"/>
    <p:sldId id="665" r:id="rId7"/>
    <p:sldId id="666" r:id="rId8"/>
    <p:sldId id="667" r:id="rId9"/>
    <p:sldId id="668" r:id="rId10"/>
    <p:sldId id="684" r:id="rId11"/>
    <p:sldId id="685" r:id="rId12"/>
    <p:sldId id="686" r:id="rId13"/>
    <p:sldId id="687" r:id="rId14"/>
    <p:sldId id="521" r:id="rId15"/>
    <p:sldId id="522" r:id="rId16"/>
    <p:sldId id="544" r:id="rId17"/>
    <p:sldId id="524" r:id="rId18"/>
    <p:sldId id="525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1" r:id="rId29"/>
    <p:sldId id="642" r:id="rId30"/>
    <p:sldId id="643" r:id="rId31"/>
    <p:sldId id="644" r:id="rId32"/>
    <p:sldId id="645" r:id="rId33"/>
    <p:sldId id="646" r:id="rId34"/>
    <p:sldId id="543" r:id="rId35"/>
    <p:sldId id="702" r:id="rId36"/>
    <p:sldId id="647" r:id="rId37"/>
    <p:sldId id="701" r:id="rId38"/>
    <p:sldId id="584" r:id="rId39"/>
    <p:sldId id="585" r:id="rId40"/>
    <p:sldId id="586" r:id="rId41"/>
    <p:sldId id="587" r:id="rId42"/>
    <p:sldId id="588" r:id="rId43"/>
    <p:sldId id="589" r:id="rId44"/>
    <p:sldId id="590" r:id="rId45"/>
    <p:sldId id="688" r:id="rId46"/>
    <p:sldId id="689" r:id="rId47"/>
    <p:sldId id="690" r:id="rId48"/>
    <p:sldId id="691" r:id="rId49"/>
    <p:sldId id="649" r:id="rId50"/>
    <p:sldId id="650" r:id="rId51"/>
    <p:sldId id="655" r:id="rId52"/>
    <p:sldId id="658" r:id="rId53"/>
    <p:sldId id="692" r:id="rId54"/>
    <p:sldId id="693" r:id="rId55"/>
    <p:sldId id="694" r:id="rId56"/>
    <p:sldId id="695" r:id="rId57"/>
    <p:sldId id="662" r:id="rId58"/>
    <p:sldId id="554" r:id="rId59"/>
  </p:sldIdLst>
  <p:sldSz cx="13004800" cy="9753600"/>
  <p:notesSz cx="13004800" cy="97536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0" userDrawn="1">
          <p15:clr>
            <a:srgbClr val="A4A3A4"/>
          </p15:clr>
        </p15:guide>
        <p15:guide id="2" pos="1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124"/>
    <a:srgbClr val="003F83"/>
    <a:srgbClr val="F2F6F9"/>
    <a:srgbClr val="FFFFFF"/>
    <a:srgbClr val="FEFEFE"/>
    <a:srgbClr val="005493"/>
    <a:srgbClr val="385D8A"/>
    <a:srgbClr val="4F81BD"/>
    <a:srgbClr val="C2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2" autoAdjust="0"/>
    <p:restoredTop sz="47110" autoAdjust="0"/>
  </p:normalViewPr>
  <p:slideViewPr>
    <p:cSldViewPr>
      <p:cViewPr varScale="1">
        <p:scale>
          <a:sx n="114" d="100"/>
          <a:sy n="114" d="100"/>
        </p:scale>
        <p:origin x="180" y="114"/>
      </p:cViewPr>
      <p:guideLst>
        <p:guide orient="horz" pos="4800"/>
        <p:guide pos="15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2:48:0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1376 0 0,'0'0'65'0'0,"0"0"95"0"0,0 0 378 0 0,0 0 166 0 0,0 0 30 0 0,0 0-66 0 0,0 0-312 0 0,0 0-136 0 0,0 0-26 0 0,0 0-29 0 0,0 0-76 0 0,0 0 1 0 0,0 0-2 0 0,0 0-7 0 0,0 0-3 0 0,0 0-265 0 0,0 0-1103 0 0,0 0-479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5EDF2-E288-4AB5-BF0E-7D0A6604748C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DD04F-C18E-4ABD-8613-6DF2262F7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2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7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130" dirty="0"/>
              <a:t>‹#›</a:t>
            </a:fld>
            <a:endParaRPr spc="13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01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99" b="0" i="1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30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70000"/>
            <a:ext cx="13004800" cy="8483600"/>
          </a:xfrm>
          <a:custGeom>
            <a:avLst/>
            <a:gdLst/>
            <a:ahLst/>
            <a:cxnLst/>
            <a:rect l="l" t="t" r="r" b="b"/>
            <a:pathLst>
              <a:path w="13004800" h="8483600">
                <a:moveTo>
                  <a:pt x="0" y="8483600"/>
                </a:moveTo>
                <a:lnTo>
                  <a:pt x="13004800" y="8483600"/>
                </a:lnTo>
                <a:lnTo>
                  <a:pt x="13004800" y="0"/>
                </a:lnTo>
                <a:lnTo>
                  <a:pt x="0" y="0"/>
                </a:lnTo>
                <a:lnTo>
                  <a:pt x="0" y="848360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130" dirty="0"/>
              <a:t>‹#›</a:t>
            </a:fld>
            <a:endParaRPr spc="1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/>
          <p:cNvSpPr/>
          <p:nvPr userDrawn="1"/>
        </p:nvSpPr>
        <p:spPr>
          <a:xfrm>
            <a:off x="869774" y="3955098"/>
            <a:ext cx="11171590" cy="883814"/>
          </a:xfrm>
          <a:prstGeom prst="roundRect">
            <a:avLst/>
          </a:prstGeom>
          <a:solidFill>
            <a:srgbClr val="E9E9F3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249671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66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58614" y="1842347"/>
            <a:ext cx="11487573" cy="2522396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3048207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38946"/>
            <a:ext cx="13004800" cy="81929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419037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/>
          <p:cNvSpPr/>
          <p:nvPr userDrawn="1"/>
        </p:nvSpPr>
        <p:spPr>
          <a:xfrm>
            <a:off x="869774" y="3955098"/>
            <a:ext cx="11171590" cy="883814"/>
          </a:xfrm>
          <a:prstGeom prst="roundRect">
            <a:avLst/>
          </a:prstGeom>
          <a:solidFill>
            <a:srgbClr val="E9E9F3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67979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0109" y="1612900"/>
            <a:ext cx="870458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8640" y="2527300"/>
            <a:ext cx="9367519" cy="320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1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69800" y="9344253"/>
            <a:ext cx="243840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130" dirty="0"/>
              <a:t>‹#›</a:t>
            </a:fld>
            <a:endParaRPr spc="1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74" r:id="rId4"/>
    <p:sldLayoutId id="214748367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57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1"/>
          </a:solidFill>
          <a:latin typeface="Calibri" pitchFamily="34" charset="0"/>
        </a:defRPr>
      </a:lvl9pPr>
    </p:titleStyle>
    <p:bodyStyle>
      <a:lvl1pPr marL="487672" indent="-487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5.png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7.png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image" Target="../media/image3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48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4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46.png"/><Relationship Id="rId5" Type="http://schemas.openxmlformats.org/officeDocument/2006/relationships/tags" Target="../tags/tag15.xml"/><Relationship Id="rId10" Type="http://schemas.openxmlformats.org/officeDocument/2006/relationships/image" Target="../media/image45.png"/><Relationship Id="rId4" Type="http://schemas.openxmlformats.org/officeDocument/2006/relationships/tags" Target="../tags/tag14.xml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 idx="4294967295"/>
          </p:nvPr>
        </p:nvSpPr>
        <p:spPr>
          <a:xfrm>
            <a:off x="561147" y="2316515"/>
            <a:ext cx="11882507" cy="1192107"/>
          </a:xfrm>
          <a:prstGeom prst="rect">
            <a:avLst/>
          </a:prstGeom>
        </p:spPr>
        <p:txBody>
          <a:bodyPr/>
          <a:lstStyle/>
          <a:p>
            <a:r>
              <a:rPr lang="en-US" altLang="zh-CN" sz="3982" dirty="0">
                <a:solidFill>
                  <a:schemeClr val="bg1"/>
                </a:solidFill>
                <a:latin typeface="Bell MT" panose="02020503060305020303" pitchFamily="18" charset="0"/>
              </a:rPr>
              <a:t>Algorithm Design and Analysis</a:t>
            </a:r>
            <a:br>
              <a:rPr lang="en-US" altLang="zh-CN" sz="3982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altLang="zh-CN" sz="3413" dirty="0">
                <a:solidFill>
                  <a:schemeClr val="bg1"/>
                </a:solidFill>
                <a:latin typeface="Bell MT" panose="02020503060305020303" pitchFamily="18" charset="0"/>
              </a:rPr>
              <a:t>Chapter 24: Single-Source Shortest Paths</a:t>
            </a:r>
            <a:br>
              <a:rPr lang="en-US" altLang="zh-CN" sz="3982" dirty="0">
                <a:solidFill>
                  <a:srgbClr val="000000"/>
                </a:solidFill>
                <a:latin typeface="Bell MT" panose="02020503060305020303" pitchFamily="18" charset="0"/>
              </a:rPr>
            </a:br>
            <a:endParaRPr lang="en-US" sz="3982" dirty="0">
              <a:solidFill>
                <a:srgbClr val="000000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8A68FF6-62FF-40D8-9A18-5820CA3AF76B}"/>
                  </a:ext>
                </a:extLst>
              </p14:cNvPr>
              <p14:cNvContentPartPr/>
              <p14:nvPr/>
            </p14:nvContentPartPr>
            <p14:xfrm>
              <a:off x="-2068366" y="7477931"/>
              <a:ext cx="512" cy="512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8A68FF6-62FF-40D8-9A18-5820CA3AF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81166" y="7465131"/>
                <a:ext cx="25600" cy="2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D81CC2EA-C25C-4E9A-BF76-5F734194F363}"/>
              </a:ext>
            </a:extLst>
          </p:cNvPr>
          <p:cNvSpPr txBox="1"/>
          <p:nvPr/>
        </p:nvSpPr>
        <p:spPr>
          <a:xfrm>
            <a:off x="3071619" y="7846731"/>
            <a:ext cx="686156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School of Software   Shandong University</a:t>
            </a:r>
          </a:p>
          <a:p>
            <a:pPr algn="ctr"/>
            <a:r>
              <a:rPr lang="en-US" sz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</a:t>
            </a:r>
          </a:p>
        </p:txBody>
      </p:sp>
      <p:pic>
        <p:nvPicPr>
          <p:cNvPr id="6" name="琵琶+吉他-琵琶语 (mp3cut.net) (3)">
            <a:hlinkClick r:id="" action="ppaction://media"/>
            <a:extLst>
              <a:ext uri="{FF2B5EF4-FFF2-40B4-BE49-F238E27FC236}">
                <a16:creationId xmlns:a16="http://schemas.microsoft.com/office/drawing/2014/main" id="{989989A0-9158-45AD-8904-46824726E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9934" y="8080151"/>
            <a:ext cx="153616" cy="1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68400" y="1066800"/>
            <a:ext cx="10534650" cy="3733800"/>
            <a:chOff x="1092200" y="1182162"/>
            <a:chExt cx="10534650" cy="373380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82162"/>
              <a:ext cx="10534650" cy="3733800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4987925" y="2744262"/>
              <a:ext cx="762000" cy="762000"/>
              <a:chOff x="5130800" y="4572000"/>
              <a:chExt cx="762000" cy="762000"/>
            </a:xfrm>
          </p:grpSpPr>
          <p:sp>
            <p:nvSpPr>
              <p:cNvPr id="36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5304051" y="4606183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696253" y="2744262"/>
              <a:ext cx="762000" cy="762000"/>
              <a:chOff x="5130800" y="4572000"/>
              <a:chExt cx="762000" cy="762000"/>
            </a:xfrm>
          </p:grpSpPr>
          <p:sp>
            <p:nvSpPr>
              <p:cNvPr id="39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304051" y="4606183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object 90"/>
            <p:cNvSpPr txBox="1"/>
            <p:nvPr/>
          </p:nvSpPr>
          <p:spPr>
            <a:xfrm>
              <a:off x="5900122" y="2482240"/>
              <a:ext cx="434181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7</a:t>
              </a:r>
              <a:endParaRPr sz="3600" dirty="0">
                <a:latin typeface="Times New Roman"/>
                <a:cs typeface="Times New Roman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8399551" y="2744262"/>
              <a:ext cx="762000" cy="762000"/>
              <a:chOff x="5130800" y="4572000"/>
              <a:chExt cx="762000" cy="762000"/>
            </a:xfrm>
          </p:grpSpPr>
          <p:sp>
            <p:nvSpPr>
              <p:cNvPr id="43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304051" y="4606183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02849" y="2765651"/>
              <a:ext cx="762000" cy="762000"/>
              <a:chOff x="5130800" y="4572000"/>
              <a:chExt cx="762000" cy="762000"/>
            </a:xfrm>
          </p:grpSpPr>
          <p:sp>
            <p:nvSpPr>
              <p:cNvPr id="47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304051" y="4606183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object 90"/>
            <p:cNvSpPr txBox="1"/>
            <p:nvPr/>
          </p:nvSpPr>
          <p:spPr>
            <a:xfrm>
              <a:off x="1787525" y="2134662"/>
              <a:ext cx="434181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r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object 90"/>
            <p:cNvSpPr txBox="1"/>
            <p:nvPr/>
          </p:nvSpPr>
          <p:spPr>
            <a:xfrm>
              <a:off x="3409643" y="2134662"/>
              <a:ext cx="378264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s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object 90"/>
            <p:cNvSpPr txBox="1"/>
            <p:nvPr/>
          </p:nvSpPr>
          <p:spPr>
            <a:xfrm>
              <a:off x="5216525" y="2134662"/>
              <a:ext cx="434181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t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object 90"/>
            <p:cNvSpPr txBox="1"/>
            <p:nvPr/>
          </p:nvSpPr>
          <p:spPr>
            <a:xfrm>
              <a:off x="6972607" y="2131530"/>
              <a:ext cx="225118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x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object 90"/>
            <p:cNvSpPr txBox="1"/>
            <p:nvPr/>
          </p:nvSpPr>
          <p:spPr>
            <a:xfrm>
              <a:off x="8614515" y="2166470"/>
              <a:ext cx="361210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y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object 90"/>
            <p:cNvSpPr txBox="1"/>
            <p:nvPr/>
          </p:nvSpPr>
          <p:spPr>
            <a:xfrm>
              <a:off x="10382425" y="2058462"/>
              <a:ext cx="434181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z</a:t>
              </a:r>
              <a:endParaRPr sz="36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55" name="object 5"/>
          <p:cNvSpPr txBox="1"/>
          <p:nvPr/>
        </p:nvSpPr>
        <p:spPr>
          <a:xfrm>
            <a:off x="825500" y="4703508"/>
            <a:ext cx="8595198" cy="498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00B050"/>
              </a:buClr>
              <a:buFont typeface="Wingdings" panose="05000000000000000000" pitchFamily="2" charset="2"/>
              <a:buChar char="l"/>
              <a:tabLst>
                <a:tab pos="2100580" algn="l"/>
              </a:tabLst>
            </a:pPr>
            <a:r>
              <a:rPr lang="en-US" sz="2400" spc="100" dirty="0">
                <a:latin typeface="Trebuchet MS"/>
                <a:cs typeface="Trebuchet MS"/>
              </a:rPr>
              <a:t>Bottom up</a:t>
            </a:r>
          </a:p>
        </p:txBody>
      </p:sp>
      <p:sp>
        <p:nvSpPr>
          <p:cNvPr id="56" name="object 5"/>
          <p:cNvSpPr txBox="1"/>
          <p:nvPr/>
        </p:nvSpPr>
        <p:spPr>
          <a:xfrm>
            <a:off x="819924" y="5360309"/>
            <a:ext cx="859519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00B050"/>
              </a:buClr>
              <a:buFont typeface="Wingdings" panose="05000000000000000000" pitchFamily="2" charset="2"/>
              <a:buChar char="l"/>
              <a:tabLst>
                <a:tab pos="2100580" algn="l"/>
              </a:tabLst>
            </a:pPr>
            <a:r>
              <a:rPr lang="en-US" sz="2400" spc="100" dirty="0">
                <a:latin typeface="Trebuchet MS"/>
                <a:cs typeface="Trebuchet MS"/>
              </a:rPr>
              <a:t>Time complexity: </a:t>
            </a:r>
            <a:r>
              <a:rPr lang="en-US" sz="2400"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i="1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spc="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7702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 rot="16200000">
            <a:off x="6007889" y="3921000"/>
            <a:ext cx="8427720" cy="2987040"/>
            <a:chOff x="1092200" y="1182162"/>
            <a:chExt cx="10534650" cy="373380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82162"/>
              <a:ext cx="10534650" cy="3733800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4987925" y="2744262"/>
              <a:ext cx="762000" cy="762000"/>
              <a:chOff x="5130800" y="4572000"/>
              <a:chExt cx="762000" cy="762000"/>
            </a:xfrm>
          </p:grpSpPr>
          <p:sp>
            <p:nvSpPr>
              <p:cNvPr id="36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5284172" y="4602336"/>
                <a:ext cx="455253" cy="654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696253" y="2744262"/>
              <a:ext cx="762000" cy="762000"/>
              <a:chOff x="5130800" y="4572000"/>
              <a:chExt cx="762000" cy="762000"/>
            </a:xfrm>
          </p:grpSpPr>
          <p:sp>
            <p:nvSpPr>
              <p:cNvPr id="39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284172" y="4602336"/>
                <a:ext cx="455253" cy="654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object 90"/>
            <p:cNvSpPr txBox="1"/>
            <p:nvPr/>
          </p:nvSpPr>
          <p:spPr>
            <a:xfrm>
              <a:off x="5900122" y="2482240"/>
              <a:ext cx="434181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7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8399551" y="2744262"/>
              <a:ext cx="762000" cy="762000"/>
              <a:chOff x="5130800" y="4572000"/>
              <a:chExt cx="762000" cy="762000"/>
            </a:xfrm>
          </p:grpSpPr>
          <p:sp>
            <p:nvSpPr>
              <p:cNvPr id="43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284173" y="4602336"/>
                <a:ext cx="455253" cy="654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02849" y="2765651"/>
              <a:ext cx="762000" cy="762000"/>
              <a:chOff x="5130800" y="4572000"/>
              <a:chExt cx="762000" cy="762000"/>
            </a:xfrm>
          </p:grpSpPr>
          <p:sp>
            <p:nvSpPr>
              <p:cNvPr id="47" name="object 250"/>
              <p:cNvSpPr/>
              <p:nvPr/>
            </p:nvSpPr>
            <p:spPr>
              <a:xfrm>
                <a:off x="5130800" y="4572000"/>
                <a:ext cx="762000" cy="7620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284172" y="4602336"/>
                <a:ext cx="455253" cy="654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object 90"/>
            <p:cNvSpPr txBox="1"/>
            <p:nvPr/>
          </p:nvSpPr>
          <p:spPr>
            <a:xfrm>
              <a:off x="1787525" y="2134662"/>
              <a:ext cx="434181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r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object 90"/>
            <p:cNvSpPr txBox="1"/>
            <p:nvPr/>
          </p:nvSpPr>
          <p:spPr>
            <a:xfrm>
              <a:off x="3409643" y="2134662"/>
              <a:ext cx="378264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s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object 90"/>
            <p:cNvSpPr txBox="1"/>
            <p:nvPr/>
          </p:nvSpPr>
          <p:spPr>
            <a:xfrm>
              <a:off x="5216525" y="2134662"/>
              <a:ext cx="434181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t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object 90"/>
            <p:cNvSpPr txBox="1"/>
            <p:nvPr/>
          </p:nvSpPr>
          <p:spPr>
            <a:xfrm>
              <a:off x="6972607" y="2131530"/>
              <a:ext cx="225118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x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object 90"/>
            <p:cNvSpPr txBox="1"/>
            <p:nvPr/>
          </p:nvSpPr>
          <p:spPr>
            <a:xfrm>
              <a:off x="8614515" y="2166470"/>
              <a:ext cx="361210" cy="566822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y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object 90"/>
            <p:cNvSpPr txBox="1"/>
            <p:nvPr/>
          </p:nvSpPr>
          <p:spPr>
            <a:xfrm>
              <a:off x="10368486" y="2086339"/>
              <a:ext cx="434181" cy="566823"/>
            </a:xfrm>
            <a:prstGeom prst="rect">
              <a:avLst/>
            </a:prstGeom>
            <a:solidFill>
              <a:srgbClr val="F2F6F9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i="1" dirty="0">
                  <a:solidFill>
                    <a:srgbClr val="92D050"/>
                  </a:solidFill>
                  <a:latin typeface="Times New Roman"/>
                  <a:cs typeface="Times New Roman"/>
                </a:rPr>
                <a:t>z</a:t>
              </a:r>
              <a:endParaRPr sz="2800" i="1" dirty="0">
                <a:solidFill>
                  <a:srgbClr val="92D05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55" name="object 5"/>
          <p:cNvSpPr txBox="1"/>
          <p:nvPr/>
        </p:nvSpPr>
        <p:spPr>
          <a:xfrm>
            <a:off x="825500" y="4703508"/>
            <a:ext cx="8595198" cy="498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00B050"/>
              </a:buClr>
              <a:buFont typeface="Wingdings" panose="05000000000000000000" pitchFamily="2" charset="2"/>
              <a:buChar char="l"/>
              <a:tabLst>
                <a:tab pos="2100580" algn="l"/>
              </a:tabLst>
            </a:pPr>
            <a:r>
              <a:rPr lang="en-US" sz="2400" spc="100" dirty="0">
                <a:latin typeface="Trebuchet MS"/>
                <a:cs typeface="Trebuchet MS"/>
              </a:rPr>
              <a:t>Bottom up</a:t>
            </a:r>
          </a:p>
        </p:txBody>
      </p:sp>
      <p:sp>
        <p:nvSpPr>
          <p:cNvPr id="56" name="object 5"/>
          <p:cNvSpPr txBox="1"/>
          <p:nvPr/>
        </p:nvSpPr>
        <p:spPr>
          <a:xfrm>
            <a:off x="819924" y="5360309"/>
            <a:ext cx="859519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00B050"/>
              </a:buClr>
              <a:buFont typeface="Wingdings" panose="05000000000000000000" pitchFamily="2" charset="2"/>
              <a:buChar char="l"/>
              <a:tabLst>
                <a:tab pos="2100580" algn="l"/>
              </a:tabLst>
            </a:pPr>
            <a:r>
              <a:rPr lang="en-US" sz="2400" spc="100" dirty="0">
                <a:latin typeface="Trebuchet MS"/>
                <a:cs typeface="Trebuchet MS"/>
              </a:rPr>
              <a:t>Time complexity: </a:t>
            </a:r>
            <a:r>
              <a:rPr lang="en-US" sz="2400"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i="1" spc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spc="100" dirty="0">
              <a:latin typeface="Trebuchet MS"/>
              <a:cs typeface="Trebuchet M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65474" y="1813932"/>
            <a:ext cx="650488" cy="7408127"/>
            <a:chOff x="9965474" y="1813932"/>
            <a:chExt cx="650488" cy="7408127"/>
          </a:xfrm>
        </p:grpSpPr>
        <p:sp>
          <p:nvSpPr>
            <p:cNvPr id="27" name="流程图: 联系 26"/>
            <p:cNvSpPr/>
            <p:nvPr/>
          </p:nvSpPr>
          <p:spPr>
            <a:xfrm>
              <a:off x="10024946" y="8675648"/>
              <a:ext cx="512956" cy="546411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0024946" y="7304049"/>
              <a:ext cx="557561" cy="568712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联系 28"/>
            <p:cNvSpPr/>
            <p:nvPr/>
          </p:nvSpPr>
          <p:spPr>
            <a:xfrm>
              <a:off x="9991493" y="5887844"/>
              <a:ext cx="602166" cy="624467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联系 29"/>
            <p:cNvSpPr/>
            <p:nvPr/>
          </p:nvSpPr>
          <p:spPr>
            <a:xfrm>
              <a:off x="9969190" y="4523679"/>
              <a:ext cx="613318" cy="605882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联系 30"/>
            <p:cNvSpPr/>
            <p:nvPr/>
          </p:nvSpPr>
          <p:spPr>
            <a:xfrm>
              <a:off x="9965474" y="3163230"/>
              <a:ext cx="628185" cy="617034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联系 32"/>
            <p:cNvSpPr/>
            <p:nvPr/>
          </p:nvSpPr>
          <p:spPr>
            <a:xfrm>
              <a:off x="9987777" y="1813932"/>
              <a:ext cx="628185" cy="617034"/>
            </a:xfrm>
            <a:prstGeom prst="flowChartConnector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08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F08F5-4F11-4FC8-BFBB-F4ED152173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4191000"/>
            <a:ext cx="3683036" cy="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1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73"/>
          <p:cNvSpPr/>
          <p:nvPr/>
        </p:nvSpPr>
        <p:spPr>
          <a:xfrm>
            <a:off x="8267700" y="6070600"/>
            <a:ext cx="1987550" cy="1750695"/>
          </a:xfrm>
          <a:custGeom>
            <a:avLst/>
            <a:gdLst/>
            <a:ahLst/>
            <a:cxnLst/>
            <a:rect l="l" t="t" r="r" b="b"/>
            <a:pathLst>
              <a:path w="1987550" h="1750695">
                <a:moveTo>
                  <a:pt x="1987245" y="1750618"/>
                </a:moveTo>
                <a:lnTo>
                  <a:pt x="1953895" y="1721231"/>
                </a:lnTo>
                <a:lnTo>
                  <a:pt x="0" y="0"/>
                </a:lnTo>
              </a:path>
            </a:pathLst>
          </a:custGeom>
          <a:ln w="88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091093" y="4511058"/>
            <a:ext cx="896619" cy="1492885"/>
          </a:xfrm>
          <a:custGeom>
            <a:avLst/>
            <a:gdLst/>
            <a:ahLst/>
            <a:cxnLst/>
            <a:rect l="l" t="t" r="r" b="b"/>
            <a:pathLst>
              <a:path w="896620" h="1492885">
                <a:moveTo>
                  <a:pt x="896386" y="0"/>
                </a:moveTo>
                <a:lnTo>
                  <a:pt x="886579" y="16331"/>
                </a:lnTo>
                <a:lnTo>
                  <a:pt x="0" y="1492802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84234" y="4419600"/>
            <a:ext cx="158750" cy="187325"/>
          </a:xfrm>
          <a:custGeom>
            <a:avLst/>
            <a:gdLst/>
            <a:ahLst/>
            <a:cxnLst/>
            <a:rect l="l" t="t" r="r" b="b"/>
            <a:pathLst>
              <a:path w="158750" h="187325">
                <a:moveTo>
                  <a:pt x="158165" y="0"/>
                </a:moveTo>
                <a:lnTo>
                  <a:pt x="0" y="100571"/>
                </a:lnTo>
                <a:lnTo>
                  <a:pt x="93446" y="107797"/>
                </a:lnTo>
                <a:lnTo>
                  <a:pt x="143725" y="186867"/>
                </a:lnTo>
                <a:lnTo>
                  <a:pt x="15816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4387" y="5232171"/>
            <a:ext cx="2092325" cy="567690"/>
          </a:xfrm>
          <a:custGeom>
            <a:avLst/>
            <a:gdLst/>
            <a:ahLst/>
            <a:cxnLst/>
            <a:rect l="l" t="t" r="r" b="b"/>
            <a:pathLst>
              <a:path w="2092325" h="567689">
                <a:moveTo>
                  <a:pt x="2091766" y="567683"/>
                </a:moveTo>
                <a:lnTo>
                  <a:pt x="2073376" y="562693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5356" y="5702998"/>
            <a:ext cx="184150" cy="161925"/>
          </a:xfrm>
          <a:custGeom>
            <a:avLst/>
            <a:gdLst/>
            <a:ahLst/>
            <a:cxnLst/>
            <a:rect l="l" t="t" r="r" b="b"/>
            <a:pathLst>
              <a:path w="184150" h="161925">
                <a:moveTo>
                  <a:pt x="43903" y="0"/>
                </a:moveTo>
                <a:lnTo>
                  <a:pt x="62407" y="91871"/>
                </a:lnTo>
                <a:lnTo>
                  <a:pt x="0" y="161785"/>
                </a:lnTo>
                <a:lnTo>
                  <a:pt x="183743" y="124802"/>
                </a:lnTo>
                <a:lnTo>
                  <a:pt x="4390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2251" y="4356871"/>
            <a:ext cx="2080895" cy="826135"/>
          </a:xfrm>
          <a:custGeom>
            <a:avLst/>
            <a:gdLst/>
            <a:ahLst/>
            <a:cxnLst/>
            <a:rect l="l" t="t" r="r" b="b"/>
            <a:pathLst>
              <a:path w="2080895" h="826135">
                <a:moveTo>
                  <a:pt x="2080399" y="0"/>
                </a:moveTo>
                <a:lnTo>
                  <a:pt x="2062683" y="7027"/>
                </a:lnTo>
                <a:lnTo>
                  <a:pt x="0" y="825686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5059" y="4301451"/>
            <a:ext cx="187325" cy="156210"/>
          </a:xfrm>
          <a:custGeom>
            <a:avLst/>
            <a:gdLst/>
            <a:ahLst/>
            <a:cxnLst/>
            <a:rect l="l" t="t" r="r" b="b"/>
            <a:pathLst>
              <a:path w="187325" h="156210">
                <a:moveTo>
                  <a:pt x="0" y="0"/>
                </a:moveTo>
                <a:lnTo>
                  <a:pt x="69875" y="62458"/>
                </a:lnTo>
                <a:lnTo>
                  <a:pt x="61849" y="155816"/>
                </a:lnTo>
                <a:lnTo>
                  <a:pt x="186740" y="16065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11950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sz="2800" b="0" spc="55" dirty="0">
                <a:latin typeface="Arial"/>
                <a:cs typeface="Arial"/>
              </a:rPr>
              <a:t>problem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100" y="1216660"/>
            <a:ext cx="11188700" cy="936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516380" algn="l"/>
                <a:tab pos="8115934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imes New Roman" panose="02020603050405020304" pitchFamily="18" charset="0"/>
              </a:rPr>
              <a:t>Problem.	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Given a di</a:t>
            </a:r>
            <a:r>
              <a:rPr lang="en-US" sz="2400" dirty="0">
                <a:latin typeface="Trebuchet MS"/>
                <a:cs typeface="Times New Roman" panose="02020603050405020304" pitchFamily="18" charset="0"/>
              </a:rPr>
              <a:t>rected 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, edge lengths </a:t>
            </a:r>
            <a:r>
              <a:rPr lang="en-US" altLang="zh-CN" sz="2400" i="1" dirty="0">
                <a:latin typeface="Times New Roman" panose="02020603050405020304" pitchFamily="18" charset="0"/>
                <a:ea typeface="Linux Libertine Display G" panose="02000503000000000000" pitchFamily="2" charset="0"/>
                <a:cs typeface="Times New Roman" panose="02020603050405020304" pitchFamily="18" charset="0"/>
              </a:rPr>
              <a:t>w</a:t>
            </a:r>
            <a:r>
              <a:rPr sz="2400" i="1" baseline="-6944" dirty="0">
                <a:latin typeface="Times New Roman"/>
                <a:cs typeface="Times New Roman"/>
              </a:rPr>
              <a:t>e </a:t>
            </a:r>
            <a:r>
              <a:rPr lang="en-US" sz="2400" i="1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, source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sz="2400" dirty="0">
                <a:latin typeface="Symbol"/>
                <a:cs typeface="Times New Roman" panose="02020603050405020304" pitchFamily="18" charset="0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,  find a shortest directed path from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to every node</a:t>
            </a:r>
            <a:r>
              <a:rPr lang="en-US" sz="2400" dirty="0">
                <a:latin typeface="Trebuchet MS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lang="en-US" altLang="zh-CN" sz="2400" dirty="0" err="1">
                <a:latin typeface="Times New Roman"/>
                <a:cs typeface="Times New Roman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imes New Roman" panose="02020603050405020304" pitchFamily="18" charset="0"/>
              </a:rPr>
              <a:t>.</a:t>
            </a:r>
            <a:endParaRPr sz="4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18871" y="7327709"/>
            <a:ext cx="3652520" cy="718185"/>
          </a:xfrm>
          <a:custGeom>
            <a:avLst/>
            <a:gdLst/>
            <a:ahLst/>
            <a:cxnLst/>
            <a:rect l="l" t="t" r="r" b="b"/>
            <a:pathLst>
              <a:path w="3652520" h="718184">
                <a:moveTo>
                  <a:pt x="3652354" y="718013"/>
                </a:moveTo>
                <a:lnTo>
                  <a:pt x="3633660" y="714338"/>
                </a:lnTo>
                <a:lnTo>
                  <a:pt x="0" y="0"/>
                </a:lnTo>
              </a:path>
            </a:pathLst>
          </a:custGeom>
          <a:ln w="380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5242" y="7951723"/>
            <a:ext cx="180975" cy="165100"/>
          </a:xfrm>
          <a:custGeom>
            <a:avLst/>
            <a:gdLst/>
            <a:ahLst/>
            <a:cxnLst/>
            <a:rect l="l" t="t" r="r" b="b"/>
            <a:pathLst>
              <a:path w="180975" h="165100">
                <a:moveTo>
                  <a:pt x="32334" y="0"/>
                </a:moveTo>
                <a:lnTo>
                  <a:pt x="57289" y="90322"/>
                </a:lnTo>
                <a:lnTo>
                  <a:pt x="0" y="164490"/>
                </a:lnTo>
                <a:lnTo>
                  <a:pt x="180657" y="114579"/>
                </a:lnTo>
                <a:lnTo>
                  <a:pt x="3233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3323" y="6144664"/>
            <a:ext cx="2099310" cy="2025014"/>
          </a:xfrm>
          <a:custGeom>
            <a:avLst/>
            <a:gdLst/>
            <a:ahLst/>
            <a:cxnLst/>
            <a:rect l="l" t="t" r="r" b="b"/>
            <a:pathLst>
              <a:path w="2099310" h="2025015">
                <a:moveTo>
                  <a:pt x="2099005" y="0"/>
                </a:moveTo>
                <a:lnTo>
                  <a:pt x="2085289" y="13225"/>
                </a:lnTo>
                <a:lnTo>
                  <a:pt x="0" y="202480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0258" y="6070600"/>
            <a:ext cx="179070" cy="177165"/>
          </a:xfrm>
          <a:custGeom>
            <a:avLst/>
            <a:gdLst/>
            <a:ahLst/>
            <a:cxnLst/>
            <a:rect l="l" t="t" r="r" b="b"/>
            <a:pathLst>
              <a:path w="179070" h="177164">
                <a:moveTo>
                  <a:pt x="178841" y="0"/>
                </a:moveTo>
                <a:lnTo>
                  <a:pt x="0" y="56057"/>
                </a:lnTo>
                <a:lnTo>
                  <a:pt x="88353" y="87287"/>
                </a:lnTo>
                <a:lnTo>
                  <a:pt x="116382" y="176720"/>
                </a:lnTo>
                <a:lnTo>
                  <a:pt x="17884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40336" y="593650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>
                <a:moveTo>
                  <a:pt x="2014474" y="0"/>
                </a:moveTo>
                <a:lnTo>
                  <a:pt x="199542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93850" y="58526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09" y="83819"/>
                </a:lnTo>
                <a:lnTo>
                  <a:pt x="0" y="167639"/>
                </a:lnTo>
                <a:lnTo>
                  <a:pt x="167639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78474" y="4191863"/>
            <a:ext cx="0" cy="1302385"/>
          </a:xfrm>
          <a:custGeom>
            <a:avLst/>
            <a:gdLst/>
            <a:ahLst/>
            <a:cxnLst/>
            <a:rect l="l" t="t" r="r" b="b"/>
            <a:pathLst>
              <a:path h="1302385">
                <a:moveTo>
                  <a:pt x="0" y="0"/>
                </a:moveTo>
                <a:lnTo>
                  <a:pt x="0" y="1302156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654" y="5433059"/>
            <a:ext cx="167639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93910" y="4284560"/>
            <a:ext cx="1290955" cy="3502660"/>
          </a:xfrm>
          <a:custGeom>
            <a:avLst/>
            <a:gdLst/>
            <a:ahLst/>
            <a:cxnLst/>
            <a:rect l="l" t="t" r="r" b="b"/>
            <a:pathLst>
              <a:path w="1290954" h="3502659">
                <a:moveTo>
                  <a:pt x="1290840" y="3502050"/>
                </a:moveTo>
                <a:lnTo>
                  <a:pt x="1284249" y="3484168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018" y="7700416"/>
            <a:ext cx="157302" cy="186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91093" y="4582919"/>
            <a:ext cx="853440" cy="1421130"/>
          </a:xfrm>
          <a:custGeom>
            <a:avLst/>
            <a:gdLst/>
            <a:ahLst/>
            <a:cxnLst/>
            <a:rect l="l" t="t" r="r" b="b"/>
            <a:pathLst>
              <a:path w="853440" h="1421129">
                <a:moveTo>
                  <a:pt x="853236" y="0"/>
                </a:moveTo>
                <a:lnTo>
                  <a:pt x="833624" y="32663"/>
                </a:lnTo>
                <a:lnTo>
                  <a:pt x="0" y="1420942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54833" y="4419600"/>
            <a:ext cx="287655" cy="340360"/>
          </a:xfrm>
          <a:custGeom>
            <a:avLst/>
            <a:gdLst/>
            <a:ahLst/>
            <a:cxnLst/>
            <a:rect l="l" t="t" r="r" b="b"/>
            <a:pathLst>
              <a:path w="287654" h="340360">
                <a:moveTo>
                  <a:pt x="287566" y="0"/>
                </a:moveTo>
                <a:lnTo>
                  <a:pt x="0" y="182854"/>
                </a:lnTo>
                <a:lnTo>
                  <a:pt x="169887" y="195986"/>
                </a:lnTo>
                <a:lnTo>
                  <a:pt x="261315" y="339763"/>
                </a:lnTo>
                <a:lnTo>
                  <a:pt x="287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45508" y="7789189"/>
            <a:ext cx="181610" cy="173990"/>
          </a:xfrm>
          <a:custGeom>
            <a:avLst/>
            <a:gdLst/>
            <a:ahLst/>
            <a:cxnLst/>
            <a:rect l="l" t="t" r="r" b="b"/>
            <a:pathLst>
              <a:path w="181609" h="173990">
                <a:moveTo>
                  <a:pt x="110807" y="0"/>
                </a:moveTo>
                <a:lnTo>
                  <a:pt x="86842" y="90601"/>
                </a:lnTo>
                <a:lnTo>
                  <a:pt x="0" y="125793"/>
                </a:lnTo>
                <a:lnTo>
                  <a:pt x="181190" y="173710"/>
                </a:lnTo>
                <a:lnTo>
                  <a:pt x="110807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6574" y="8237042"/>
            <a:ext cx="6993255" cy="0"/>
          </a:xfrm>
          <a:custGeom>
            <a:avLst/>
            <a:gdLst/>
            <a:ahLst/>
            <a:cxnLst/>
            <a:rect l="l" t="t" r="r" b="b"/>
            <a:pathLst>
              <a:path w="6993255">
                <a:moveTo>
                  <a:pt x="6992670" y="0"/>
                </a:moveTo>
                <a:lnTo>
                  <a:pt x="6973608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08285" y="815322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09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3229" y="769382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59">
                <a:moveTo>
                  <a:pt x="0" y="0"/>
                </a:moveTo>
                <a:lnTo>
                  <a:pt x="0" y="11176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99409" y="7744624"/>
            <a:ext cx="167640" cy="167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04387" y="5232171"/>
            <a:ext cx="1984375" cy="538480"/>
          </a:xfrm>
          <a:custGeom>
            <a:avLst/>
            <a:gdLst/>
            <a:ahLst/>
            <a:cxnLst/>
            <a:rect l="l" t="t" r="r" b="b"/>
            <a:pathLst>
              <a:path w="1984375" h="538479">
                <a:moveTo>
                  <a:pt x="1983905" y="538411"/>
                </a:moveTo>
                <a:lnTo>
                  <a:pt x="1941004" y="526769"/>
                </a:lnTo>
                <a:lnTo>
                  <a:pt x="0" y="0"/>
                </a:lnTo>
              </a:path>
            </a:pathLst>
          </a:custGeom>
          <a:ln w="88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4912" y="5566854"/>
            <a:ext cx="384810" cy="338455"/>
          </a:xfrm>
          <a:custGeom>
            <a:avLst/>
            <a:gdLst/>
            <a:ahLst/>
            <a:cxnLst/>
            <a:rect l="l" t="t" r="r" b="b"/>
            <a:pathLst>
              <a:path w="384810" h="338454">
                <a:moveTo>
                  <a:pt x="91808" y="0"/>
                </a:moveTo>
                <a:lnTo>
                  <a:pt x="130479" y="192087"/>
                </a:lnTo>
                <a:lnTo>
                  <a:pt x="0" y="338277"/>
                </a:lnTo>
                <a:lnTo>
                  <a:pt x="384187" y="260946"/>
                </a:lnTo>
                <a:lnTo>
                  <a:pt x="91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32251" y="4398099"/>
            <a:ext cx="1976755" cy="784860"/>
          </a:xfrm>
          <a:custGeom>
            <a:avLst/>
            <a:gdLst/>
            <a:ahLst/>
            <a:cxnLst/>
            <a:rect l="l" t="t" r="r" b="b"/>
            <a:pathLst>
              <a:path w="1976754" h="784860">
                <a:moveTo>
                  <a:pt x="1976513" y="0"/>
                </a:moveTo>
                <a:lnTo>
                  <a:pt x="1935200" y="16397"/>
                </a:lnTo>
                <a:lnTo>
                  <a:pt x="0" y="784458"/>
                </a:lnTo>
              </a:path>
            </a:pathLst>
          </a:custGeom>
          <a:ln w="888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21351" y="4283925"/>
            <a:ext cx="390525" cy="326390"/>
          </a:xfrm>
          <a:custGeom>
            <a:avLst/>
            <a:gdLst/>
            <a:ahLst/>
            <a:cxnLst/>
            <a:rect l="l" t="t" r="r" b="b"/>
            <a:pathLst>
              <a:path w="390525" h="326389">
                <a:moveTo>
                  <a:pt x="0" y="0"/>
                </a:moveTo>
                <a:lnTo>
                  <a:pt x="146100" y="130581"/>
                </a:lnTo>
                <a:lnTo>
                  <a:pt x="129298" y="325805"/>
                </a:lnTo>
                <a:lnTo>
                  <a:pt x="390448" y="335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49848" y="4239082"/>
            <a:ext cx="1951989" cy="1475105"/>
          </a:xfrm>
          <a:custGeom>
            <a:avLst/>
            <a:gdLst/>
            <a:ahLst/>
            <a:cxnLst/>
            <a:rect l="l" t="t" r="r" b="b"/>
            <a:pathLst>
              <a:path w="1951990" h="1475104">
                <a:moveTo>
                  <a:pt x="1951736" y="1475092"/>
                </a:moveTo>
                <a:lnTo>
                  <a:pt x="1936546" y="1463611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422" y="5610555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101079" y="0"/>
                </a:moveTo>
                <a:lnTo>
                  <a:pt x="83972" y="92138"/>
                </a:lnTo>
                <a:lnTo>
                  <a:pt x="0" y="133730"/>
                </a:lnTo>
                <a:lnTo>
                  <a:pt x="184276" y="167944"/>
                </a:lnTo>
                <a:lnTo>
                  <a:pt x="10107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66993" y="4229049"/>
            <a:ext cx="3054985" cy="0"/>
          </a:xfrm>
          <a:custGeom>
            <a:avLst/>
            <a:gdLst/>
            <a:ahLst/>
            <a:cxnLst/>
            <a:rect l="l" t="t" r="r" b="b"/>
            <a:pathLst>
              <a:path w="3054984">
                <a:moveTo>
                  <a:pt x="3054464" y="0"/>
                </a:moveTo>
                <a:lnTo>
                  <a:pt x="3035414" y="0"/>
                </a:lnTo>
                <a:lnTo>
                  <a:pt x="0" y="1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60497" y="41452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09" y="83819"/>
                </a:lnTo>
                <a:lnTo>
                  <a:pt x="0" y="167639"/>
                </a:lnTo>
                <a:lnTo>
                  <a:pt x="16764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38533" y="5899429"/>
            <a:ext cx="601980" cy="982344"/>
          </a:xfrm>
          <a:custGeom>
            <a:avLst/>
            <a:gdLst/>
            <a:ahLst/>
            <a:cxnLst/>
            <a:rect l="l" t="t" r="r" b="b"/>
            <a:pathLst>
              <a:path w="601979" h="982345">
                <a:moveTo>
                  <a:pt x="601573" y="981904"/>
                </a:moveTo>
                <a:lnTo>
                  <a:pt x="591621" y="965659"/>
                </a:ln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36779" y="6785571"/>
            <a:ext cx="159385" cy="187325"/>
          </a:xfrm>
          <a:custGeom>
            <a:avLst/>
            <a:gdLst/>
            <a:ahLst/>
            <a:cxnLst/>
            <a:rect l="l" t="t" r="r" b="b"/>
            <a:pathLst>
              <a:path w="159385" h="187325">
                <a:moveTo>
                  <a:pt x="142951" y="0"/>
                </a:moveTo>
                <a:lnTo>
                  <a:pt x="93370" y="79514"/>
                </a:lnTo>
                <a:lnTo>
                  <a:pt x="0" y="87566"/>
                </a:lnTo>
                <a:lnTo>
                  <a:pt x="159054" y="186728"/>
                </a:lnTo>
                <a:lnTo>
                  <a:pt x="1429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49250" y="6140904"/>
            <a:ext cx="1257300" cy="1101725"/>
          </a:xfrm>
          <a:custGeom>
            <a:avLst/>
            <a:gdLst/>
            <a:ahLst/>
            <a:cxnLst/>
            <a:rect l="l" t="t" r="r" b="b"/>
            <a:pathLst>
              <a:path w="1257300" h="1101725">
                <a:moveTo>
                  <a:pt x="1257217" y="0"/>
                </a:moveTo>
                <a:lnTo>
                  <a:pt x="1242889" y="12554"/>
                </a:lnTo>
                <a:lnTo>
                  <a:pt x="0" y="1101587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5369" y="6070600"/>
            <a:ext cx="181610" cy="173990"/>
          </a:xfrm>
          <a:custGeom>
            <a:avLst/>
            <a:gdLst/>
            <a:ahLst/>
            <a:cxnLst/>
            <a:rect l="l" t="t" r="r" b="b"/>
            <a:pathLst>
              <a:path w="181609" h="173989">
                <a:moveTo>
                  <a:pt x="181330" y="0"/>
                </a:moveTo>
                <a:lnTo>
                  <a:pt x="0" y="47434"/>
                </a:lnTo>
                <a:lnTo>
                  <a:pt x="86766" y="82854"/>
                </a:lnTo>
                <a:lnTo>
                  <a:pt x="110477" y="173520"/>
                </a:lnTo>
                <a:lnTo>
                  <a:pt x="18133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80105" y="7346186"/>
            <a:ext cx="2865755" cy="820419"/>
          </a:xfrm>
          <a:custGeom>
            <a:avLst/>
            <a:gdLst/>
            <a:ahLst/>
            <a:cxnLst/>
            <a:rect l="l" t="t" r="r" b="b"/>
            <a:pathLst>
              <a:path w="2865754" h="820420">
                <a:moveTo>
                  <a:pt x="2865729" y="0"/>
                </a:moveTo>
                <a:lnTo>
                  <a:pt x="2847416" y="5243"/>
                </a:lnTo>
                <a:lnTo>
                  <a:pt x="0" y="820408"/>
                </a:lnTo>
              </a:path>
            </a:pathLst>
          </a:custGeom>
          <a:ln w="380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64161" y="7282383"/>
            <a:ext cx="184785" cy="161290"/>
          </a:xfrm>
          <a:custGeom>
            <a:avLst/>
            <a:gdLst/>
            <a:ahLst/>
            <a:cxnLst/>
            <a:rect l="l" t="t" r="r" b="b"/>
            <a:pathLst>
              <a:path w="184785" h="161290">
                <a:moveTo>
                  <a:pt x="0" y="0"/>
                </a:moveTo>
                <a:lnTo>
                  <a:pt x="63360" y="69049"/>
                </a:lnTo>
                <a:lnTo>
                  <a:pt x="46139" y="161163"/>
                </a:lnTo>
                <a:lnTo>
                  <a:pt x="184238" y="34442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39280" y="5647424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39274" y="5647427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702300" y="57150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19763" y="3950615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8"/>
                </a:lnTo>
                <a:lnTo>
                  <a:pt x="147384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4" y="484124"/>
                </a:lnTo>
                <a:lnTo>
                  <a:pt x="188647" y="498821"/>
                </a:lnTo>
                <a:lnTo>
                  <a:pt x="231433" y="506169"/>
                </a:lnTo>
                <a:lnTo>
                  <a:pt x="274726" y="506169"/>
                </a:lnTo>
                <a:lnTo>
                  <a:pt x="317513" y="498821"/>
                </a:lnTo>
                <a:lnTo>
                  <a:pt x="358778" y="484124"/>
                </a:lnTo>
                <a:lnTo>
                  <a:pt x="397508" y="462080"/>
                </a:lnTo>
                <a:lnTo>
                  <a:pt x="432688" y="432688"/>
                </a:lnTo>
                <a:lnTo>
                  <a:pt x="462076" y="397511"/>
                </a:lnTo>
                <a:lnTo>
                  <a:pt x="484118" y="358783"/>
                </a:lnTo>
                <a:lnTo>
                  <a:pt x="498812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2" y="188650"/>
                </a:lnTo>
                <a:lnTo>
                  <a:pt x="484118" y="147385"/>
                </a:lnTo>
                <a:lnTo>
                  <a:pt x="462076" y="108657"/>
                </a:lnTo>
                <a:lnTo>
                  <a:pt x="432688" y="73481"/>
                </a:lnTo>
                <a:lnTo>
                  <a:pt x="397508" y="44088"/>
                </a:lnTo>
                <a:lnTo>
                  <a:pt x="358778" y="22044"/>
                </a:lnTo>
                <a:lnTo>
                  <a:pt x="317513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19766" y="3950618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689600" y="40132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954030" y="3938877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6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2"/>
                </a:lnTo>
                <a:lnTo>
                  <a:pt x="22041" y="358775"/>
                </a:lnTo>
                <a:lnTo>
                  <a:pt x="44083" y="397502"/>
                </a:lnTo>
                <a:lnTo>
                  <a:pt x="73471" y="432678"/>
                </a:lnTo>
                <a:lnTo>
                  <a:pt x="108651" y="462071"/>
                </a:lnTo>
                <a:lnTo>
                  <a:pt x="147381" y="484115"/>
                </a:lnTo>
                <a:lnTo>
                  <a:pt x="188647" y="498811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1"/>
                </a:lnTo>
                <a:lnTo>
                  <a:pt x="358781" y="484115"/>
                </a:lnTo>
                <a:lnTo>
                  <a:pt x="397511" y="462071"/>
                </a:lnTo>
                <a:lnTo>
                  <a:pt x="432691" y="432678"/>
                </a:lnTo>
                <a:lnTo>
                  <a:pt x="462080" y="397502"/>
                </a:lnTo>
                <a:lnTo>
                  <a:pt x="484121" y="358775"/>
                </a:lnTo>
                <a:lnTo>
                  <a:pt x="498816" y="317512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6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4037" y="3938870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118600" y="4000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76400" y="5003800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8D3124"/>
                </a:solidFill>
                <a:latin typeface="DejaVu Sans"/>
                <a:cs typeface="DejaVu Sans"/>
              </a:rPr>
              <a:t>source </a:t>
            </a:r>
            <a:r>
              <a:rPr sz="1800" b="1" spc="-5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767177" y="6363142"/>
            <a:ext cx="759460" cy="367665"/>
          </a:xfrm>
          <a:custGeom>
            <a:avLst/>
            <a:gdLst/>
            <a:ahLst/>
            <a:cxnLst/>
            <a:rect l="l" t="t" r="r" b="b"/>
            <a:pathLst>
              <a:path w="759459" h="367665">
                <a:moveTo>
                  <a:pt x="406192" y="0"/>
                </a:moveTo>
                <a:lnTo>
                  <a:pt x="353042" y="0"/>
                </a:lnTo>
                <a:lnTo>
                  <a:pt x="300309" y="3566"/>
                </a:lnTo>
                <a:lnTo>
                  <a:pt x="248826" y="10698"/>
                </a:lnTo>
                <a:lnTo>
                  <a:pt x="199428" y="21397"/>
                </a:lnTo>
                <a:lnTo>
                  <a:pt x="152947" y="35662"/>
                </a:lnTo>
                <a:lnTo>
                  <a:pt x="110217" y="53494"/>
                </a:lnTo>
                <a:lnTo>
                  <a:pt x="66130" y="78999"/>
                </a:lnTo>
                <a:lnTo>
                  <a:pt x="33065" y="107077"/>
                </a:lnTo>
                <a:lnTo>
                  <a:pt x="0" y="168013"/>
                </a:lnTo>
                <a:lnTo>
                  <a:pt x="0" y="199400"/>
                </a:lnTo>
                <a:lnTo>
                  <a:pt x="33065" y="260336"/>
                </a:lnTo>
                <a:lnTo>
                  <a:pt x="66130" y="288415"/>
                </a:lnTo>
                <a:lnTo>
                  <a:pt x="110217" y="313920"/>
                </a:lnTo>
                <a:lnTo>
                  <a:pt x="152947" y="331751"/>
                </a:lnTo>
                <a:lnTo>
                  <a:pt x="199428" y="346017"/>
                </a:lnTo>
                <a:lnTo>
                  <a:pt x="248826" y="356715"/>
                </a:lnTo>
                <a:lnTo>
                  <a:pt x="300309" y="363848"/>
                </a:lnTo>
                <a:lnTo>
                  <a:pt x="353042" y="367414"/>
                </a:lnTo>
                <a:lnTo>
                  <a:pt x="406192" y="367414"/>
                </a:lnTo>
                <a:lnTo>
                  <a:pt x="458926" y="363848"/>
                </a:lnTo>
                <a:lnTo>
                  <a:pt x="510410" y="356715"/>
                </a:lnTo>
                <a:lnTo>
                  <a:pt x="559810" y="346017"/>
                </a:lnTo>
                <a:lnTo>
                  <a:pt x="606294" y="331751"/>
                </a:lnTo>
                <a:lnTo>
                  <a:pt x="649027" y="313920"/>
                </a:lnTo>
                <a:lnTo>
                  <a:pt x="693114" y="288415"/>
                </a:lnTo>
                <a:lnTo>
                  <a:pt x="726179" y="260336"/>
                </a:lnTo>
                <a:lnTo>
                  <a:pt x="759244" y="199400"/>
                </a:lnTo>
                <a:lnTo>
                  <a:pt x="759244" y="168013"/>
                </a:lnTo>
                <a:lnTo>
                  <a:pt x="726179" y="107077"/>
                </a:lnTo>
                <a:lnTo>
                  <a:pt x="693114" y="78999"/>
                </a:lnTo>
                <a:lnTo>
                  <a:pt x="649027" y="53494"/>
                </a:lnTo>
                <a:lnTo>
                  <a:pt x="606294" y="35662"/>
                </a:lnTo>
                <a:lnTo>
                  <a:pt x="559810" y="21397"/>
                </a:lnTo>
                <a:lnTo>
                  <a:pt x="510410" y="10698"/>
                </a:lnTo>
                <a:lnTo>
                  <a:pt x="458926" y="3566"/>
                </a:lnTo>
                <a:lnTo>
                  <a:pt x="40619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057900" y="63500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330693" y="5397496"/>
            <a:ext cx="381000" cy="368300"/>
          </a:xfrm>
          <a:custGeom>
            <a:avLst/>
            <a:gdLst/>
            <a:ahLst/>
            <a:cxnLst/>
            <a:rect l="l" t="t" r="r" b="b"/>
            <a:pathLst>
              <a:path w="381000" h="368300">
                <a:moveTo>
                  <a:pt x="190506" y="0"/>
                </a:moveTo>
                <a:lnTo>
                  <a:pt x="142179" y="5993"/>
                </a:lnTo>
                <a:lnTo>
                  <a:pt x="96420" y="23973"/>
                </a:lnTo>
                <a:lnTo>
                  <a:pt x="55797" y="53940"/>
                </a:lnTo>
                <a:lnTo>
                  <a:pt x="24798" y="93208"/>
                </a:lnTo>
                <a:lnTo>
                  <a:pt x="6199" y="137440"/>
                </a:lnTo>
                <a:lnTo>
                  <a:pt x="0" y="184153"/>
                </a:lnTo>
                <a:lnTo>
                  <a:pt x="6199" y="230866"/>
                </a:lnTo>
                <a:lnTo>
                  <a:pt x="24798" y="275097"/>
                </a:lnTo>
                <a:lnTo>
                  <a:pt x="55797" y="314366"/>
                </a:lnTo>
                <a:lnTo>
                  <a:pt x="96420" y="344332"/>
                </a:lnTo>
                <a:lnTo>
                  <a:pt x="142179" y="362313"/>
                </a:lnTo>
                <a:lnTo>
                  <a:pt x="190506" y="368306"/>
                </a:lnTo>
                <a:lnTo>
                  <a:pt x="238833" y="362313"/>
                </a:lnTo>
                <a:lnTo>
                  <a:pt x="284592" y="344332"/>
                </a:lnTo>
                <a:lnTo>
                  <a:pt x="325215" y="314366"/>
                </a:lnTo>
                <a:lnTo>
                  <a:pt x="356208" y="275097"/>
                </a:lnTo>
                <a:lnTo>
                  <a:pt x="374804" y="230866"/>
                </a:lnTo>
                <a:lnTo>
                  <a:pt x="381003" y="184153"/>
                </a:lnTo>
                <a:lnTo>
                  <a:pt x="374804" y="137440"/>
                </a:lnTo>
                <a:lnTo>
                  <a:pt x="356208" y="93208"/>
                </a:lnTo>
                <a:lnTo>
                  <a:pt x="325215" y="53940"/>
                </a:lnTo>
                <a:lnTo>
                  <a:pt x="284592" y="23973"/>
                </a:lnTo>
                <a:lnTo>
                  <a:pt x="238833" y="5993"/>
                </a:lnTo>
                <a:lnTo>
                  <a:pt x="19050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432300" y="53848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293969" y="68082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432300" y="6794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30915" y="5778496"/>
            <a:ext cx="505459" cy="368300"/>
          </a:xfrm>
          <a:custGeom>
            <a:avLst/>
            <a:gdLst/>
            <a:ahLst/>
            <a:cxnLst/>
            <a:rect l="l" t="t" r="r" b="b"/>
            <a:pathLst>
              <a:path w="505459" h="368300">
                <a:moveTo>
                  <a:pt x="252484" y="0"/>
                </a:moveTo>
                <a:lnTo>
                  <a:pt x="203971" y="3371"/>
                </a:lnTo>
                <a:lnTo>
                  <a:pt x="156903" y="13485"/>
                </a:lnTo>
                <a:lnTo>
                  <a:pt x="112725" y="30341"/>
                </a:lnTo>
                <a:lnTo>
                  <a:pt x="72881" y="53940"/>
                </a:lnTo>
                <a:lnTo>
                  <a:pt x="36440" y="87237"/>
                </a:lnTo>
                <a:lnTo>
                  <a:pt x="12146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2146" y="243865"/>
                </a:lnTo>
                <a:lnTo>
                  <a:pt x="36440" y="281069"/>
                </a:lnTo>
                <a:lnTo>
                  <a:pt x="72881" y="314366"/>
                </a:lnTo>
                <a:lnTo>
                  <a:pt x="112725" y="337965"/>
                </a:lnTo>
                <a:lnTo>
                  <a:pt x="156903" y="354821"/>
                </a:lnTo>
                <a:lnTo>
                  <a:pt x="203971" y="364935"/>
                </a:lnTo>
                <a:lnTo>
                  <a:pt x="252484" y="368306"/>
                </a:lnTo>
                <a:lnTo>
                  <a:pt x="300997" y="364935"/>
                </a:lnTo>
                <a:lnTo>
                  <a:pt x="348065" y="354821"/>
                </a:lnTo>
                <a:lnTo>
                  <a:pt x="392244" y="337965"/>
                </a:lnTo>
                <a:lnTo>
                  <a:pt x="432088" y="314366"/>
                </a:lnTo>
                <a:lnTo>
                  <a:pt x="468528" y="281069"/>
                </a:lnTo>
                <a:lnTo>
                  <a:pt x="492822" y="243865"/>
                </a:lnTo>
                <a:lnTo>
                  <a:pt x="504969" y="204317"/>
                </a:lnTo>
                <a:lnTo>
                  <a:pt x="504969" y="163988"/>
                </a:lnTo>
                <a:lnTo>
                  <a:pt x="492822" y="124440"/>
                </a:lnTo>
                <a:lnTo>
                  <a:pt x="468528" y="87237"/>
                </a:lnTo>
                <a:lnTo>
                  <a:pt x="432088" y="53940"/>
                </a:lnTo>
                <a:lnTo>
                  <a:pt x="392244" y="30341"/>
                </a:lnTo>
                <a:lnTo>
                  <a:pt x="348065" y="13485"/>
                </a:lnTo>
                <a:lnTo>
                  <a:pt x="300997" y="3371"/>
                </a:lnTo>
                <a:lnTo>
                  <a:pt x="25248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794500" y="57658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281342" y="4546596"/>
            <a:ext cx="480059" cy="368300"/>
          </a:xfrm>
          <a:custGeom>
            <a:avLst/>
            <a:gdLst/>
            <a:ahLst/>
            <a:cxnLst/>
            <a:rect l="l" t="t" r="r" b="b"/>
            <a:pathLst>
              <a:path w="480060" h="368300">
                <a:moveTo>
                  <a:pt x="239857" y="0"/>
                </a:moveTo>
                <a:lnTo>
                  <a:pt x="193771" y="3371"/>
                </a:lnTo>
                <a:lnTo>
                  <a:pt x="149056" y="13485"/>
                </a:lnTo>
                <a:lnTo>
                  <a:pt x="107086" y="30341"/>
                </a:lnTo>
                <a:lnTo>
                  <a:pt x="69233" y="53940"/>
                </a:lnTo>
                <a:lnTo>
                  <a:pt x="34616" y="87237"/>
                </a:lnTo>
                <a:lnTo>
                  <a:pt x="11538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538" y="243865"/>
                </a:lnTo>
                <a:lnTo>
                  <a:pt x="34616" y="281069"/>
                </a:lnTo>
                <a:lnTo>
                  <a:pt x="69233" y="314366"/>
                </a:lnTo>
                <a:lnTo>
                  <a:pt x="107086" y="337965"/>
                </a:lnTo>
                <a:lnTo>
                  <a:pt x="149056" y="354821"/>
                </a:lnTo>
                <a:lnTo>
                  <a:pt x="193771" y="364935"/>
                </a:lnTo>
                <a:lnTo>
                  <a:pt x="239857" y="368306"/>
                </a:lnTo>
                <a:lnTo>
                  <a:pt x="285944" y="364935"/>
                </a:lnTo>
                <a:lnTo>
                  <a:pt x="330658" y="354821"/>
                </a:lnTo>
                <a:lnTo>
                  <a:pt x="372628" y="337965"/>
                </a:lnTo>
                <a:lnTo>
                  <a:pt x="410482" y="314366"/>
                </a:lnTo>
                <a:lnTo>
                  <a:pt x="445098" y="281069"/>
                </a:lnTo>
                <a:lnTo>
                  <a:pt x="468176" y="243865"/>
                </a:lnTo>
                <a:lnTo>
                  <a:pt x="479715" y="204317"/>
                </a:lnTo>
                <a:lnTo>
                  <a:pt x="479715" y="163988"/>
                </a:lnTo>
                <a:lnTo>
                  <a:pt x="468176" y="124440"/>
                </a:lnTo>
                <a:lnTo>
                  <a:pt x="445098" y="87237"/>
                </a:lnTo>
                <a:lnTo>
                  <a:pt x="410482" y="53940"/>
                </a:lnTo>
                <a:lnTo>
                  <a:pt x="372628" y="30341"/>
                </a:lnTo>
                <a:lnTo>
                  <a:pt x="330658" y="13485"/>
                </a:lnTo>
                <a:lnTo>
                  <a:pt x="285944" y="3371"/>
                </a:lnTo>
                <a:lnTo>
                  <a:pt x="23985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32300" y="45339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538642" y="4698996"/>
            <a:ext cx="480059" cy="368300"/>
          </a:xfrm>
          <a:custGeom>
            <a:avLst/>
            <a:gdLst/>
            <a:ahLst/>
            <a:cxnLst/>
            <a:rect l="l" t="t" r="r" b="b"/>
            <a:pathLst>
              <a:path w="480060" h="368300">
                <a:moveTo>
                  <a:pt x="239857" y="0"/>
                </a:moveTo>
                <a:lnTo>
                  <a:pt x="193771" y="3371"/>
                </a:lnTo>
                <a:lnTo>
                  <a:pt x="149056" y="13485"/>
                </a:lnTo>
                <a:lnTo>
                  <a:pt x="107086" y="30341"/>
                </a:lnTo>
                <a:lnTo>
                  <a:pt x="69233" y="53940"/>
                </a:lnTo>
                <a:lnTo>
                  <a:pt x="34616" y="87237"/>
                </a:lnTo>
                <a:lnTo>
                  <a:pt x="11538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538" y="243865"/>
                </a:lnTo>
                <a:lnTo>
                  <a:pt x="34616" y="281069"/>
                </a:lnTo>
                <a:lnTo>
                  <a:pt x="69233" y="314366"/>
                </a:lnTo>
                <a:lnTo>
                  <a:pt x="107086" y="337965"/>
                </a:lnTo>
                <a:lnTo>
                  <a:pt x="149056" y="354821"/>
                </a:lnTo>
                <a:lnTo>
                  <a:pt x="193771" y="364935"/>
                </a:lnTo>
                <a:lnTo>
                  <a:pt x="239857" y="368306"/>
                </a:lnTo>
                <a:lnTo>
                  <a:pt x="285944" y="364935"/>
                </a:lnTo>
                <a:lnTo>
                  <a:pt x="330658" y="354821"/>
                </a:lnTo>
                <a:lnTo>
                  <a:pt x="372628" y="337965"/>
                </a:lnTo>
                <a:lnTo>
                  <a:pt x="410482" y="314366"/>
                </a:lnTo>
                <a:lnTo>
                  <a:pt x="445098" y="281069"/>
                </a:lnTo>
                <a:lnTo>
                  <a:pt x="468176" y="243865"/>
                </a:lnTo>
                <a:lnTo>
                  <a:pt x="479715" y="204317"/>
                </a:lnTo>
                <a:lnTo>
                  <a:pt x="479715" y="163988"/>
                </a:lnTo>
                <a:lnTo>
                  <a:pt x="468176" y="124440"/>
                </a:lnTo>
                <a:lnTo>
                  <a:pt x="445098" y="87237"/>
                </a:lnTo>
                <a:lnTo>
                  <a:pt x="410482" y="53940"/>
                </a:lnTo>
                <a:lnTo>
                  <a:pt x="372628" y="30341"/>
                </a:lnTo>
                <a:lnTo>
                  <a:pt x="330658" y="13485"/>
                </a:lnTo>
                <a:lnTo>
                  <a:pt x="285944" y="3371"/>
                </a:lnTo>
                <a:lnTo>
                  <a:pt x="23985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689600" y="4686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43542" y="4038596"/>
            <a:ext cx="480059" cy="368300"/>
          </a:xfrm>
          <a:custGeom>
            <a:avLst/>
            <a:gdLst/>
            <a:ahLst/>
            <a:cxnLst/>
            <a:rect l="l" t="t" r="r" b="b"/>
            <a:pathLst>
              <a:path w="480059" h="368300">
                <a:moveTo>
                  <a:pt x="239857" y="0"/>
                </a:moveTo>
                <a:lnTo>
                  <a:pt x="193771" y="3371"/>
                </a:lnTo>
                <a:lnTo>
                  <a:pt x="149056" y="13485"/>
                </a:lnTo>
                <a:lnTo>
                  <a:pt x="107086" y="30341"/>
                </a:lnTo>
                <a:lnTo>
                  <a:pt x="69233" y="53940"/>
                </a:lnTo>
                <a:lnTo>
                  <a:pt x="34616" y="87237"/>
                </a:lnTo>
                <a:lnTo>
                  <a:pt x="11538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538" y="243865"/>
                </a:lnTo>
                <a:lnTo>
                  <a:pt x="34616" y="281069"/>
                </a:lnTo>
                <a:lnTo>
                  <a:pt x="69233" y="314366"/>
                </a:lnTo>
                <a:lnTo>
                  <a:pt x="107086" y="337965"/>
                </a:lnTo>
                <a:lnTo>
                  <a:pt x="149056" y="354821"/>
                </a:lnTo>
                <a:lnTo>
                  <a:pt x="193771" y="364935"/>
                </a:lnTo>
                <a:lnTo>
                  <a:pt x="239857" y="368306"/>
                </a:lnTo>
                <a:lnTo>
                  <a:pt x="285944" y="364935"/>
                </a:lnTo>
                <a:lnTo>
                  <a:pt x="330658" y="354821"/>
                </a:lnTo>
                <a:lnTo>
                  <a:pt x="372628" y="337965"/>
                </a:lnTo>
                <a:lnTo>
                  <a:pt x="410482" y="314366"/>
                </a:lnTo>
                <a:lnTo>
                  <a:pt x="445098" y="281069"/>
                </a:lnTo>
                <a:lnTo>
                  <a:pt x="468176" y="243865"/>
                </a:lnTo>
                <a:lnTo>
                  <a:pt x="479715" y="204317"/>
                </a:lnTo>
                <a:lnTo>
                  <a:pt x="479715" y="163988"/>
                </a:lnTo>
                <a:lnTo>
                  <a:pt x="468176" y="124440"/>
                </a:lnTo>
                <a:lnTo>
                  <a:pt x="445098" y="87237"/>
                </a:lnTo>
                <a:lnTo>
                  <a:pt x="410482" y="53940"/>
                </a:lnTo>
                <a:lnTo>
                  <a:pt x="372628" y="30341"/>
                </a:lnTo>
                <a:lnTo>
                  <a:pt x="330658" y="13485"/>
                </a:lnTo>
                <a:lnTo>
                  <a:pt x="285944" y="3371"/>
                </a:lnTo>
                <a:lnTo>
                  <a:pt x="23985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731000" y="40386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345342" y="5003796"/>
            <a:ext cx="480059" cy="368300"/>
          </a:xfrm>
          <a:custGeom>
            <a:avLst/>
            <a:gdLst/>
            <a:ahLst/>
            <a:cxnLst/>
            <a:rect l="l" t="t" r="r" b="b"/>
            <a:pathLst>
              <a:path w="480059" h="368300">
                <a:moveTo>
                  <a:pt x="239857" y="0"/>
                </a:moveTo>
                <a:lnTo>
                  <a:pt x="193771" y="3371"/>
                </a:lnTo>
                <a:lnTo>
                  <a:pt x="149056" y="13485"/>
                </a:lnTo>
                <a:lnTo>
                  <a:pt x="107086" y="30341"/>
                </a:lnTo>
                <a:lnTo>
                  <a:pt x="69233" y="53940"/>
                </a:lnTo>
                <a:lnTo>
                  <a:pt x="34616" y="87237"/>
                </a:lnTo>
                <a:lnTo>
                  <a:pt x="11538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538" y="243865"/>
                </a:lnTo>
                <a:lnTo>
                  <a:pt x="34616" y="281069"/>
                </a:lnTo>
                <a:lnTo>
                  <a:pt x="69233" y="314366"/>
                </a:lnTo>
                <a:lnTo>
                  <a:pt x="107086" y="337965"/>
                </a:lnTo>
                <a:lnTo>
                  <a:pt x="149056" y="354821"/>
                </a:lnTo>
                <a:lnTo>
                  <a:pt x="193771" y="364935"/>
                </a:lnTo>
                <a:lnTo>
                  <a:pt x="239857" y="368306"/>
                </a:lnTo>
                <a:lnTo>
                  <a:pt x="285944" y="364935"/>
                </a:lnTo>
                <a:lnTo>
                  <a:pt x="330658" y="354821"/>
                </a:lnTo>
                <a:lnTo>
                  <a:pt x="372628" y="337965"/>
                </a:lnTo>
                <a:lnTo>
                  <a:pt x="410482" y="314366"/>
                </a:lnTo>
                <a:lnTo>
                  <a:pt x="445098" y="281069"/>
                </a:lnTo>
                <a:lnTo>
                  <a:pt x="468176" y="243865"/>
                </a:lnTo>
                <a:lnTo>
                  <a:pt x="479715" y="204317"/>
                </a:lnTo>
                <a:lnTo>
                  <a:pt x="479715" y="163988"/>
                </a:lnTo>
                <a:lnTo>
                  <a:pt x="468176" y="124440"/>
                </a:lnTo>
                <a:lnTo>
                  <a:pt x="445098" y="87237"/>
                </a:lnTo>
                <a:lnTo>
                  <a:pt x="410482" y="53940"/>
                </a:lnTo>
                <a:lnTo>
                  <a:pt x="372628" y="30341"/>
                </a:lnTo>
                <a:lnTo>
                  <a:pt x="330658" y="13485"/>
                </a:lnTo>
                <a:lnTo>
                  <a:pt x="285944" y="3371"/>
                </a:lnTo>
                <a:lnTo>
                  <a:pt x="23985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496300" y="49911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43542" y="4876796"/>
            <a:ext cx="480059" cy="368300"/>
          </a:xfrm>
          <a:custGeom>
            <a:avLst/>
            <a:gdLst/>
            <a:ahLst/>
            <a:cxnLst/>
            <a:rect l="l" t="t" r="r" b="b"/>
            <a:pathLst>
              <a:path w="480059" h="368300">
                <a:moveTo>
                  <a:pt x="239857" y="0"/>
                </a:moveTo>
                <a:lnTo>
                  <a:pt x="193771" y="3371"/>
                </a:lnTo>
                <a:lnTo>
                  <a:pt x="149056" y="13485"/>
                </a:lnTo>
                <a:lnTo>
                  <a:pt x="107086" y="30341"/>
                </a:lnTo>
                <a:lnTo>
                  <a:pt x="69233" y="53940"/>
                </a:lnTo>
                <a:lnTo>
                  <a:pt x="34616" y="87237"/>
                </a:lnTo>
                <a:lnTo>
                  <a:pt x="11538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538" y="243865"/>
                </a:lnTo>
                <a:lnTo>
                  <a:pt x="34616" y="281069"/>
                </a:lnTo>
                <a:lnTo>
                  <a:pt x="69233" y="314366"/>
                </a:lnTo>
                <a:lnTo>
                  <a:pt x="107086" y="337965"/>
                </a:lnTo>
                <a:lnTo>
                  <a:pt x="149056" y="354821"/>
                </a:lnTo>
                <a:lnTo>
                  <a:pt x="193771" y="364935"/>
                </a:lnTo>
                <a:lnTo>
                  <a:pt x="239857" y="368306"/>
                </a:lnTo>
                <a:lnTo>
                  <a:pt x="285944" y="364935"/>
                </a:lnTo>
                <a:lnTo>
                  <a:pt x="330658" y="354821"/>
                </a:lnTo>
                <a:lnTo>
                  <a:pt x="372628" y="337965"/>
                </a:lnTo>
                <a:lnTo>
                  <a:pt x="410482" y="314366"/>
                </a:lnTo>
                <a:lnTo>
                  <a:pt x="445098" y="281069"/>
                </a:lnTo>
                <a:lnTo>
                  <a:pt x="468176" y="243865"/>
                </a:lnTo>
                <a:lnTo>
                  <a:pt x="479715" y="204317"/>
                </a:lnTo>
                <a:lnTo>
                  <a:pt x="479715" y="163988"/>
                </a:lnTo>
                <a:lnTo>
                  <a:pt x="468176" y="124440"/>
                </a:lnTo>
                <a:lnTo>
                  <a:pt x="445098" y="87237"/>
                </a:lnTo>
                <a:lnTo>
                  <a:pt x="410482" y="53940"/>
                </a:lnTo>
                <a:lnTo>
                  <a:pt x="372628" y="30341"/>
                </a:lnTo>
                <a:lnTo>
                  <a:pt x="330658" y="13485"/>
                </a:lnTo>
                <a:lnTo>
                  <a:pt x="285944" y="3371"/>
                </a:lnTo>
                <a:lnTo>
                  <a:pt x="23985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731000" y="48768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565900" y="80905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718300" y="80772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797800" y="74428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950200" y="74295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474200" y="56648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702800" y="5651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33248" y="8963519"/>
            <a:ext cx="2345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DejaVu Sans"/>
                <a:cs typeface="DejaVu Sans"/>
              </a:rPr>
              <a:t>shortest-paths</a:t>
            </a:r>
            <a:r>
              <a:rPr sz="1800" b="1" spc="-100" dirty="0">
                <a:latin typeface="DejaVu Sans"/>
                <a:cs typeface="DejaVu Sans"/>
              </a:rPr>
              <a:t> </a:t>
            </a:r>
            <a:r>
              <a:rPr sz="1800" b="1" spc="-140" dirty="0">
                <a:latin typeface="DejaVu Sans"/>
                <a:cs typeface="DejaVu Sans"/>
              </a:rPr>
              <a:t>tree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540500" y="6214555"/>
            <a:ext cx="1173480" cy="1028065"/>
          </a:xfrm>
          <a:custGeom>
            <a:avLst/>
            <a:gdLst/>
            <a:ahLst/>
            <a:cxnLst/>
            <a:rect l="l" t="t" r="r" b="b"/>
            <a:pathLst>
              <a:path w="1173479" h="1028065">
                <a:moveTo>
                  <a:pt x="1173159" y="0"/>
                </a:moveTo>
                <a:lnTo>
                  <a:pt x="1139728" y="29293"/>
                </a:lnTo>
                <a:lnTo>
                  <a:pt x="0" y="1027935"/>
                </a:lnTo>
              </a:path>
            </a:pathLst>
          </a:custGeom>
          <a:ln w="88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98816" y="6070600"/>
            <a:ext cx="379730" cy="363220"/>
          </a:xfrm>
          <a:custGeom>
            <a:avLst/>
            <a:gdLst/>
            <a:ahLst/>
            <a:cxnLst/>
            <a:rect l="l" t="t" r="r" b="b"/>
            <a:pathLst>
              <a:path w="379729" h="363220">
                <a:moveTo>
                  <a:pt x="379133" y="0"/>
                </a:moveTo>
                <a:lnTo>
                  <a:pt x="0" y="99187"/>
                </a:lnTo>
                <a:lnTo>
                  <a:pt x="181406" y="173253"/>
                </a:lnTo>
                <a:lnTo>
                  <a:pt x="231000" y="362813"/>
                </a:lnTo>
                <a:lnTo>
                  <a:pt x="379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63900" y="7375320"/>
            <a:ext cx="2758440" cy="789940"/>
          </a:xfrm>
          <a:custGeom>
            <a:avLst/>
            <a:gdLst/>
            <a:ahLst/>
            <a:cxnLst/>
            <a:rect l="l" t="t" r="r" b="b"/>
            <a:pathLst>
              <a:path w="2758440" h="789940">
                <a:moveTo>
                  <a:pt x="2758287" y="0"/>
                </a:moveTo>
                <a:lnTo>
                  <a:pt x="2715552" y="12233"/>
                </a:lnTo>
                <a:lnTo>
                  <a:pt x="0" y="789649"/>
                </a:lnTo>
              </a:path>
            </a:pathLst>
          </a:custGeom>
          <a:ln w="88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46965" y="7243178"/>
            <a:ext cx="385445" cy="337185"/>
          </a:xfrm>
          <a:custGeom>
            <a:avLst/>
            <a:gdLst/>
            <a:ahLst/>
            <a:cxnLst/>
            <a:rect l="l" t="t" r="r" b="b"/>
            <a:pathLst>
              <a:path w="385445" h="337184">
                <a:moveTo>
                  <a:pt x="0" y="0"/>
                </a:moveTo>
                <a:lnTo>
                  <a:pt x="132486" y="144373"/>
                </a:lnTo>
                <a:lnTo>
                  <a:pt x="96481" y="336981"/>
                </a:lnTo>
                <a:lnTo>
                  <a:pt x="385229" y="720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23515" y="7945321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7"/>
                </a:lnTo>
                <a:lnTo>
                  <a:pt x="147385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6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2"/>
                </a:lnTo>
                <a:lnTo>
                  <a:pt x="22044" y="358775"/>
                </a:lnTo>
                <a:lnTo>
                  <a:pt x="44088" y="397502"/>
                </a:lnTo>
                <a:lnTo>
                  <a:pt x="73481" y="432678"/>
                </a:lnTo>
                <a:lnTo>
                  <a:pt x="108657" y="462071"/>
                </a:lnTo>
                <a:lnTo>
                  <a:pt x="147385" y="484115"/>
                </a:lnTo>
                <a:lnTo>
                  <a:pt x="188650" y="498811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1"/>
                </a:lnTo>
                <a:lnTo>
                  <a:pt x="358783" y="484115"/>
                </a:lnTo>
                <a:lnTo>
                  <a:pt x="397511" y="462071"/>
                </a:lnTo>
                <a:lnTo>
                  <a:pt x="432688" y="432678"/>
                </a:lnTo>
                <a:lnTo>
                  <a:pt x="462080" y="397502"/>
                </a:lnTo>
                <a:lnTo>
                  <a:pt x="484124" y="358775"/>
                </a:lnTo>
                <a:lnTo>
                  <a:pt x="498821" y="317512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6"/>
                </a:lnTo>
                <a:lnTo>
                  <a:pt x="484124" y="147381"/>
                </a:lnTo>
                <a:lnTo>
                  <a:pt x="462080" y="108651"/>
                </a:lnTo>
                <a:lnTo>
                  <a:pt x="432688" y="73471"/>
                </a:lnTo>
                <a:lnTo>
                  <a:pt x="397511" y="44083"/>
                </a:lnTo>
                <a:lnTo>
                  <a:pt x="358783" y="22041"/>
                </a:lnTo>
                <a:lnTo>
                  <a:pt x="317518" y="7347"/>
                </a:lnTo>
                <a:lnTo>
                  <a:pt x="274731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23518" y="7945314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187700" y="80010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262253" y="6990614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6" y="498821"/>
                </a:lnTo>
                <a:lnTo>
                  <a:pt x="231433" y="506169"/>
                </a:lnTo>
                <a:lnTo>
                  <a:pt x="274726" y="506169"/>
                </a:lnTo>
                <a:lnTo>
                  <a:pt x="317512" y="498821"/>
                </a:lnTo>
                <a:lnTo>
                  <a:pt x="358775" y="484124"/>
                </a:lnTo>
                <a:lnTo>
                  <a:pt x="397502" y="462080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62247" y="6990617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426200" y="7048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899930" y="5684203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899937" y="5684206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064500" y="57404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382936" y="7919921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7"/>
                </a:lnTo>
                <a:lnTo>
                  <a:pt x="147385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6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2"/>
                </a:lnTo>
                <a:lnTo>
                  <a:pt x="22044" y="358775"/>
                </a:lnTo>
                <a:lnTo>
                  <a:pt x="44088" y="397502"/>
                </a:lnTo>
                <a:lnTo>
                  <a:pt x="73481" y="432678"/>
                </a:lnTo>
                <a:lnTo>
                  <a:pt x="108657" y="462071"/>
                </a:lnTo>
                <a:lnTo>
                  <a:pt x="147385" y="484115"/>
                </a:lnTo>
                <a:lnTo>
                  <a:pt x="188650" y="498811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1"/>
                </a:lnTo>
                <a:lnTo>
                  <a:pt x="358783" y="484115"/>
                </a:lnTo>
                <a:lnTo>
                  <a:pt x="397511" y="462071"/>
                </a:lnTo>
                <a:lnTo>
                  <a:pt x="432688" y="432678"/>
                </a:lnTo>
                <a:lnTo>
                  <a:pt x="462080" y="397502"/>
                </a:lnTo>
                <a:lnTo>
                  <a:pt x="484124" y="358775"/>
                </a:lnTo>
                <a:lnTo>
                  <a:pt x="498821" y="317512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6"/>
                </a:lnTo>
                <a:lnTo>
                  <a:pt x="484124" y="147381"/>
                </a:lnTo>
                <a:lnTo>
                  <a:pt x="462080" y="108651"/>
                </a:lnTo>
                <a:lnTo>
                  <a:pt x="432688" y="73471"/>
                </a:lnTo>
                <a:lnTo>
                  <a:pt x="397511" y="44083"/>
                </a:lnTo>
                <a:lnTo>
                  <a:pt x="358783" y="22041"/>
                </a:lnTo>
                <a:lnTo>
                  <a:pt x="317518" y="7347"/>
                </a:lnTo>
                <a:lnTo>
                  <a:pt x="274731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382939" y="7919914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0553700" y="79756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030604" y="7404096"/>
            <a:ext cx="467359" cy="368300"/>
          </a:xfrm>
          <a:custGeom>
            <a:avLst/>
            <a:gdLst/>
            <a:ahLst/>
            <a:cxnLst/>
            <a:rect l="l" t="t" r="r" b="b"/>
            <a:pathLst>
              <a:path w="467360" h="368300">
                <a:moveTo>
                  <a:pt x="233544" y="0"/>
                </a:moveTo>
                <a:lnTo>
                  <a:pt x="188669" y="3371"/>
                </a:lnTo>
                <a:lnTo>
                  <a:pt x="145130" y="13485"/>
                </a:lnTo>
                <a:lnTo>
                  <a:pt x="104263" y="30341"/>
                </a:lnTo>
                <a:lnTo>
                  <a:pt x="67404" y="53940"/>
                </a:lnTo>
                <a:lnTo>
                  <a:pt x="33702" y="87237"/>
                </a:lnTo>
                <a:lnTo>
                  <a:pt x="11234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234" y="243865"/>
                </a:lnTo>
                <a:lnTo>
                  <a:pt x="33702" y="281069"/>
                </a:lnTo>
                <a:lnTo>
                  <a:pt x="67404" y="314366"/>
                </a:lnTo>
                <a:lnTo>
                  <a:pt x="104263" y="337965"/>
                </a:lnTo>
                <a:lnTo>
                  <a:pt x="145130" y="354821"/>
                </a:lnTo>
                <a:lnTo>
                  <a:pt x="188669" y="364935"/>
                </a:lnTo>
                <a:lnTo>
                  <a:pt x="233544" y="368306"/>
                </a:lnTo>
                <a:lnTo>
                  <a:pt x="278418" y="364935"/>
                </a:lnTo>
                <a:lnTo>
                  <a:pt x="321955" y="354821"/>
                </a:lnTo>
                <a:lnTo>
                  <a:pt x="362819" y="337965"/>
                </a:lnTo>
                <a:lnTo>
                  <a:pt x="399674" y="314366"/>
                </a:lnTo>
                <a:lnTo>
                  <a:pt x="433381" y="281069"/>
                </a:lnTo>
                <a:lnTo>
                  <a:pt x="455852" y="243865"/>
                </a:lnTo>
                <a:lnTo>
                  <a:pt x="467088" y="204317"/>
                </a:lnTo>
                <a:lnTo>
                  <a:pt x="467088" y="163988"/>
                </a:lnTo>
                <a:lnTo>
                  <a:pt x="455852" y="124440"/>
                </a:lnTo>
                <a:lnTo>
                  <a:pt x="433381" y="87237"/>
                </a:lnTo>
                <a:lnTo>
                  <a:pt x="399674" y="53940"/>
                </a:lnTo>
                <a:lnTo>
                  <a:pt x="362819" y="30341"/>
                </a:lnTo>
                <a:lnTo>
                  <a:pt x="321955" y="13485"/>
                </a:lnTo>
                <a:lnTo>
                  <a:pt x="278418" y="3371"/>
                </a:lnTo>
                <a:lnTo>
                  <a:pt x="23354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81600" y="73914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037277" y="6438896"/>
            <a:ext cx="492759" cy="368300"/>
          </a:xfrm>
          <a:custGeom>
            <a:avLst/>
            <a:gdLst/>
            <a:ahLst/>
            <a:cxnLst/>
            <a:rect l="l" t="t" r="r" b="b"/>
            <a:pathLst>
              <a:path w="492759" h="368300">
                <a:moveTo>
                  <a:pt x="246172" y="0"/>
                </a:moveTo>
                <a:lnTo>
                  <a:pt x="198873" y="3371"/>
                </a:lnTo>
                <a:lnTo>
                  <a:pt x="152981" y="13485"/>
                </a:lnTo>
                <a:lnTo>
                  <a:pt x="109904" y="30341"/>
                </a:lnTo>
                <a:lnTo>
                  <a:pt x="71052" y="53940"/>
                </a:lnTo>
                <a:lnTo>
                  <a:pt x="35526" y="87237"/>
                </a:lnTo>
                <a:lnTo>
                  <a:pt x="11842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842" y="243865"/>
                </a:lnTo>
                <a:lnTo>
                  <a:pt x="35526" y="281069"/>
                </a:lnTo>
                <a:lnTo>
                  <a:pt x="71052" y="314366"/>
                </a:lnTo>
                <a:lnTo>
                  <a:pt x="109904" y="337965"/>
                </a:lnTo>
                <a:lnTo>
                  <a:pt x="152981" y="354821"/>
                </a:lnTo>
                <a:lnTo>
                  <a:pt x="198873" y="364935"/>
                </a:lnTo>
                <a:lnTo>
                  <a:pt x="246172" y="368306"/>
                </a:lnTo>
                <a:lnTo>
                  <a:pt x="293472" y="364935"/>
                </a:lnTo>
                <a:lnTo>
                  <a:pt x="339364" y="354821"/>
                </a:lnTo>
                <a:lnTo>
                  <a:pt x="382440" y="337965"/>
                </a:lnTo>
                <a:lnTo>
                  <a:pt x="421293" y="314366"/>
                </a:lnTo>
                <a:lnTo>
                  <a:pt x="456819" y="281069"/>
                </a:lnTo>
                <a:lnTo>
                  <a:pt x="480503" y="243865"/>
                </a:lnTo>
                <a:lnTo>
                  <a:pt x="492345" y="204317"/>
                </a:lnTo>
                <a:lnTo>
                  <a:pt x="492345" y="163988"/>
                </a:lnTo>
                <a:lnTo>
                  <a:pt x="480503" y="124440"/>
                </a:lnTo>
                <a:lnTo>
                  <a:pt x="456819" y="87237"/>
                </a:lnTo>
                <a:lnTo>
                  <a:pt x="421293" y="53940"/>
                </a:lnTo>
                <a:lnTo>
                  <a:pt x="382440" y="30341"/>
                </a:lnTo>
                <a:lnTo>
                  <a:pt x="339364" y="13485"/>
                </a:lnTo>
                <a:lnTo>
                  <a:pt x="293472" y="3371"/>
                </a:lnTo>
                <a:lnTo>
                  <a:pt x="24617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00900" y="64262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276600" y="5359400"/>
            <a:ext cx="0" cy="2334895"/>
          </a:xfrm>
          <a:custGeom>
            <a:avLst/>
            <a:gdLst/>
            <a:ahLst/>
            <a:cxnLst/>
            <a:rect l="l" t="t" r="r" b="b"/>
            <a:pathLst>
              <a:path h="2334895">
                <a:moveTo>
                  <a:pt x="-44450" y="1167212"/>
                </a:moveTo>
                <a:lnTo>
                  <a:pt x="44450" y="1167212"/>
                </a:lnTo>
              </a:path>
            </a:pathLst>
          </a:custGeom>
          <a:ln w="233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01339" y="756174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175260" y="350519"/>
                </a:lnTo>
                <a:lnTo>
                  <a:pt x="306705" y="87629"/>
                </a:lnTo>
                <a:lnTo>
                  <a:pt x="175260" y="87629"/>
                </a:lnTo>
                <a:lnTo>
                  <a:pt x="0" y="0"/>
                </a:lnTo>
                <a:close/>
              </a:path>
              <a:path w="350520" h="350520">
                <a:moveTo>
                  <a:pt x="350520" y="0"/>
                </a:moveTo>
                <a:lnTo>
                  <a:pt x="175260" y="87629"/>
                </a:lnTo>
                <a:lnTo>
                  <a:pt x="306705" y="87629"/>
                </a:lnTo>
                <a:lnTo>
                  <a:pt x="35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984500" y="62617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213100" y="62484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023515" y="4955169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7"/>
                </a:lnTo>
                <a:lnTo>
                  <a:pt x="147385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6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2"/>
                </a:lnTo>
                <a:lnTo>
                  <a:pt x="22044" y="358775"/>
                </a:lnTo>
                <a:lnTo>
                  <a:pt x="44088" y="397502"/>
                </a:lnTo>
                <a:lnTo>
                  <a:pt x="73481" y="432678"/>
                </a:lnTo>
                <a:lnTo>
                  <a:pt x="108657" y="462071"/>
                </a:lnTo>
                <a:lnTo>
                  <a:pt x="147385" y="484115"/>
                </a:lnTo>
                <a:lnTo>
                  <a:pt x="188650" y="498811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1"/>
                </a:lnTo>
                <a:lnTo>
                  <a:pt x="358783" y="484115"/>
                </a:lnTo>
                <a:lnTo>
                  <a:pt x="397511" y="462071"/>
                </a:lnTo>
                <a:lnTo>
                  <a:pt x="432688" y="432678"/>
                </a:lnTo>
                <a:lnTo>
                  <a:pt x="462080" y="397502"/>
                </a:lnTo>
                <a:lnTo>
                  <a:pt x="484124" y="358775"/>
                </a:lnTo>
                <a:lnTo>
                  <a:pt x="498821" y="317512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6"/>
                </a:lnTo>
                <a:lnTo>
                  <a:pt x="484124" y="147381"/>
                </a:lnTo>
                <a:lnTo>
                  <a:pt x="462080" y="108651"/>
                </a:lnTo>
                <a:lnTo>
                  <a:pt x="432688" y="73471"/>
                </a:lnTo>
                <a:lnTo>
                  <a:pt x="397511" y="44083"/>
                </a:lnTo>
                <a:lnTo>
                  <a:pt x="358783" y="22041"/>
                </a:lnTo>
                <a:lnTo>
                  <a:pt x="317518" y="7347"/>
                </a:lnTo>
                <a:lnTo>
                  <a:pt x="274731" y="0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23518" y="4955163"/>
            <a:ext cx="506730" cy="506730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80" y="484119"/>
                </a:lnTo>
                <a:lnTo>
                  <a:pt x="317515" y="498815"/>
                </a:lnTo>
                <a:lnTo>
                  <a:pt x="274728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8" y="0"/>
                </a:lnTo>
                <a:lnTo>
                  <a:pt x="317515" y="7347"/>
                </a:lnTo>
                <a:lnTo>
                  <a:pt x="358780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187700" y="5016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1" name="object 74"/>
          <p:cNvSpPr/>
          <p:nvPr/>
        </p:nvSpPr>
        <p:spPr>
          <a:xfrm>
            <a:off x="10039984" y="7602397"/>
            <a:ext cx="379095" cy="363220"/>
          </a:xfrm>
          <a:custGeom>
            <a:avLst/>
            <a:gdLst/>
            <a:ahLst/>
            <a:cxnLst/>
            <a:rect l="l" t="t" r="r" b="b"/>
            <a:pathLst>
              <a:path w="379095" h="363220">
                <a:moveTo>
                  <a:pt x="231698" y="0"/>
                </a:moveTo>
                <a:lnTo>
                  <a:pt x="181610" y="189433"/>
                </a:lnTo>
                <a:lnTo>
                  <a:pt x="0" y="263029"/>
                </a:lnTo>
                <a:lnTo>
                  <a:pt x="378866" y="363219"/>
                </a:lnTo>
                <a:lnTo>
                  <a:pt x="231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763000" y="65665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915400" y="65532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11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979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041400" y="3594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8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92111" y="466636"/>
            <a:ext cx="98030" cy="9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8600" y="228600"/>
            <a:ext cx="491111" cy="584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600" y="1216660"/>
            <a:ext cx="10440035" cy="415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sz="2400" b="1" spc="-170" dirty="0">
                <a:latin typeface="DejaVu Sans"/>
                <a:cs typeface="DejaVu Sans"/>
              </a:rPr>
              <a:t>Suppose </a:t>
            </a:r>
            <a:r>
              <a:rPr sz="2400" b="1" spc="-175" dirty="0">
                <a:latin typeface="DejaVu Sans"/>
                <a:cs typeface="DejaVu Sans"/>
              </a:rPr>
              <a:t>that </a:t>
            </a:r>
            <a:r>
              <a:rPr sz="2400" b="1" spc="-140" dirty="0">
                <a:latin typeface="DejaVu Sans"/>
                <a:cs typeface="DejaVu Sans"/>
              </a:rPr>
              <a:t>you </a:t>
            </a:r>
            <a:r>
              <a:rPr sz="2400" b="1" spc="-165" dirty="0">
                <a:latin typeface="DejaVu Sans"/>
                <a:cs typeface="DejaVu Sans"/>
              </a:rPr>
              <a:t>change </a:t>
            </a:r>
            <a:r>
              <a:rPr sz="2400" b="1" spc="-180" dirty="0">
                <a:latin typeface="DejaVu Sans"/>
                <a:cs typeface="DejaVu Sans"/>
              </a:rPr>
              <a:t>the </a:t>
            </a:r>
            <a:r>
              <a:rPr sz="2400" b="1" spc="-145" dirty="0">
                <a:latin typeface="DejaVu Sans"/>
                <a:cs typeface="DejaVu Sans"/>
              </a:rPr>
              <a:t>length </a:t>
            </a:r>
            <a:r>
              <a:rPr sz="2400" b="1" spc="-85" dirty="0">
                <a:latin typeface="DejaVu Sans"/>
                <a:cs typeface="DejaVu Sans"/>
              </a:rPr>
              <a:t>of </a:t>
            </a:r>
            <a:r>
              <a:rPr sz="2400" b="1" spc="-175" dirty="0">
                <a:latin typeface="DejaVu Sans"/>
                <a:cs typeface="DejaVu Sans"/>
              </a:rPr>
              <a:t>every </a:t>
            </a:r>
            <a:r>
              <a:rPr sz="2400" b="1" spc="-180" dirty="0">
                <a:latin typeface="DejaVu Sans"/>
                <a:cs typeface="DejaVu Sans"/>
              </a:rPr>
              <a:t>edge </a:t>
            </a:r>
            <a:r>
              <a:rPr sz="2400" b="1" spc="-85" dirty="0">
                <a:latin typeface="DejaVu Sans"/>
                <a:cs typeface="DejaVu Sans"/>
              </a:rPr>
              <a:t>of </a:t>
            </a:r>
            <a:r>
              <a:rPr sz="2400" b="1" spc="-185" dirty="0">
                <a:latin typeface="DejaVu Sans"/>
                <a:cs typeface="DejaVu Sans"/>
              </a:rPr>
              <a:t>G </a:t>
            </a:r>
            <a:r>
              <a:rPr sz="2400" b="1" spc="-140" dirty="0">
                <a:latin typeface="DejaVu Sans"/>
                <a:cs typeface="DejaVu Sans"/>
              </a:rPr>
              <a:t>as </a:t>
            </a:r>
            <a:r>
              <a:rPr sz="2400" b="1" spc="-114" dirty="0">
                <a:latin typeface="DejaVu Sans"/>
                <a:cs typeface="DejaVu Sans"/>
              </a:rPr>
              <a:t>follows.  </a:t>
            </a:r>
            <a:r>
              <a:rPr sz="2400" b="1" spc="-160" dirty="0">
                <a:latin typeface="DejaVu Sans"/>
                <a:cs typeface="DejaVu Sans"/>
              </a:rPr>
              <a:t>For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125" dirty="0">
                <a:latin typeface="DejaVu Sans"/>
                <a:cs typeface="DejaVu Sans"/>
              </a:rPr>
              <a:t>which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60" dirty="0">
                <a:latin typeface="DejaVu Sans"/>
                <a:cs typeface="DejaVu Sans"/>
              </a:rPr>
              <a:t>is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175" dirty="0">
                <a:latin typeface="DejaVu Sans"/>
                <a:cs typeface="DejaVu Sans"/>
              </a:rPr>
              <a:t>every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135" dirty="0">
                <a:latin typeface="DejaVu Sans"/>
                <a:cs typeface="DejaVu Sans"/>
              </a:rPr>
              <a:t>shortest</a:t>
            </a:r>
            <a:r>
              <a:rPr sz="2400" b="1" spc="-40" dirty="0">
                <a:latin typeface="DejaVu Sans"/>
                <a:cs typeface="DejaVu Sans"/>
              </a:rPr>
              <a:t> </a:t>
            </a:r>
            <a:r>
              <a:rPr sz="2400" b="1" spc="-165" dirty="0">
                <a:latin typeface="DejaVu Sans"/>
                <a:cs typeface="DejaVu Sans"/>
              </a:rPr>
              <a:t>path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90" dirty="0">
                <a:latin typeface="DejaVu Sans"/>
                <a:cs typeface="DejaVu Sans"/>
              </a:rPr>
              <a:t>in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185" dirty="0">
                <a:latin typeface="DejaVu Sans"/>
                <a:cs typeface="DejaVu Sans"/>
              </a:rPr>
              <a:t>G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210" dirty="0">
                <a:latin typeface="DejaVu Sans"/>
                <a:cs typeface="DejaVu Sans"/>
              </a:rPr>
              <a:t>a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135" dirty="0">
                <a:latin typeface="DejaVu Sans"/>
                <a:cs typeface="DejaVu Sans"/>
              </a:rPr>
              <a:t>shortest</a:t>
            </a:r>
            <a:r>
              <a:rPr sz="2400" b="1" spc="-40" dirty="0">
                <a:latin typeface="DejaVu Sans"/>
                <a:cs typeface="DejaVu Sans"/>
              </a:rPr>
              <a:t> </a:t>
            </a:r>
            <a:r>
              <a:rPr sz="2400" b="1" spc="-165" dirty="0">
                <a:latin typeface="DejaVu Sans"/>
                <a:cs typeface="DejaVu Sans"/>
              </a:rPr>
              <a:t>path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90" dirty="0">
                <a:latin typeface="DejaVu Sans"/>
                <a:cs typeface="DejaVu Sans"/>
              </a:rPr>
              <a:t>in</a:t>
            </a:r>
            <a:r>
              <a:rPr sz="2400" b="1" spc="-45" dirty="0">
                <a:latin typeface="DejaVu Sans"/>
                <a:cs typeface="DejaVu Sans"/>
              </a:rPr>
              <a:t> </a:t>
            </a:r>
            <a:r>
              <a:rPr sz="2400" b="1" spc="-60" dirty="0">
                <a:latin typeface="DejaVu Sans"/>
                <a:cs typeface="DejaVu Sans"/>
              </a:rPr>
              <a:t>G′?</a:t>
            </a:r>
            <a:endParaRPr sz="24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016000" indent="-647700">
              <a:lnSpc>
                <a:spcPct val="100000"/>
              </a:lnSpc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10" dirty="0">
                <a:latin typeface="DejaVu Sans"/>
                <a:cs typeface="DejaVu Sans"/>
              </a:rPr>
              <a:t>Add </a:t>
            </a:r>
            <a:r>
              <a:rPr sz="2400" spc="-15" dirty="0">
                <a:latin typeface="DejaVu Sans"/>
                <a:cs typeface="DejaVu Sans"/>
              </a:rPr>
              <a:t>17.</a:t>
            </a:r>
            <a:endParaRPr sz="2400" dirty="0">
              <a:latin typeface="DejaVu Sans"/>
              <a:cs typeface="DejaVu Sans"/>
            </a:endParaRPr>
          </a:p>
          <a:p>
            <a:pPr marL="1016000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25" dirty="0">
                <a:latin typeface="DejaVu Sans"/>
                <a:cs typeface="DejaVu Sans"/>
              </a:rPr>
              <a:t>Multiply </a:t>
            </a:r>
            <a:r>
              <a:rPr sz="2400" spc="-90" dirty="0">
                <a:latin typeface="DejaVu Sans"/>
                <a:cs typeface="DejaVu Sans"/>
              </a:rPr>
              <a:t>by</a:t>
            </a:r>
            <a:r>
              <a:rPr sz="2400" spc="10" dirty="0">
                <a:latin typeface="DejaVu Sans"/>
                <a:cs typeface="DejaVu Sans"/>
              </a:rPr>
              <a:t> </a:t>
            </a:r>
            <a:r>
              <a:rPr sz="2400" spc="-15" dirty="0">
                <a:latin typeface="DejaVu Sans"/>
                <a:cs typeface="DejaVu Sans"/>
              </a:rPr>
              <a:t>17.</a:t>
            </a:r>
            <a:endParaRPr sz="2400" dirty="0">
              <a:latin typeface="DejaVu Sans"/>
              <a:cs typeface="DejaVu Sans"/>
            </a:endParaRPr>
          </a:p>
          <a:p>
            <a:pPr marL="1016000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75" dirty="0">
                <a:latin typeface="DejaVu Sans"/>
                <a:cs typeface="DejaVu Sans"/>
              </a:rPr>
              <a:t>Either </a:t>
            </a:r>
            <a:r>
              <a:rPr sz="2400" spc="10" dirty="0">
                <a:latin typeface="DejaVu Sans"/>
                <a:cs typeface="DejaVu Sans"/>
              </a:rPr>
              <a:t>A </a:t>
            </a:r>
            <a:r>
              <a:rPr sz="2400" dirty="0">
                <a:latin typeface="DejaVu Sans"/>
                <a:cs typeface="DejaVu Sans"/>
              </a:rPr>
              <a:t>or</a:t>
            </a:r>
            <a:r>
              <a:rPr sz="2400" spc="4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B.</a:t>
            </a:r>
            <a:endParaRPr sz="2400" dirty="0">
              <a:latin typeface="DejaVu Sans"/>
              <a:cs typeface="DejaVu Sans"/>
            </a:endParaRPr>
          </a:p>
          <a:p>
            <a:pPr marL="1016000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55" dirty="0">
                <a:latin typeface="DejaVu Sans"/>
                <a:cs typeface="DejaVu Sans"/>
              </a:rPr>
              <a:t>Neither </a:t>
            </a:r>
            <a:r>
              <a:rPr sz="2400" spc="10" dirty="0">
                <a:latin typeface="DejaVu Sans"/>
                <a:cs typeface="DejaVu Sans"/>
              </a:rPr>
              <a:t>A </a:t>
            </a:r>
            <a:r>
              <a:rPr sz="2400" spc="-15" dirty="0">
                <a:latin typeface="DejaVu Sans"/>
                <a:cs typeface="DejaVu Sans"/>
              </a:rPr>
              <a:t>nor</a:t>
            </a:r>
            <a:r>
              <a:rPr sz="2400" spc="2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B.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657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1915" algn="l"/>
              </a:tabLst>
            </a:pPr>
            <a:r>
              <a:rPr sz="2800" b="0" spc="-25" dirty="0">
                <a:latin typeface="Arial"/>
                <a:cs typeface="Arial"/>
              </a:rPr>
              <a:t>Shortest</a:t>
            </a:r>
            <a:r>
              <a:rPr sz="2800" b="0" spc="90" dirty="0">
                <a:latin typeface="Arial"/>
                <a:cs typeface="Arial"/>
              </a:rPr>
              <a:t> </a:t>
            </a:r>
            <a:r>
              <a:rPr sz="2800" b="0" spc="10" dirty="0">
                <a:latin typeface="Arial"/>
                <a:cs typeface="Arial"/>
              </a:rPr>
              <a:t>paths:	</a:t>
            </a:r>
            <a:r>
              <a:rPr sz="2800" b="0" spc="75" dirty="0">
                <a:latin typeface="Arial"/>
                <a:cs typeface="Arial"/>
              </a:rPr>
              <a:t>quiz</a:t>
            </a:r>
            <a:r>
              <a:rPr sz="2800" b="0" spc="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007096" y="5042204"/>
            <a:ext cx="5652265" cy="2503249"/>
            <a:chOff x="6007096" y="5042204"/>
            <a:chExt cx="5652265" cy="2503249"/>
          </a:xfrm>
        </p:grpSpPr>
        <p:sp>
          <p:nvSpPr>
            <p:cNvPr id="10" name="object 10"/>
            <p:cNvSpPr/>
            <p:nvPr/>
          </p:nvSpPr>
          <p:spPr>
            <a:xfrm>
              <a:off x="6007096" y="676136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3" y="0"/>
                  </a:moveTo>
                  <a:lnTo>
                    <a:pt x="179806" y="4068"/>
                  </a:lnTo>
                  <a:lnTo>
                    <a:pt x="138622" y="16275"/>
                  </a:lnTo>
                  <a:lnTo>
                    <a:pt x="99967" y="36620"/>
                  </a:lnTo>
                  <a:lnTo>
                    <a:pt x="65103" y="65103"/>
                  </a:lnTo>
                  <a:lnTo>
                    <a:pt x="36620" y="99967"/>
                  </a:lnTo>
                  <a:lnTo>
                    <a:pt x="16275" y="138622"/>
                  </a:lnTo>
                  <a:lnTo>
                    <a:pt x="4068" y="179806"/>
                  </a:lnTo>
                  <a:lnTo>
                    <a:pt x="0" y="222253"/>
                  </a:lnTo>
                  <a:lnTo>
                    <a:pt x="4068" y="264700"/>
                  </a:lnTo>
                  <a:lnTo>
                    <a:pt x="16275" y="305883"/>
                  </a:lnTo>
                  <a:lnTo>
                    <a:pt x="36620" y="344538"/>
                  </a:lnTo>
                  <a:lnTo>
                    <a:pt x="65103" y="379402"/>
                  </a:lnTo>
                  <a:lnTo>
                    <a:pt x="99967" y="407881"/>
                  </a:lnTo>
                  <a:lnTo>
                    <a:pt x="138622" y="428223"/>
                  </a:lnTo>
                  <a:lnTo>
                    <a:pt x="179806" y="440428"/>
                  </a:lnTo>
                  <a:lnTo>
                    <a:pt x="222253" y="444496"/>
                  </a:lnTo>
                  <a:lnTo>
                    <a:pt x="264700" y="440428"/>
                  </a:lnTo>
                  <a:lnTo>
                    <a:pt x="305883" y="428223"/>
                  </a:lnTo>
                  <a:lnTo>
                    <a:pt x="344538" y="407881"/>
                  </a:lnTo>
                  <a:lnTo>
                    <a:pt x="379402" y="379402"/>
                  </a:lnTo>
                  <a:lnTo>
                    <a:pt x="407881" y="344538"/>
                  </a:lnTo>
                  <a:lnTo>
                    <a:pt x="428223" y="305883"/>
                  </a:lnTo>
                  <a:lnTo>
                    <a:pt x="440428" y="264700"/>
                  </a:lnTo>
                  <a:lnTo>
                    <a:pt x="444496" y="222253"/>
                  </a:lnTo>
                  <a:lnTo>
                    <a:pt x="440428" y="179806"/>
                  </a:lnTo>
                  <a:lnTo>
                    <a:pt x="428223" y="138622"/>
                  </a:lnTo>
                  <a:lnTo>
                    <a:pt x="407881" y="99967"/>
                  </a:lnTo>
                  <a:lnTo>
                    <a:pt x="379402" y="65103"/>
                  </a:lnTo>
                  <a:lnTo>
                    <a:pt x="344538" y="36620"/>
                  </a:lnTo>
                  <a:lnTo>
                    <a:pt x="305883" y="16275"/>
                  </a:lnTo>
                  <a:lnTo>
                    <a:pt x="264700" y="4068"/>
                  </a:lnTo>
                  <a:lnTo>
                    <a:pt x="22225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7100" y="676136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379404" y="65095"/>
                  </a:moveTo>
                  <a:lnTo>
                    <a:pt x="407883" y="99960"/>
                  </a:lnTo>
                  <a:lnTo>
                    <a:pt x="428225" y="138617"/>
                  </a:lnTo>
                  <a:lnTo>
                    <a:pt x="440431" y="179801"/>
                  </a:lnTo>
                  <a:lnTo>
                    <a:pt x="444499" y="222250"/>
                  </a:lnTo>
                  <a:lnTo>
                    <a:pt x="440431" y="264698"/>
                  </a:lnTo>
                  <a:lnTo>
                    <a:pt x="428225" y="305883"/>
                  </a:lnTo>
                  <a:lnTo>
                    <a:pt x="407883" y="344539"/>
                  </a:lnTo>
                  <a:lnTo>
                    <a:pt x="379404" y="379404"/>
                  </a:lnTo>
                  <a:lnTo>
                    <a:pt x="344539" y="407883"/>
                  </a:lnTo>
                  <a:lnTo>
                    <a:pt x="305883" y="428225"/>
                  </a:lnTo>
                  <a:lnTo>
                    <a:pt x="264698" y="440431"/>
                  </a:lnTo>
                  <a:lnTo>
                    <a:pt x="222250" y="444499"/>
                  </a:lnTo>
                  <a:lnTo>
                    <a:pt x="179801" y="440431"/>
                  </a:lnTo>
                  <a:lnTo>
                    <a:pt x="138617" y="428225"/>
                  </a:lnTo>
                  <a:lnTo>
                    <a:pt x="99960" y="407883"/>
                  </a:lnTo>
                  <a:lnTo>
                    <a:pt x="65095" y="379404"/>
                  </a:lnTo>
                  <a:lnTo>
                    <a:pt x="36616" y="344539"/>
                  </a:lnTo>
                  <a:lnTo>
                    <a:pt x="16273" y="305883"/>
                  </a:lnTo>
                  <a:lnTo>
                    <a:pt x="4068" y="264698"/>
                  </a:lnTo>
                  <a:lnTo>
                    <a:pt x="0" y="222250"/>
                  </a:lnTo>
                  <a:lnTo>
                    <a:pt x="4068" y="179801"/>
                  </a:lnTo>
                  <a:lnTo>
                    <a:pt x="16273" y="138617"/>
                  </a:lnTo>
                  <a:lnTo>
                    <a:pt x="36616" y="99960"/>
                  </a:lnTo>
                  <a:lnTo>
                    <a:pt x="65095" y="65095"/>
                  </a:lnTo>
                  <a:lnTo>
                    <a:pt x="99960" y="36616"/>
                  </a:lnTo>
                  <a:lnTo>
                    <a:pt x="138617" y="16273"/>
                  </a:lnTo>
                  <a:lnTo>
                    <a:pt x="179801" y="4068"/>
                  </a:lnTo>
                  <a:lnTo>
                    <a:pt x="222250" y="0"/>
                  </a:lnTo>
                  <a:lnTo>
                    <a:pt x="264698" y="4068"/>
                  </a:lnTo>
                  <a:lnTo>
                    <a:pt x="305883" y="16273"/>
                  </a:lnTo>
                  <a:lnTo>
                    <a:pt x="344539" y="36616"/>
                  </a:lnTo>
                  <a:lnTo>
                    <a:pt x="379404" y="650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43018" y="676136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9800" y="4068"/>
                  </a:lnTo>
                  <a:lnTo>
                    <a:pt x="138615" y="16275"/>
                  </a:lnTo>
                  <a:lnTo>
                    <a:pt x="99958" y="36620"/>
                  </a:lnTo>
                  <a:lnTo>
                    <a:pt x="65093" y="65103"/>
                  </a:lnTo>
                  <a:lnTo>
                    <a:pt x="36615" y="99967"/>
                  </a:lnTo>
                  <a:lnTo>
                    <a:pt x="16273" y="138622"/>
                  </a:lnTo>
                  <a:lnTo>
                    <a:pt x="4068" y="179806"/>
                  </a:lnTo>
                  <a:lnTo>
                    <a:pt x="0" y="222253"/>
                  </a:lnTo>
                  <a:lnTo>
                    <a:pt x="4068" y="264700"/>
                  </a:lnTo>
                  <a:lnTo>
                    <a:pt x="16273" y="305883"/>
                  </a:lnTo>
                  <a:lnTo>
                    <a:pt x="36615" y="344538"/>
                  </a:lnTo>
                  <a:lnTo>
                    <a:pt x="65093" y="379402"/>
                  </a:lnTo>
                  <a:lnTo>
                    <a:pt x="99958" y="407881"/>
                  </a:lnTo>
                  <a:lnTo>
                    <a:pt x="138615" y="428223"/>
                  </a:lnTo>
                  <a:lnTo>
                    <a:pt x="179800" y="440428"/>
                  </a:lnTo>
                  <a:lnTo>
                    <a:pt x="222250" y="444496"/>
                  </a:lnTo>
                  <a:lnTo>
                    <a:pt x="264699" y="440428"/>
                  </a:lnTo>
                  <a:lnTo>
                    <a:pt x="305884" y="428223"/>
                  </a:lnTo>
                  <a:lnTo>
                    <a:pt x="344541" y="407881"/>
                  </a:lnTo>
                  <a:lnTo>
                    <a:pt x="379406" y="379402"/>
                  </a:lnTo>
                  <a:lnTo>
                    <a:pt x="407884" y="344538"/>
                  </a:lnTo>
                  <a:lnTo>
                    <a:pt x="428226" y="305883"/>
                  </a:lnTo>
                  <a:lnTo>
                    <a:pt x="440431" y="264700"/>
                  </a:lnTo>
                  <a:lnTo>
                    <a:pt x="444500" y="222253"/>
                  </a:lnTo>
                  <a:lnTo>
                    <a:pt x="440431" y="179806"/>
                  </a:lnTo>
                  <a:lnTo>
                    <a:pt x="428226" y="138622"/>
                  </a:lnTo>
                  <a:lnTo>
                    <a:pt x="407884" y="99967"/>
                  </a:lnTo>
                  <a:lnTo>
                    <a:pt x="379406" y="65103"/>
                  </a:lnTo>
                  <a:lnTo>
                    <a:pt x="344541" y="36620"/>
                  </a:lnTo>
                  <a:lnTo>
                    <a:pt x="305884" y="16275"/>
                  </a:lnTo>
                  <a:lnTo>
                    <a:pt x="264699" y="4068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3025" y="676136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379404" y="65095"/>
                  </a:moveTo>
                  <a:lnTo>
                    <a:pt x="407883" y="99960"/>
                  </a:lnTo>
                  <a:lnTo>
                    <a:pt x="428225" y="138617"/>
                  </a:lnTo>
                  <a:lnTo>
                    <a:pt x="440431" y="179801"/>
                  </a:lnTo>
                  <a:lnTo>
                    <a:pt x="444499" y="222250"/>
                  </a:lnTo>
                  <a:lnTo>
                    <a:pt x="440431" y="264698"/>
                  </a:lnTo>
                  <a:lnTo>
                    <a:pt x="428225" y="305883"/>
                  </a:lnTo>
                  <a:lnTo>
                    <a:pt x="407883" y="344539"/>
                  </a:lnTo>
                  <a:lnTo>
                    <a:pt x="379404" y="379404"/>
                  </a:lnTo>
                  <a:lnTo>
                    <a:pt x="344539" y="407883"/>
                  </a:lnTo>
                  <a:lnTo>
                    <a:pt x="305883" y="428225"/>
                  </a:lnTo>
                  <a:lnTo>
                    <a:pt x="264698" y="440431"/>
                  </a:lnTo>
                  <a:lnTo>
                    <a:pt x="222250" y="444499"/>
                  </a:lnTo>
                  <a:lnTo>
                    <a:pt x="179801" y="440431"/>
                  </a:lnTo>
                  <a:lnTo>
                    <a:pt x="138617" y="428225"/>
                  </a:lnTo>
                  <a:lnTo>
                    <a:pt x="99960" y="407883"/>
                  </a:lnTo>
                  <a:lnTo>
                    <a:pt x="65095" y="379404"/>
                  </a:lnTo>
                  <a:lnTo>
                    <a:pt x="36616" y="344539"/>
                  </a:lnTo>
                  <a:lnTo>
                    <a:pt x="16273" y="305883"/>
                  </a:lnTo>
                  <a:lnTo>
                    <a:pt x="4068" y="264698"/>
                  </a:lnTo>
                  <a:lnTo>
                    <a:pt x="0" y="222250"/>
                  </a:lnTo>
                  <a:lnTo>
                    <a:pt x="4068" y="179801"/>
                  </a:lnTo>
                  <a:lnTo>
                    <a:pt x="16273" y="138617"/>
                  </a:lnTo>
                  <a:lnTo>
                    <a:pt x="36616" y="99960"/>
                  </a:lnTo>
                  <a:lnTo>
                    <a:pt x="65095" y="65095"/>
                  </a:lnTo>
                  <a:lnTo>
                    <a:pt x="99960" y="36616"/>
                  </a:lnTo>
                  <a:lnTo>
                    <a:pt x="138617" y="16273"/>
                  </a:lnTo>
                  <a:lnTo>
                    <a:pt x="179801" y="4068"/>
                  </a:lnTo>
                  <a:lnTo>
                    <a:pt x="222250" y="0"/>
                  </a:lnTo>
                  <a:lnTo>
                    <a:pt x="264698" y="4068"/>
                  </a:lnTo>
                  <a:lnTo>
                    <a:pt x="305883" y="16273"/>
                  </a:lnTo>
                  <a:lnTo>
                    <a:pt x="344539" y="36616"/>
                  </a:lnTo>
                  <a:lnTo>
                    <a:pt x="379404" y="650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78943" y="676136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45" y="0"/>
                  </a:moveTo>
                  <a:lnTo>
                    <a:pt x="179797" y="4068"/>
                  </a:lnTo>
                  <a:lnTo>
                    <a:pt x="138613" y="16275"/>
                  </a:lnTo>
                  <a:lnTo>
                    <a:pt x="99957" y="36620"/>
                  </a:lnTo>
                  <a:lnTo>
                    <a:pt x="65093" y="65103"/>
                  </a:lnTo>
                  <a:lnTo>
                    <a:pt x="36615" y="99967"/>
                  </a:lnTo>
                  <a:lnTo>
                    <a:pt x="16273" y="138622"/>
                  </a:lnTo>
                  <a:lnTo>
                    <a:pt x="4068" y="179806"/>
                  </a:lnTo>
                  <a:lnTo>
                    <a:pt x="0" y="222253"/>
                  </a:lnTo>
                  <a:lnTo>
                    <a:pt x="4068" y="264700"/>
                  </a:lnTo>
                  <a:lnTo>
                    <a:pt x="16273" y="305883"/>
                  </a:lnTo>
                  <a:lnTo>
                    <a:pt x="36615" y="344538"/>
                  </a:lnTo>
                  <a:lnTo>
                    <a:pt x="65093" y="379402"/>
                  </a:lnTo>
                  <a:lnTo>
                    <a:pt x="99957" y="407881"/>
                  </a:lnTo>
                  <a:lnTo>
                    <a:pt x="138613" y="428223"/>
                  </a:lnTo>
                  <a:lnTo>
                    <a:pt x="179797" y="440428"/>
                  </a:lnTo>
                  <a:lnTo>
                    <a:pt x="222245" y="444496"/>
                  </a:lnTo>
                  <a:lnTo>
                    <a:pt x="264693" y="440428"/>
                  </a:lnTo>
                  <a:lnTo>
                    <a:pt x="305879" y="428223"/>
                  </a:lnTo>
                  <a:lnTo>
                    <a:pt x="344537" y="407881"/>
                  </a:lnTo>
                  <a:lnTo>
                    <a:pt x="379406" y="379402"/>
                  </a:lnTo>
                  <a:lnTo>
                    <a:pt x="407884" y="344538"/>
                  </a:lnTo>
                  <a:lnTo>
                    <a:pt x="428226" y="305883"/>
                  </a:lnTo>
                  <a:lnTo>
                    <a:pt x="440431" y="264700"/>
                  </a:lnTo>
                  <a:lnTo>
                    <a:pt x="444500" y="222253"/>
                  </a:lnTo>
                  <a:lnTo>
                    <a:pt x="440431" y="179806"/>
                  </a:lnTo>
                  <a:lnTo>
                    <a:pt x="428226" y="138622"/>
                  </a:lnTo>
                  <a:lnTo>
                    <a:pt x="407884" y="99967"/>
                  </a:lnTo>
                  <a:lnTo>
                    <a:pt x="379406" y="65103"/>
                  </a:lnTo>
                  <a:lnTo>
                    <a:pt x="344537" y="36620"/>
                  </a:lnTo>
                  <a:lnTo>
                    <a:pt x="305879" y="16275"/>
                  </a:lnTo>
                  <a:lnTo>
                    <a:pt x="264693" y="4068"/>
                  </a:lnTo>
                  <a:lnTo>
                    <a:pt x="22224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78936" y="676136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379404" y="65095"/>
                  </a:moveTo>
                  <a:lnTo>
                    <a:pt x="407883" y="99960"/>
                  </a:lnTo>
                  <a:lnTo>
                    <a:pt x="428225" y="138617"/>
                  </a:lnTo>
                  <a:lnTo>
                    <a:pt x="440431" y="179801"/>
                  </a:lnTo>
                  <a:lnTo>
                    <a:pt x="444499" y="222250"/>
                  </a:lnTo>
                  <a:lnTo>
                    <a:pt x="440431" y="264698"/>
                  </a:lnTo>
                  <a:lnTo>
                    <a:pt x="428225" y="305883"/>
                  </a:lnTo>
                  <a:lnTo>
                    <a:pt x="407883" y="344539"/>
                  </a:lnTo>
                  <a:lnTo>
                    <a:pt x="379404" y="379404"/>
                  </a:lnTo>
                  <a:lnTo>
                    <a:pt x="344539" y="407883"/>
                  </a:lnTo>
                  <a:lnTo>
                    <a:pt x="305883" y="428225"/>
                  </a:lnTo>
                  <a:lnTo>
                    <a:pt x="264698" y="440431"/>
                  </a:lnTo>
                  <a:lnTo>
                    <a:pt x="222250" y="444499"/>
                  </a:lnTo>
                  <a:lnTo>
                    <a:pt x="179801" y="440431"/>
                  </a:lnTo>
                  <a:lnTo>
                    <a:pt x="138617" y="428225"/>
                  </a:lnTo>
                  <a:lnTo>
                    <a:pt x="99960" y="407883"/>
                  </a:lnTo>
                  <a:lnTo>
                    <a:pt x="65095" y="379404"/>
                  </a:lnTo>
                  <a:lnTo>
                    <a:pt x="36616" y="344539"/>
                  </a:lnTo>
                  <a:lnTo>
                    <a:pt x="16273" y="305883"/>
                  </a:lnTo>
                  <a:lnTo>
                    <a:pt x="4068" y="264698"/>
                  </a:lnTo>
                  <a:lnTo>
                    <a:pt x="0" y="222250"/>
                  </a:lnTo>
                  <a:lnTo>
                    <a:pt x="4068" y="179801"/>
                  </a:lnTo>
                  <a:lnTo>
                    <a:pt x="16273" y="138617"/>
                  </a:lnTo>
                  <a:lnTo>
                    <a:pt x="36616" y="99960"/>
                  </a:lnTo>
                  <a:lnTo>
                    <a:pt x="65095" y="65095"/>
                  </a:lnTo>
                  <a:lnTo>
                    <a:pt x="99960" y="36616"/>
                  </a:lnTo>
                  <a:lnTo>
                    <a:pt x="138617" y="16273"/>
                  </a:lnTo>
                  <a:lnTo>
                    <a:pt x="179801" y="4068"/>
                  </a:lnTo>
                  <a:lnTo>
                    <a:pt x="222250" y="0"/>
                  </a:lnTo>
                  <a:lnTo>
                    <a:pt x="264698" y="4068"/>
                  </a:lnTo>
                  <a:lnTo>
                    <a:pt x="305883" y="16273"/>
                  </a:lnTo>
                  <a:lnTo>
                    <a:pt x="344539" y="36616"/>
                  </a:lnTo>
                  <a:lnTo>
                    <a:pt x="379404" y="650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14855" y="676136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4" y="0"/>
                  </a:moveTo>
                  <a:lnTo>
                    <a:pt x="179806" y="4068"/>
                  </a:lnTo>
                  <a:lnTo>
                    <a:pt x="138620" y="16275"/>
                  </a:lnTo>
                  <a:lnTo>
                    <a:pt x="99962" y="36620"/>
                  </a:lnTo>
                  <a:lnTo>
                    <a:pt x="65093" y="65103"/>
                  </a:lnTo>
                  <a:lnTo>
                    <a:pt x="36615" y="99967"/>
                  </a:lnTo>
                  <a:lnTo>
                    <a:pt x="16273" y="138622"/>
                  </a:lnTo>
                  <a:lnTo>
                    <a:pt x="4068" y="179806"/>
                  </a:lnTo>
                  <a:lnTo>
                    <a:pt x="0" y="222253"/>
                  </a:lnTo>
                  <a:lnTo>
                    <a:pt x="4068" y="264700"/>
                  </a:lnTo>
                  <a:lnTo>
                    <a:pt x="16273" y="305883"/>
                  </a:lnTo>
                  <a:lnTo>
                    <a:pt x="36615" y="344538"/>
                  </a:lnTo>
                  <a:lnTo>
                    <a:pt x="65093" y="379402"/>
                  </a:lnTo>
                  <a:lnTo>
                    <a:pt x="99962" y="407881"/>
                  </a:lnTo>
                  <a:lnTo>
                    <a:pt x="138620" y="428223"/>
                  </a:lnTo>
                  <a:lnTo>
                    <a:pt x="179806" y="440428"/>
                  </a:lnTo>
                  <a:lnTo>
                    <a:pt x="222254" y="444496"/>
                  </a:lnTo>
                  <a:lnTo>
                    <a:pt x="264702" y="440428"/>
                  </a:lnTo>
                  <a:lnTo>
                    <a:pt x="305886" y="428223"/>
                  </a:lnTo>
                  <a:lnTo>
                    <a:pt x="344542" y="407881"/>
                  </a:lnTo>
                  <a:lnTo>
                    <a:pt x="379406" y="379402"/>
                  </a:lnTo>
                  <a:lnTo>
                    <a:pt x="407884" y="344538"/>
                  </a:lnTo>
                  <a:lnTo>
                    <a:pt x="428226" y="305883"/>
                  </a:lnTo>
                  <a:lnTo>
                    <a:pt x="440431" y="264700"/>
                  </a:lnTo>
                  <a:lnTo>
                    <a:pt x="444500" y="222253"/>
                  </a:lnTo>
                  <a:lnTo>
                    <a:pt x="440431" y="179806"/>
                  </a:lnTo>
                  <a:lnTo>
                    <a:pt x="428226" y="138622"/>
                  </a:lnTo>
                  <a:lnTo>
                    <a:pt x="407884" y="99967"/>
                  </a:lnTo>
                  <a:lnTo>
                    <a:pt x="379406" y="65103"/>
                  </a:lnTo>
                  <a:lnTo>
                    <a:pt x="344542" y="36620"/>
                  </a:lnTo>
                  <a:lnTo>
                    <a:pt x="305886" y="16275"/>
                  </a:lnTo>
                  <a:lnTo>
                    <a:pt x="264702" y="4068"/>
                  </a:lnTo>
                  <a:lnTo>
                    <a:pt x="22225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14861" y="676136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379404" y="65095"/>
                  </a:moveTo>
                  <a:lnTo>
                    <a:pt x="407883" y="99960"/>
                  </a:lnTo>
                  <a:lnTo>
                    <a:pt x="428225" y="138617"/>
                  </a:lnTo>
                  <a:lnTo>
                    <a:pt x="440431" y="179801"/>
                  </a:lnTo>
                  <a:lnTo>
                    <a:pt x="444499" y="222250"/>
                  </a:lnTo>
                  <a:lnTo>
                    <a:pt x="440431" y="264698"/>
                  </a:lnTo>
                  <a:lnTo>
                    <a:pt x="428225" y="305883"/>
                  </a:lnTo>
                  <a:lnTo>
                    <a:pt x="407883" y="344539"/>
                  </a:lnTo>
                  <a:lnTo>
                    <a:pt x="379404" y="379404"/>
                  </a:lnTo>
                  <a:lnTo>
                    <a:pt x="344539" y="407883"/>
                  </a:lnTo>
                  <a:lnTo>
                    <a:pt x="305883" y="428225"/>
                  </a:lnTo>
                  <a:lnTo>
                    <a:pt x="264698" y="440431"/>
                  </a:lnTo>
                  <a:lnTo>
                    <a:pt x="222250" y="444499"/>
                  </a:lnTo>
                  <a:lnTo>
                    <a:pt x="179801" y="440431"/>
                  </a:lnTo>
                  <a:lnTo>
                    <a:pt x="138617" y="428225"/>
                  </a:lnTo>
                  <a:lnTo>
                    <a:pt x="99960" y="407883"/>
                  </a:lnTo>
                  <a:lnTo>
                    <a:pt x="65095" y="379404"/>
                  </a:lnTo>
                  <a:lnTo>
                    <a:pt x="36616" y="344539"/>
                  </a:lnTo>
                  <a:lnTo>
                    <a:pt x="16273" y="305883"/>
                  </a:lnTo>
                  <a:lnTo>
                    <a:pt x="4068" y="264698"/>
                  </a:lnTo>
                  <a:lnTo>
                    <a:pt x="0" y="222250"/>
                  </a:lnTo>
                  <a:lnTo>
                    <a:pt x="4068" y="179801"/>
                  </a:lnTo>
                  <a:lnTo>
                    <a:pt x="16273" y="138617"/>
                  </a:lnTo>
                  <a:lnTo>
                    <a:pt x="36616" y="99960"/>
                  </a:lnTo>
                  <a:lnTo>
                    <a:pt x="65095" y="65095"/>
                  </a:lnTo>
                  <a:lnTo>
                    <a:pt x="99960" y="36616"/>
                  </a:lnTo>
                  <a:lnTo>
                    <a:pt x="138617" y="16273"/>
                  </a:lnTo>
                  <a:lnTo>
                    <a:pt x="179801" y="4068"/>
                  </a:lnTo>
                  <a:lnTo>
                    <a:pt x="222250" y="0"/>
                  </a:lnTo>
                  <a:lnTo>
                    <a:pt x="264698" y="4068"/>
                  </a:lnTo>
                  <a:lnTo>
                    <a:pt x="305883" y="16273"/>
                  </a:lnTo>
                  <a:lnTo>
                    <a:pt x="344539" y="36616"/>
                  </a:lnTo>
                  <a:lnTo>
                    <a:pt x="379404" y="650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50667" y="692265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86592" y="692265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49256" y="6825855"/>
              <a:ext cx="444500" cy="328295"/>
            </a:xfrm>
            <a:custGeom>
              <a:avLst/>
              <a:gdLst/>
              <a:ahLst/>
              <a:cxnLst/>
              <a:rect l="l" t="t" r="r" b="b"/>
              <a:pathLst>
                <a:path w="444500" h="328295">
                  <a:moveTo>
                    <a:pt x="246591" y="0"/>
                  </a:moveTo>
                  <a:lnTo>
                    <a:pt x="197917" y="0"/>
                  </a:lnTo>
                  <a:lnTo>
                    <a:pt x="150185" y="7895"/>
                  </a:lnTo>
                  <a:lnTo>
                    <a:pt x="105282" y="23685"/>
                  </a:lnTo>
                  <a:lnTo>
                    <a:pt x="65093" y="47371"/>
                  </a:lnTo>
                  <a:lnTo>
                    <a:pt x="28930" y="82573"/>
                  </a:lnTo>
                  <a:lnTo>
                    <a:pt x="7232" y="122228"/>
                  </a:lnTo>
                  <a:lnTo>
                    <a:pt x="0" y="164109"/>
                  </a:lnTo>
                  <a:lnTo>
                    <a:pt x="7232" y="205991"/>
                  </a:lnTo>
                  <a:lnTo>
                    <a:pt x="28930" y="245646"/>
                  </a:lnTo>
                  <a:lnTo>
                    <a:pt x="65093" y="280848"/>
                  </a:lnTo>
                  <a:lnTo>
                    <a:pt x="105282" y="304534"/>
                  </a:lnTo>
                  <a:lnTo>
                    <a:pt x="150185" y="320324"/>
                  </a:lnTo>
                  <a:lnTo>
                    <a:pt x="197917" y="328219"/>
                  </a:lnTo>
                  <a:lnTo>
                    <a:pt x="246591" y="328219"/>
                  </a:lnTo>
                  <a:lnTo>
                    <a:pt x="294322" y="320324"/>
                  </a:lnTo>
                  <a:lnTo>
                    <a:pt x="339222" y="304534"/>
                  </a:lnTo>
                  <a:lnTo>
                    <a:pt x="379406" y="280848"/>
                  </a:lnTo>
                  <a:lnTo>
                    <a:pt x="415569" y="245646"/>
                  </a:lnTo>
                  <a:lnTo>
                    <a:pt x="437267" y="205991"/>
                  </a:lnTo>
                  <a:lnTo>
                    <a:pt x="444499" y="164109"/>
                  </a:lnTo>
                  <a:lnTo>
                    <a:pt x="437267" y="122228"/>
                  </a:lnTo>
                  <a:lnTo>
                    <a:pt x="415569" y="82573"/>
                  </a:lnTo>
                  <a:lnTo>
                    <a:pt x="379406" y="47371"/>
                  </a:lnTo>
                  <a:lnTo>
                    <a:pt x="339222" y="23685"/>
                  </a:lnTo>
                  <a:lnTo>
                    <a:pt x="294322" y="7895"/>
                  </a:lnTo>
                  <a:lnTo>
                    <a:pt x="24659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74169" y="6825855"/>
              <a:ext cx="444500" cy="328295"/>
            </a:xfrm>
            <a:custGeom>
              <a:avLst/>
              <a:gdLst/>
              <a:ahLst/>
              <a:cxnLst/>
              <a:rect l="l" t="t" r="r" b="b"/>
              <a:pathLst>
                <a:path w="444500" h="328295">
                  <a:moveTo>
                    <a:pt x="246587" y="0"/>
                  </a:moveTo>
                  <a:lnTo>
                    <a:pt x="197912" y="0"/>
                  </a:lnTo>
                  <a:lnTo>
                    <a:pt x="150179" y="7895"/>
                  </a:lnTo>
                  <a:lnTo>
                    <a:pt x="105278" y="23685"/>
                  </a:lnTo>
                  <a:lnTo>
                    <a:pt x="65093" y="47371"/>
                  </a:lnTo>
                  <a:lnTo>
                    <a:pt x="28930" y="82573"/>
                  </a:lnTo>
                  <a:lnTo>
                    <a:pt x="7232" y="122228"/>
                  </a:lnTo>
                  <a:lnTo>
                    <a:pt x="0" y="164109"/>
                  </a:lnTo>
                  <a:lnTo>
                    <a:pt x="7232" y="205991"/>
                  </a:lnTo>
                  <a:lnTo>
                    <a:pt x="28930" y="245646"/>
                  </a:lnTo>
                  <a:lnTo>
                    <a:pt x="65093" y="280848"/>
                  </a:lnTo>
                  <a:lnTo>
                    <a:pt x="105278" y="304534"/>
                  </a:lnTo>
                  <a:lnTo>
                    <a:pt x="150179" y="320324"/>
                  </a:lnTo>
                  <a:lnTo>
                    <a:pt x="197912" y="328219"/>
                  </a:lnTo>
                  <a:lnTo>
                    <a:pt x="246587" y="328219"/>
                  </a:lnTo>
                  <a:lnTo>
                    <a:pt x="294320" y="320324"/>
                  </a:lnTo>
                  <a:lnTo>
                    <a:pt x="339221" y="304534"/>
                  </a:lnTo>
                  <a:lnTo>
                    <a:pt x="379406" y="280848"/>
                  </a:lnTo>
                  <a:lnTo>
                    <a:pt x="415569" y="245646"/>
                  </a:lnTo>
                  <a:lnTo>
                    <a:pt x="437267" y="205991"/>
                  </a:lnTo>
                  <a:lnTo>
                    <a:pt x="444499" y="164109"/>
                  </a:lnTo>
                  <a:lnTo>
                    <a:pt x="437267" y="122228"/>
                  </a:lnTo>
                  <a:lnTo>
                    <a:pt x="415569" y="82573"/>
                  </a:lnTo>
                  <a:lnTo>
                    <a:pt x="379406" y="47371"/>
                  </a:lnTo>
                  <a:lnTo>
                    <a:pt x="339221" y="23685"/>
                  </a:lnTo>
                  <a:lnTo>
                    <a:pt x="294320" y="7895"/>
                  </a:lnTo>
                  <a:lnTo>
                    <a:pt x="246587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07580" y="6819505"/>
              <a:ext cx="444500" cy="328295"/>
            </a:xfrm>
            <a:custGeom>
              <a:avLst/>
              <a:gdLst/>
              <a:ahLst/>
              <a:cxnLst/>
              <a:rect l="l" t="t" r="r" b="b"/>
              <a:pathLst>
                <a:path w="444500" h="328295">
                  <a:moveTo>
                    <a:pt x="246580" y="0"/>
                  </a:moveTo>
                  <a:lnTo>
                    <a:pt x="197907" y="0"/>
                  </a:lnTo>
                  <a:lnTo>
                    <a:pt x="150177" y="7895"/>
                  </a:lnTo>
                  <a:lnTo>
                    <a:pt x="105277" y="23685"/>
                  </a:lnTo>
                  <a:lnTo>
                    <a:pt x="65093" y="47371"/>
                  </a:lnTo>
                  <a:lnTo>
                    <a:pt x="28930" y="82573"/>
                  </a:lnTo>
                  <a:lnTo>
                    <a:pt x="7232" y="122228"/>
                  </a:lnTo>
                  <a:lnTo>
                    <a:pt x="0" y="164109"/>
                  </a:lnTo>
                  <a:lnTo>
                    <a:pt x="7232" y="205991"/>
                  </a:lnTo>
                  <a:lnTo>
                    <a:pt x="28930" y="245646"/>
                  </a:lnTo>
                  <a:lnTo>
                    <a:pt x="65093" y="280848"/>
                  </a:lnTo>
                  <a:lnTo>
                    <a:pt x="105277" y="304534"/>
                  </a:lnTo>
                  <a:lnTo>
                    <a:pt x="150177" y="320324"/>
                  </a:lnTo>
                  <a:lnTo>
                    <a:pt x="197907" y="328219"/>
                  </a:lnTo>
                  <a:lnTo>
                    <a:pt x="246580" y="328219"/>
                  </a:lnTo>
                  <a:lnTo>
                    <a:pt x="294309" y="320324"/>
                  </a:lnTo>
                  <a:lnTo>
                    <a:pt x="339209" y="304534"/>
                  </a:lnTo>
                  <a:lnTo>
                    <a:pt x="379393" y="280848"/>
                  </a:lnTo>
                  <a:lnTo>
                    <a:pt x="415561" y="245646"/>
                  </a:lnTo>
                  <a:lnTo>
                    <a:pt x="437263" y="205991"/>
                  </a:lnTo>
                  <a:lnTo>
                    <a:pt x="444496" y="164109"/>
                  </a:lnTo>
                  <a:lnTo>
                    <a:pt x="437263" y="122228"/>
                  </a:lnTo>
                  <a:lnTo>
                    <a:pt x="415561" y="82573"/>
                  </a:lnTo>
                  <a:lnTo>
                    <a:pt x="379393" y="47371"/>
                  </a:lnTo>
                  <a:lnTo>
                    <a:pt x="339209" y="23685"/>
                  </a:lnTo>
                  <a:lnTo>
                    <a:pt x="294309" y="7895"/>
                  </a:lnTo>
                  <a:lnTo>
                    <a:pt x="246580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85826" y="5548247"/>
              <a:ext cx="4841240" cy="1269365"/>
            </a:xfrm>
            <a:custGeom>
              <a:avLst/>
              <a:gdLst/>
              <a:ahLst/>
              <a:cxnLst/>
              <a:rect l="l" t="t" r="r" b="b"/>
              <a:pathLst>
                <a:path w="4841240" h="1269365">
                  <a:moveTo>
                    <a:pt x="0" y="1268839"/>
                  </a:moveTo>
                  <a:lnTo>
                    <a:pt x="39789" y="1228120"/>
                  </a:lnTo>
                  <a:lnTo>
                    <a:pt x="79575" y="1188065"/>
                  </a:lnTo>
                  <a:lnTo>
                    <a:pt x="119358" y="1148675"/>
                  </a:lnTo>
                  <a:lnTo>
                    <a:pt x="159138" y="1109948"/>
                  </a:lnTo>
                  <a:lnTo>
                    <a:pt x="198915" y="1071886"/>
                  </a:lnTo>
                  <a:lnTo>
                    <a:pt x="238689" y="1034488"/>
                  </a:lnTo>
                  <a:lnTo>
                    <a:pt x="278460" y="997753"/>
                  </a:lnTo>
                  <a:lnTo>
                    <a:pt x="318228" y="961683"/>
                  </a:lnTo>
                  <a:lnTo>
                    <a:pt x="357993" y="926277"/>
                  </a:lnTo>
                  <a:lnTo>
                    <a:pt x="397755" y="891535"/>
                  </a:lnTo>
                  <a:lnTo>
                    <a:pt x="437514" y="857457"/>
                  </a:lnTo>
                  <a:lnTo>
                    <a:pt x="477270" y="824042"/>
                  </a:lnTo>
                  <a:lnTo>
                    <a:pt x="517022" y="791292"/>
                  </a:lnTo>
                  <a:lnTo>
                    <a:pt x="556772" y="759207"/>
                  </a:lnTo>
                  <a:lnTo>
                    <a:pt x="596519" y="727785"/>
                  </a:lnTo>
                  <a:lnTo>
                    <a:pt x="636262" y="697027"/>
                  </a:lnTo>
                  <a:lnTo>
                    <a:pt x="676003" y="666933"/>
                  </a:lnTo>
                  <a:lnTo>
                    <a:pt x="715741" y="637503"/>
                  </a:lnTo>
                  <a:lnTo>
                    <a:pt x="755475" y="608738"/>
                  </a:lnTo>
                  <a:lnTo>
                    <a:pt x="795207" y="580636"/>
                  </a:lnTo>
                  <a:lnTo>
                    <a:pt x="834935" y="553198"/>
                  </a:lnTo>
                  <a:lnTo>
                    <a:pt x="874660" y="526425"/>
                  </a:lnTo>
                  <a:lnTo>
                    <a:pt x="914383" y="500316"/>
                  </a:lnTo>
                  <a:lnTo>
                    <a:pt x="954102" y="474870"/>
                  </a:lnTo>
                  <a:lnTo>
                    <a:pt x="993818" y="450089"/>
                  </a:lnTo>
                  <a:lnTo>
                    <a:pt x="1033531" y="425972"/>
                  </a:lnTo>
                  <a:lnTo>
                    <a:pt x="1073242" y="402518"/>
                  </a:lnTo>
                  <a:lnTo>
                    <a:pt x="1112949" y="379729"/>
                  </a:lnTo>
                  <a:lnTo>
                    <a:pt x="1152653" y="357604"/>
                  </a:lnTo>
                  <a:lnTo>
                    <a:pt x="1192354" y="336143"/>
                  </a:lnTo>
                  <a:lnTo>
                    <a:pt x="1232052" y="315346"/>
                  </a:lnTo>
                  <a:lnTo>
                    <a:pt x="1271747" y="295213"/>
                  </a:lnTo>
                  <a:lnTo>
                    <a:pt x="1311439" y="275744"/>
                  </a:lnTo>
                  <a:lnTo>
                    <a:pt x="1351128" y="256939"/>
                  </a:lnTo>
                  <a:lnTo>
                    <a:pt x="1390813" y="238799"/>
                  </a:lnTo>
                  <a:lnTo>
                    <a:pt x="1430496" y="221322"/>
                  </a:lnTo>
                  <a:lnTo>
                    <a:pt x="1470176" y="204509"/>
                  </a:lnTo>
                  <a:lnTo>
                    <a:pt x="1509853" y="188361"/>
                  </a:lnTo>
                  <a:lnTo>
                    <a:pt x="1549526" y="172876"/>
                  </a:lnTo>
                  <a:lnTo>
                    <a:pt x="1589197" y="158056"/>
                  </a:lnTo>
                  <a:lnTo>
                    <a:pt x="1628864" y="143899"/>
                  </a:lnTo>
                  <a:lnTo>
                    <a:pt x="1668529" y="130407"/>
                  </a:lnTo>
                  <a:lnTo>
                    <a:pt x="1708190" y="117578"/>
                  </a:lnTo>
                  <a:lnTo>
                    <a:pt x="1747849" y="105414"/>
                  </a:lnTo>
                  <a:lnTo>
                    <a:pt x="1787504" y="93914"/>
                  </a:lnTo>
                  <a:lnTo>
                    <a:pt x="1827157" y="83078"/>
                  </a:lnTo>
                  <a:lnTo>
                    <a:pt x="1866806" y="72906"/>
                  </a:lnTo>
                  <a:lnTo>
                    <a:pt x="1906452" y="63398"/>
                  </a:lnTo>
                  <a:lnTo>
                    <a:pt x="1946095" y="54554"/>
                  </a:lnTo>
                  <a:lnTo>
                    <a:pt x="1985736" y="46374"/>
                  </a:lnTo>
                  <a:lnTo>
                    <a:pt x="2025373" y="38858"/>
                  </a:lnTo>
                  <a:lnTo>
                    <a:pt x="2065007" y="32006"/>
                  </a:lnTo>
                  <a:lnTo>
                    <a:pt x="2104638" y="25818"/>
                  </a:lnTo>
                  <a:lnTo>
                    <a:pt x="2144266" y="20294"/>
                  </a:lnTo>
                  <a:lnTo>
                    <a:pt x="2183891" y="15435"/>
                  </a:lnTo>
                  <a:lnTo>
                    <a:pt x="2223513" y="11239"/>
                  </a:lnTo>
                  <a:lnTo>
                    <a:pt x="2263132" y="7707"/>
                  </a:lnTo>
                  <a:lnTo>
                    <a:pt x="2302748" y="4840"/>
                  </a:lnTo>
                  <a:lnTo>
                    <a:pt x="2342360" y="2636"/>
                  </a:lnTo>
                  <a:lnTo>
                    <a:pt x="2381970" y="1097"/>
                  </a:lnTo>
                  <a:lnTo>
                    <a:pt x="2421577" y="222"/>
                  </a:lnTo>
                  <a:lnTo>
                    <a:pt x="2461180" y="10"/>
                  </a:lnTo>
                  <a:lnTo>
                    <a:pt x="2500781" y="463"/>
                  </a:lnTo>
                  <a:lnTo>
                    <a:pt x="2540379" y="1580"/>
                  </a:lnTo>
                  <a:lnTo>
                    <a:pt x="2579973" y="3361"/>
                  </a:lnTo>
                  <a:lnTo>
                    <a:pt x="2619565" y="5806"/>
                  </a:lnTo>
                  <a:lnTo>
                    <a:pt x="2659153" y="8915"/>
                  </a:lnTo>
                  <a:lnTo>
                    <a:pt x="2698738" y="12688"/>
                  </a:lnTo>
                  <a:lnTo>
                    <a:pt x="2738321" y="17125"/>
                  </a:lnTo>
                  <a:lnTo>
                    <a:pt x="2777900" y="22226"/>
                  </a:lnTo>
                  <a:lnTo>
                    <a:pt x="2817476" y="27991"/>
                  </a:lnTo>
                  <a:lnTo>
                    <a:pt x="2857050" y="34421"/>
                  </a:lnTo>
                  <a:lnTo>
                    <a:pt x="2896620" y="41514"/>
                  </a:lnTo>
                  <a:lnTo>
                    <a:pt x="2936187" y="49271"/>
                  </a:lnTo>
                  <a:lnTo>
                    <a:pt x="2975751" y="57693"/>
                  </a:lnTo>
                  <a:lnTo>
                    <a:pt x="3015312" y="66778"/>
                  </a:lnTo>
                  <a:lnTo>
                    <a:pt x="3054870" y="76528"/>
                  </a:lnTo>
                  <a:lnTo>
                    <a:pt x="3094425" y="86941"/>
                  </a:lnTo>
                  <a:lnTo>
                    <a:pt x="3133977" y="98019"/>
                  </a:lnTo>
                  <a:lnTo>
                    <a:pt x="3173526" y="109761"/>
                  </a:lnTo>
                  <a:lnTo>
                    <a:pt x="3213072" y="122166"/>
                  </a:lnTo>
                  <a:lnTo>
                    <a:pt x="3252614" y="135236"/>
                  </a:lnTo>
                  <a:lnTo>
                    <a:pt x="3292154" y="148970"/>
                  </a:lnTo>
                  <a:lnTo>
                    <a:pt x="3331691" y="163368"/>
                  </a:lnTo>
                  <a:lnTo>
                    <a:pt x="3371225" y="178430"/>
                  </a:lnTo>
                  <a:lnTo>
                    <a:pt x="3410755" y="194156"/>
                  </a:lnTo>
                  <a:lnTo>
                    <a:pt x="3450283" y="210546"/>
                  </a:lnTo>
                  <a:lnTo>
                    <a:pt x="3489807" y="227600"/>
                  </a:lnTo>
                  <a:lnTo>
                    <a:pt x="3529329" y="245318"/>
                  </a:lnTo>
                  <a:lnTo>
                    <a:pt x="3568847" y="263701"/>
                  </a:lnTo>
                  <a:lnTo>
                    <a:pt x="3608362" y="282747"/>
                  </a:lnTo>
                  <a:lnTo>
                    <a:pt x="3647875" y="302457"/>
                  </a:lnTo>
                  <a:lnTo>
                    <a:pt x="3687384" y="322832"/>
                  </a:lnTo>
                  <a:lnTo>
                    <a:pt x="3726890" y="343870"/>
                  </a:lnTo>
                  <a:lnTo>
                    <a:pt x="3766394" y="365573"/>
                  </a:lnTo>
                  <a:lnTo>
                    <a:pt x="3805894" y="387939"/>
                  </a:lnTo>
                  <a:lnTo>
                    <a:pt x="3845391" y="410970"/>
                  </a:lnTo>
                  <a:lnTo>
                    <a:pt x="3884885" y="434665"/>
                  </a:lnTo>
                  <a:lnTo>
                    <a:pt x="3924376" y="459023"/>
                  </a:lnTo>
                  <a:lnTo>
                    <a:pt x="3963864" y="484046"/>
                  </a:lnTo>
                  <a:lnTo>
                    <a:pt x="4003349" y="509733"/>
                  </a:lnTo>
                  <a:lnTo>
                    <a:pt x="4042831" y="536084"/>
                  </a:lnTo>
                  <a:lnTo>
                    <a:pt x="4082310" y="563099"/>
                  </a:lnTo>
                  <a:lnTo>
                    <a:pt x="4121785" y="590778"/>
                  </a:lnTo>
                  <a:lnTo>
                    <a:pt x="4161258" y="619121"/>
                  </a:lnTo>
                  <a:lnTo>
                    <a:pt x="4200728" y="648128"/>
                  </a:lnTo>
                  <a:lnTo>
                    <a:pt x="4240194" y="677799"/>
                  </a:lnTo>
                  <a:lnTo>
                    <a:pt x="4279658" y="708135"/>
                  </a:lnTo>
                  <a:lnTo>
                    <a:pt x="4319119" y="739134"/>
                  </a:lnTo>
                  <a:lnTo>
                    <a:pt x="4358576" y="770797"/>
                  </a:lnTo>
                  <a:lnTo>
                    <a:pt x="4398031" y="803125"/>
                  </a:lnTo>
                  <a:lnTo>
                    <a:pt x="4437482" y="836116"/>
                  </a:lnTo>
                  <a:lnTo>
                    <a:pt x="4476930" y="869772"/>
                  </a:lnTo>
                  <a:lnTo>
                    <a:pt x="4516376" y="904091"/>
                  </a:lnTo>
                  <a:lnTo>
                    <a:pt x="4555818" y="939075"/>
                  </a:lnTo>
                  <a:lnTo>
                    <a:pt x="4595257" y="974722"/>
                  </a:lnTo>
                  <a:lnTo>
                    <a:pt x="4634693" y="1011034"/>
                  </a:lnTo>
                  <a:lnTo>
                    <a:pt x="4674127" y="1048010"/>
                  </a:lnTo>
                  <a:lnTo>
                    <a:pt x="4713557" y="1085650"/>
                  </a:lnTo>
                  <a:lnTo>
                    <a:pt x="4752984" y="1123954"/>
                  </a:lnTo>
                  <a:lnTo>
                    <a:pt x="4792408" y="1162922"/>
                  </a:lnTo>
                  <a:lnTo>
                    <a:pt x="4831829" y="1202554"/>
                  </a:lnTo>
                  <a:lnTo>
                    <a:pt x="4840681" y="121165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52708" y="6686422"/>
              <a:ext cx="128905" cy="130175"/>
            </a:xfrm>
            <a:custGeom>
              <a:avLst/>
              <a:gdLst/>
              <a:ahLst/>
              <a:cxnLst/>
              <a:rect l="l" t="t" r="r" b="b"/>
              <a:pathLst>
                <a:path w="128904" h="130175">
                  <a:moveTo>
                    <a:pt x="87375" y="0"/>
                  </a:moveTo>
                  <a:lnTo>
                    <a:pt x="64947" y="64363"/>
                  </a:lnTo>
                  <a:lnTo>
                    <a:pt x="0" y="85039"/>
                  </a:lnTo>
                  <a:lnTo>
                    <a:pt x="128727" y="129895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74169" y="5398490"/>
              <a:ext cx="444500" cy="328295"/>
            </a:xfrm>
            <a:custGeom>
              <a:avLst/>
              <a:gdLst/>
              <a:ahLst/>
              <a:cxnLst/>
              <a:rect l="l" t="t" r="r" b="b"/>
              <a:pathLst>
                <a:path w="444500" h="328295">
                  <a:moveTo>
                    <a:pt x="246587" y="0"/>
                  </a:moveTo>
                  <a:lnTo>
                    <a:pt x="197912" y="0"/>
                  </a:lnTo>
                  <a:lnTo>
                    <a:pt x="150179" y="7895"/>
                  </a:lnTo>
                  <a:lnTo>
                    <a:pt x="105278" y="23685"/>
                  </a:lnTo>
                  <a:lnTo>
                    <a:pt x="65093" y="47371"/>
                  </a:lnTo>
                  <a:lnTo>
                    <a:pt x="28930" y="82573"/>
                  </a:lnTo>
                  <a:lnTo>
                    <a:pt x="7232" y="122228"/>
                  </a:lnTo>
                  <a:lnTo>
                    <a:pt x="0" y="164109"/>
                  </a:lnTo>
                  <a:lnTo>
                    <a:pt x="7232" y="205991"/>
                  </a:lnTo>
                  <a:lnTo>
                    <a:pt x="28930" y="245646"/>
                  </a:lnTo>
                  <a:lnTo>
                    <a:pt x="65093" y="280848"/>
                  </a:lnTo>
                  <a:lnTo>
                    <a:pt x="105278" y="304534"/>
                  </a:lnTo>
                  <a:lnTo>
                    <a:pt x="150179" y="320324"/>
                  </a:lnTo>
                  <a:lnTo>
                    <a:pt x="197912" y="328219"/>
                  </a:lnTo>
                  <a:lnTo>
                    <a:pt x="246587" y="328219"/>
                  </a:lnTo>
                  <a:lnTo>
                    <a:pt x="294320" y="320324"/>
                  </a:lnTo>
                  <a:lnTo>
                    <a:pt x="339221" y="304534"/>
                  </a:lnTo>
                  <a:lnTo>
                    <a:pt x="379406" y="280848"/>
                  </a:lnTo>
                  <a:lnTo>
                    <a:pt x="415569" y="245646"/>
                  </a:lnTo>
                  <a:lnTo>
                    <a:pt x="437267" y="205991"/>
                  </a:lnTo>
                  <a:lnTo>
                    <a:pt x="444499" y="164109"/>
                  </a:lnTo>
                  <a:lnTo>
                    <a:pt x="437267" y="122228"/>
                  </a:lnTo>
                  <a:lnTo>
                    <a:pt x="415569" y="82573"/>
                  </a:lnTo>
                  <a:lnTo>
                    <a:pt x="379406" y="47371"/>
                  </a:lnTo>
                  <a:lnTo>
                    <a:pt x="339221" y="23685"/>
                  </a:lnTo>
                  <a:lnTo>
                    <a:pt x="294320" y="7895"/>
                  </a:lnTo>
                  <a:lnTo>
                    <a:pt x="246587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172200" y="5042204"/>
              <a:ext cx="5305425" cy="25032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0795" algn="ctr">
                <a:lnSpc>
                  <a:spcPts val="1820"/>
                </a:lnSpc>
              </a:pPr>
              <a:r>
                <a:rPr sz="1600" spc="170" dirty="0">
                  <a:solidFill>
                    <a:srgbClr val="8D3124"/>
                  </a:solidFill>
                  <a:latin typeface="Trebuchet MS"/>
                  <a:cs typeface="Trebuchet MS"/>
                </a:rPr>
                <a:t>24</a:t>
              </a:r>
              <a:endParaRPr sz="1600" dirty="0">
                <a:latin typeface="Trebuchet MS"/>
                <a:cs typeface="Trebuchet MS"/>
              </a:endParaRPr>
            </a:p>
            <a:p>
              <a:pPr marR="39370" algn="ctr">
                <a:lnSpc>
                  <a:spcPct val="100000"/>
                </a:lnSpc>
                <a:spcBef>
                  <a:spcPts val="680"/>
                </a:spcBef>
              </a:pPr>
              <a:r>
                <a:rPr lang="en-US" sz="2700" baseline="-6172" dirty="0">
                  <a:latin typeface="Trebuchet MS"/>
                  <a:cs typeface="Trebuchet MS"/>
                </a:rPr>
                <a:t>7</a:t>
              </a:r>
              <a:endParaRPr sz="2700" baseline="-6172" dirty="0">
                <a:latin typeface="Trebuchet MS"/>
                <a:cs typeface="Trebuchet MS"/>
              </a:endParaRPr>
            </a:p>
            <a:p>
              <a:pPr>
                <a:lnSpc>
                  <a:spcPct val="100000"/>
                </a:lnSpc>
              </a:pPr>
              <a:endParaRPr sz="21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21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21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1600" dirty="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  <a:tabLst>
                  <a:tab pos="812165" algn="l"/>
                  <a:tab pos="2539365" algn="l"/>
                  <a:tab pos="4279265" algn="l"/>
                  <a:tab pos="5219065" algn="l"/>
                </a:tabLst>
              </a:pPr>
              <a:r>
                <a:rPr sz="2700" spc="277" baseline="-3086" dirty="0">
                  <a:latin typeface="Trebuchet MS"/>
                  <a:cs typeface="Trebuchet MS"/>
                </a:rPr>
                <a:t>s	</a:t>
              </a:r>
              <a:r>
                <a:rPr sz="1600" b="1" spc="-1335" dirty="0">
                  <a:solidFill>
                    <a:srgbClr val="8D3124"/>
                  </a:solidFill>
                  <a:latin typeface="Verdana"/>
                  <a:cs typeface="Verdana"/>
                </a:rPr>
                <a:t>—</a:t>
              </a:r>
              <a:r>
                <a:rPr sz="2700" spc="292" baseline="-6172" dirty="0">
                  <a:latin typeface="Trebuchet MS"/>
                  <a:cs typeface="Trebuchet MS"/>
                </a:rPr>
                <a:t>1</a:t>
              </a:r>
              <a:r>
                <a:rPr sz="2700" baseline="-6172" dirty="0">
                  <a:latin typeface="Trebuchet MS"/>
                  <a:cs typeface="Trebuchet MS"/>
                </a:rPr>
                <a:t>	</a:t>
              </a:r>
              <a:r>
                <a:rPr sz="1600" b="1" spc="-1335" dirty="0">
                  <a:solidFill>
                    <a:srgbClr val="8D3124"/>
                  </a:solidFill>
                  <a:latin typeface="Verdana"/>
                  <a:cs typeface="Verdana"/>
                </a:rPr>
                <a:t>—</a:t>
              </a:r>
              <a:r>
                <a:rPr sz="2700" spc="292" baseline="-6172" dirty="0">
                  <a:latin typeface="Trebuchet MS"/>
                  <a:cs typeface="Trebuchet MS"/>
                </a:rPr>
                <a:t>2</a:t>
              </a:r>
              <a:r>
                <a:rPr sz="2700" baseline="-6172" dirty="0">
                  <a:latin typeface="Trebuchet MS"/>
                  <a:cs typeface="Trebuchet MS"/>
                </a:rPr>
                <a:t>	</a:t>
              </a:r>
              <a:r>
                <a:rPr sz="2700" spc="-1417" baseline="-3086" dirty="0">
                  <a:latin typeface="Trebuchet MS"/>
                  <a:cs typeface="Trebuchet MS"/>
                </a:rPr>
                <a:t>3</a:t>
              </a:r>
              <a:r>
                <a:rPr sz="1600" b="1" dirty="0">
                  <a:solidFill>
                    <a:srgbClr val="8D3124"/>
                  </a:solidFill>
                  <a:latin typeface="Verdana"/>
                  <a:cs typeface="Verdana"/>
                </a:rPr>
                <a:t>—	</a:t>
              </a:r>
              <a:r>
                <a:rPr sz="2700" spc="-67" baseline="-3086" dirty="0">
                  <a:latin typeface="Trebuchet MS"/>
                  <a:cs typeface="Trebuchet MS"/>
                </a:rPr>
                <a:t>t</a:t>
              </a:r>
              <a:endParaRPr sz="2700" baseline="-3086" dirty="0">
                <a:latin typeface="Trebuchet MS"/>
                <a:cs typeface="Trebuchet MS"/>
              </a:endParaRPr>
            </a:p>
            <a:p>
              <a:pPr marR="48895" algn="ctr">
                <a:lnSpc>
                  <a:spcPct val="100000"/>
                </a:lnSpc>
                <a:spcBef>
                  <a:spcPts val="1240"/>
                </a:spcBef>
                <a:tabLst>
                  <a:tab pos="1726564" algn="l"/>
                  <a:tab pos="3466465" algn="l"/>
                </a:tabLst>
              </a:pPr>
              <a:r>
                <a:rPr sz="1600" spc="170" dirty="0">
                  <a:solidFill>
                    <a:srgbClr val="8D3124"/>
                  </a:solidFill>
                  <a:latin typeface="Trebuchet MS"/>
                  <a:cs typeface="Trebuchet MS"/>
                </a:rPr>
                <a:t>18	19	20</a:t>
              </a:r>
              <a:endParaRPr sz="1600" dirty="0">
                <a:latin typeface="Trebuchet MS"/>
                <a:cs typeface="Trebuchet M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451596" y="6922655"/>
              <a:ext cx="1285078" cy="121920"/>
              <a:chOff x="6451596" y="6922655"/>
              <a:chExt cx="1285078" cy="12192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7614754" y="6922655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19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H="1">
                <a:off x="7354716" y="698361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6451596" y="699000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8182373" y="6919710"/>
              <a:ext cx="1285078" cy="121920"/>
              <a:chOff x="6451596" y="6922655"/>
              <a:chExt cx="1285078" cy="121920"/>
            </a:xfrm>
          </p:grpSpPr>
          <p:sp>
            <p:nvSpPr>
              <p:cNvPr id="35" name="object 14"/>
              <p:cNvSpPr/>
              <p:nvPr/>
            </p:nvSpPr>
            <p:spPr>
              <a:xfrm>
                <a:off x="7614754" y="6922655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19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 flipH="1">
                <a:off x="7354716" y="698361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6451596" y="699000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9926606" y="6922655"/>
              <a:ext cx="1285078" cy="121920"/>
              <a:chOff x="6451596" y="6922655"/>
              <a:chExt cx="1285078" cy="121920"/>
            </a:xfrm>
          </p:grpSpPr>
          <p:sp>
            <p:nvSpPr>
              <p:cNvPr id="39" name="object 14"/>
              <p:cNvSpPr/>
              <p:nvPr/>
            </p:nvSpPr>
            <p:spPr>
              <a:xfrm>
                <a:off x="7614754" y="6922655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19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H="1">
                <a:off x="7354716" y="698361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6451596" y="6990002"/>
                <a:ext cx="3209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object 9"/>
          <p:cNvSpPr/>
          <p:nvPr/>
        </p:nvSpPr>
        <p:spPr>
          <a:xfrm>
            <a:off x="1041400" y="3594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0"/>
          <p:cNvSpPr/>
          <p:nvPr/>
        </p:nvSpPr>
        <p:spPr>
          <a:xfrm>
            <a:off x="1041400" y="3594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762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9" name="直接连接符 28"/>
          <p:cNvCxnSpPr/>
          <p:nvPr/>
        </p:nvCxnSpPr>
        <p:spPr>
          <a:xfrm>
            <a:off x="8736849" y="5539370"/>
            <a:ext cx="176125" cy="0"/>
          </a:xfrm>
          <a:prstGeom prst="line">
            <a:avLst/>
          </a:prstGeom>
          <a:ln w="28575">
            <a:solidFill>
              <a:srgbClr val="8D3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28"/>
          <p:cNvSpPr/>
          <p:nvPr/>
        </p:nvSpPr>
        <p:spPr>
          <a:xfrm>
            <a:off x="5586986" y="4876800"/>
            <a:ext cx="6562725" cy="3025140"/>
          </a:xfrm>
          <a:custGeom>
            <a:avLst/>
            <a:gdLst/>
            <a:ahLst/>
            <a:cxnLst/>
            <a:rect l="l" t="t" r="r" b="b"/>
            <a:pathLst>
              <a:path w="6562725" h="3025140">
                <a:moveTo>
                  <a:pt x="0" y="0"/>
                </a:moveTo>
                <a:lnTo>
                  <a:pt x="6562204" y="0"/>
                </a:lnTo>
                <a:lnTo>
                  <a:pt x="6562204" y="3024987"/>
                </a:lnTo>
                <a:lnTo>
                  <a:pt x="0" y="3024987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2438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Edsger</a:t>
            </a:r>
            <a:r>
              <a:rPr sz="2800" b="0" spc="40" dirty="0">
                <a:latin typeface="Arial"/>
                <a:cs typeface="Arial"/>
              </a:rPr>
              <a:t> </a:t>
            </a:r>
            <a:r>
              <a:rPr sz="2800" b="0" spc="10" dirty="0">
                <a:latin typeface="Arial"/>
                <a:cs typeface="Arial"/>
              </a:rPr>
              <a:t>Dijkstra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09200" y="1701800"/>
            <a:ext cx="1841500" cy="246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100" y="1690370"/>
            <a:ext cx="8724265" cy="3893820"/>
          </a:xfrm>
          <a:custGeom>
            <a:avLst/>
            <a:gdLst/>
            <a:ahLst/>
            <a:cxnLst/>
            <a:rect l="l" t="t" r="r" b="b"/>
            <a:pathLst>
              <a:path w="8724265" h="3893820">
                <a:moveTo>
                  <a:pt x="0" y="0"/>
                </a:moveTo>
                <a:lnTo>
                  <a:pt x="8724074" y="0"/>
                </a:lnTo>
                <a:lnTo>
                  <a:pt x="8724074" y="3893819"/>
                </a:lnTo>
                <a:lnTo>
                  <a:pt x="0" y="38938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softEdge rad="19050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6500" y="1724660"/>
            <a:ext cx="8049895" cy="36449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“ </a:t>
            </a:r>
            <a:r>
              <a:rPr sz="2400" i="1" spc="-55" dirty="0">
                <a:latin typeface="Times New Roman"/>
                <a:cs typeface="Times New Roman"/>
              </a:rPr>
              <a:t>What’s </a:t>
            </a:r>
            <a:r>
              <a:rPr sz="2400" i="1" spc="-5" dirty="0">
                <a:latin typeface="Times New Roman"/>
                <a:cs typeface="Times New Roman"/>
              </a:rPr>
              <a:t>the shortest </a:t>
            </a:r>
            <a:r>
              <a:rPr sz="2400" i="1" dirty="0">
                <a:latin typeface="Times New Roman"/>
                <a:cs typeface="Times New Roman"/>
              </a:rPr>
              <a:t>way </a:t>
            </a:r>
            <a:r>
              <a:rPr sz="2400" i="1" spc="-5" dirty="0">
                <a:latin typeface="Times New Roman"/>
                <a:cs typeface="Times New Roman"/>
              </a:rPr>
              <a:t>to travel </a:t>
            </a:r>
            <a:r>
              <a:rPr sz="2400" i="1" spc="-25" dirty="0">
                <a:latin typeface="Times New Roman"/>
                <a:cs typeface="Times New Roman"/>
              </a:rPr>
              <a:t>from </a:t>
            </a:r>
            <a:r>
              <a:rPr sz="2400" i="1" spc="-15" dirty="0">
                <a:latin typeface="Times New Roman"/>
                <a:cs typeface="Times New Roman"/>
              </a:rPr>
              <a:t>Rotterdam </a:t>
            </a:r>
            <a:r>
              <a:rPr sz="2400" i="1" spc="-5" dirty="0">
                <a:latin typeface="Times New Roman"/>
                <a:cs typeface="Times New Roman"/>
              </a:rPr>
              <a:t>to</a:t>
            </a:r>
            <a:r>
              <a:rPr sz="2400" i="1" spc="1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Groningen?</a:t>
            </a:r>
            <a:endParaRPr sz="2400" dirty="0">
              <a:latin typeface="Times New Roman"/>
              <a:cs typeface="Times New Roman"/>
            </a:endParaRPr>
          </a:p>
          <a:p>
            <a:pPr marL="228600" marR="260985">
              <a:lnSpc>
                <a:spcPct val="141000"/>
              </a:lnSpc>
              <a:spcBef>
                <a:spcPts val="40"/>
              </a:spcBef>
              <a:tabLst>
                <a:tab pos="2852420" algn="l"/>
              </a:tabLst>
            </a:pPr>
            <a:r>
              <a:rPr sz="2400" i="1" dirty="0">
                <a:latin typeface="Times New Roman"/>
                <a:cs typeface="Times New Roman"/>
              </a:rPr>
              <a:t>It </a:t>
            </a:r>
            <a:r>
              <a:rPr sz="2400" i="1" spc="-5" dirty="0">
                <a:latin typeface="Times New Roman"/>
                <a:cs typeface="Times New Roman"/>
              </a:rPr>
              <a:t>is the algorithm for the shortest path, which </a:t>
            </a:r>
            <a:r>
              <a:rPr sz="2400" i="1" dirty="0">
                <a:latin typeface="Times New Roman"/>
                <a:cs typeface="Times New Roman"/>
              </a:rPr>
              <a:t>I </a:t>
            </a:r>
            <a:r>
              <a:rPr sz="2400" i="1" spc="-5" dirty="0">
                <a:latin typeface="Times New Roman"/>
                <a:cs typeface="Times New Roman"/>
              </a:rPr>
              <a:t>designed in  </a:t>
            </a:r>
            <a:r>
              <a:rPr sz="2400" i="1" dirty="0">
                <a:latin typeface="Times New Roman"/>
                <a:cs typeface="Times New Roman"/>
              </a:rPr>
              <a:t>about 20 </a:t>
            </a:r>
            <a:r>
              <a:rPr sz="2400" i="1" spc="-5" dirty="0">
                <a:latin typeface="Times New Roman"/>
                <a:cs typeface="Times New Roman"/>
              </a:rPr>
              <a:t>minutes. </a:t>
            </a:r>
            <a:r>
              <a:rPr sz="2400" i="1" dirty="0">
                <a:latin typeface="Times New Roman"/>
                <a:cs typeface="Times New Roman"/>
              </a:rPr>
              <a:t>One </a:t>
            </a:r>
            <a:r>
              <a:rPr sz="2400" i="1" spc="-5" dirty="0">
                <a:latin typeface="Times New Roman"/>
                <a:cs typeface="Times New Roman"/>
              </a:rPr>
              <a:t>morning </a:t>
            </a:r>
            <a:r>
              <a:rPr sz="2400" i="1" dirty="0">
                <a:latin typeface="Times New Roman"/>
                <a:cs typeface="Times New Roman"/>
              </a:rPr>
              <a:t>I was </a:t>
            </a:r>
            <a:r>
              <a:rPr sz="2400" i="1" spc="-5" dirty="0">
                <a:latin typeface="Times New Roman"/>
                <a:cs typeface="Times New Roman"/>
              </a:rPr>
              <a:t>shopping in </a:t>
            </a:r>
            <a:r>
              <a:rPr sz="2400" i="1" spc="-15" dirty="0">
                <a:latin typeface="Times New Roman"/>
                <a:cs typeface="Times New Roman"/>
              </a:rPr>
              <a:t>Amsterdam  </a:t>
            </a:r>
            <a:r>
              <a:rPr sz="2400" i="1" spc="-5" dirty="0">
                <a:latin typeface="Times New Roman"/>
                <a:cs typeface="Times New Roman"/>
              </a:rPr>
              <a:t>with </a:t>
            </a:r>
            <a:r>
              <a:rPr sz="2400" i="1" dirty="0">
                <a:latin typeface="Times New Roman"/>
                <a:cs typeface="Times New Roman"/>
              </a:rPr>
              <a:t>my </a:t>
            </a:r>
            <a:r>
              <a:rPr sz="2400" i="1" spc="-5" dirty="0">
                <a:latin typeface="Times New Roman"/>
                <a:cs typeface="Times New Roman"/>
              </a:rPr>
              <a:t>young </a:t>
            </a:r>
            <a:r>
              <a:rPr sz="2400" i="1" spc="-20" dirty="0">
                <a:latin typeface="Times New Roman"/>
                <a:cs typeface="Times New Roman"/>
              </a:rPr>
              <a:t>fiancée, </a:t>
            </a:r>
            <a:r>
              <a:rPr sz="2400" i="1" dirty="0">
                <a:latin typeface="Times New Roman"/>
                <a:cs typeface="Times New Roman"/>
              </a:rPr>
              <a:t>and </a:t>
            </a:r>
            <a:r>
              <a:rPr sz="2400" i="1" spc="-20" dirty="0">
                <a:latin typeface="Times New Roman"/>
                <a:cs typeface="Times New Roman"/>
              </a:rPr>
              <a:t>tired, </a:t>
            </a:r>
            <a:r>
              <a:rPr sz="2400" i="1" dirty="0">
                <a:latin typeface="Times New Roman"/>
                <a:cs typeface="Times New Roman"/>
              </a:rPr>
              <a:t>we sat down on </a:t>
            </a:r>
            <a:r>
              <a:rPr sz="2400" i="1" spc="-5" dirty="0">
                <a:latin typeface="Times New Roman"/>
                <a:cs typeface="Times New Roman"/>
              </a:rPr>
              <a:t>the café  terrace to drink </a:t>
            </a:r>
            <a:r>
              <a:rPr sz="2400" i="1" dirty="0">
                <a:latin typeface="Times New Roman"/>
                <a:cs typeface="Times New Roman"/>
              </a:rPr>
              <a:t>a </a:t>
            </a:r>
            <a:r>
              <a:rPr sz="2400" i="1" spc="-5" dirty="0">
                <a:latin typeface="Times New Roman"/>
                <a:cs typeface="Times New Roman"/>
              </a:rPr>
              <a:t>cup </a:t>
            </a:r>
            <a:r>
              <a:rPr sz="2400" i="1" dirty="0">
                <a:latin typeface="Times New Roman"/>
                <a:cs typeface="Times New Roman"/>
              </a:rPr>
              <a:t>of </a:t>
            </a:r>
            <a:r>
              <a:rPr sz="2400" i="1" spc="-5" dirty="0">
                <a:latin typeface="Times New Roman"/>
                <a:cs typeface="Times New Roman"/>
              </a:rPr>
              <a:t>coffee </a:t>
            </a:r>
            <a:r>
              <a:rPr sz="2400" i="1" dirty="0">
                <a:latin typeface="Times New Roman"/>
                <a:cs typeface="Times New Roman"/>
              </a:rPr>
              <a:t>and I was </a:t>
            </a:r>
            <a:r>
              <a:rPr sz="2400" i="1" spc="-5" dirty="0">
                <a:latin typeface="Times New Roman"/>
                <a:cs typeface="Times New Roman"/>
              </a:rPr>
              <a:t>just thinking </a:t>
            </a:r>
            <a:r>
              <a:rPr sz="2400" i="1" dirty="0">
                <a:latin typeface="Times New Roman"/>
                <a:cs typeface="Times New Roman"/>
              </a:rPr>
              <a:t>about  </a:t>
            </a:r>
            <a:r>
              <a:rPr sz="2400" i="1" spc="-5" dirty="0">
                <a:latin typeface="Times New Roman"/>
                <a:cs typeface="Times New Roman"/>
              </a:rPr>
              <a:t>whether </a:t>
            </a:r>
            <a:r>
              <a:rPr sz="2400" i="1" dirty="0">
                <a:latin typeface="Times New Roman"/>
                <a:cs typeface="Times New Roman"/>
              </a:rPr>
              <a:t>I </a:t>
            </a:r>
            <a:r>
              <a:rPr sz="2400" i="1" spc="-5" dirty="0">
                <a:latin typeface="Times New Roman"/>
                <a:cs typeface="Times New Roman"/>
              </a:rPr>
              <a:t>could </a:t>
            </a:r>
            <a:r>
              <a:rPr sz="2400" i="1" dirty="0">
                <a:latin typeface="Times New Roman"/>
                <a:cs typeface="Times New Roman"/>
              </a:rPr>
              <a:t>do </a:t>
            </a:r>
            <a:r>
              <a:rPr sz="2400" i="1" spc="-5" dirty="0">
                <a:latin typeface="Times New Roman"/>
                <a:cs typeface="Times New Roman"/>
              </a:rPr>
              <a:t>this, </a:t>
            </a:r>
            <a:r>
              <a:rPr sz="2400" i="1" dirty="0">
                <a:latin typeface="Times New Roman"/>
                <a:cs typeface="Times New Roman"/>
              </a:rPr>
              <a:t>and I </a:t>
            </a:r>
            <a:r>
              <a:rPr sz="2400" i="1" spc="-5" dirty="0">
                <a:latin typeface="Times New Roman"/>
                <a:cs typeface="Times New Roman"/>
              </a:rPr>
              <a:t>then designed the algorithm for  the shortest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path.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”	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— </a:t>
            </a:r>
            <a:r>
              <a:rPr sz="2400" spc="-5" dirty="0">
                <a:solidFill>
                  <a:srgbClr val="0048AA"/>
                </a:solidFill>
                <a:latin typeface="Times New Roman"/>
                <a:cs typeface="Times New Roman"/>
              </a:rPr>
              <a:t>Edsger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48AA"/>
                </a:solidFill>
                <a:latin typeface="Times New Roman"/>
                <a:cs typeface="Times New Roman"/>
              </a:rPr>
              <a:t>Dijsktra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1700" y="6057900"/>
            <a:ext cx="8750300" cy="345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094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1065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5" dirty="0">
                <a:latin typeface="Arial"/>
                <a:cs typeface="Arial"/>
              </a:rPr>
              <a:t>Dijkstra</a:t>
            </a:r>
            <a:r>
              <a:rPr sz="2800" spc="5" dirty="0">
                <a:latin typeface="DejaVu Sans"/>
                <a:cs typeface="DejaVu Sans"/>
              </a:rPr>
              <a:t>′</a:t>
            </a:r>
            <a:r>
              <a:rPr sz="2800" b="0" spc="5" dirty="0">
                <a:latin typeface="Arial"/>
                <a:cs typeface="Arial"/>
              </a:rPr>
              <a:t>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100" dirty="0">
                <a:latin typeface="Arial"/>
                <a:cs typeface="Arial"/>
              </a:rPr>
              <a:t>(for </a:t>
            </a:r>
            <a:r>
              <a:rPr sz="2800" b="0" spc="-45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490" dirty="0">
                <a:latin typeface="Arial"/>
                <a:cs typeface="Arial"/>
              </a:rPr>
              <a:t> </a:t>
            </a:r>
            <a:r>
              <a:rPr sz="2800" b="0" spc="60" dirty="0">
                <a:latin typeface="Arial"/>
                <a:cs typeface="Arial"/>
              </a:rPr>
              <a:t>problem)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" y="1052740"/>
            <a:ext cx="11264900" cy="97552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33020">
              <a:lnSpc>
                <a:spcPts val="3800"/>
              </a:lnSpc>
              <a:spcBef>
                <a:spcPts val="380"/>
              </a:spcBef>
              <a:tabLst>
                <a:tab pos="3194050" algn="l"/>
              </a:tabLst>
            </a:pPr>
            <a:r>
              <a:rPr sz="2400" spc="95" dirty="0">
                <a:solidFill>
                  <a:srgbClr val="0048AA"/>
                </a:solidFill>
                <a:latin typeface="Trebuchet MS"/>
                <a:cs typeface="Trebuchet MS"/>
              </a:rPr>
              <a:t>Greedy </a:t>
            </a:r>
            <a:r>
              <a:rPr sz="2400" spc="90" dirty="0">
                <a:solidFill>
                  <a:srgbClr val="0048AA"/>
                </a:solidFill>
                <a:latin typeface="Trebuchet MS"/>
                <a:cs typeface="Trebuchet MS"/>
              </a:rPr>
              <a:t>approach. </a:t>
            </a:r>
            <a:r>
              <a:rPr sz="2400" spc="100" dirty="0">
                <a:latin typeface="Trebuchet MS"/>
                <a:cs typeface="Trebuchet MS"/>
              </a:rPr>
              <a:t>Maintain </a:t>
            </a:r>
            <a:r>
              <a:rPr sz="2400" spc="60" dirty="0">
                <a:latin typeface="Trebuchet MS"/>
                <a:cs typeface="Trebuchet MS"/>
              </a:rPr>
              <a:t>a </a:t>
            </a:r>
            <a:r>
              <a:rPr sz="2400" spc="75" dirty="0">
                <a:latin typeface="Trebuchet MS"/>
                <a:cs typeface="Trebuchet MS"/>
              </a:rPr>
              <a:t>set </a:t>
            </a:r>
            <a:r>
              <a:rPr sz="2400" spc="85" dirty="0">
                <a:latin typeface="Trebuchet MS"/>
                <a:cs typeface="Trebuchet MS"/>
              </a:rPr>
              <a:t>of </a:t>
            </a:r>
            <a:r>
              <a:rPr sz="2400" spc="110" dirty="0">
                <a:solidFill>
                  <a:srgbClr val="C00000"/>
                </a:solidFill>
                <a:latin typeface="Trebuchet MS"/>
                <a:cs typeface="Trebuchet MS"/>
              </a:rPr>
              <a:t>explored</a:t>
            </a:r>
            <a:r>
              <a:rPr sz="2400" spc="110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nodes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for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125" dirty="0">
                <a:latin typeface="Trebuchet MS"/>
                <a:cs typeface="Trebuchet MS"/>
              </a:rPr>
              <a:t>which </a:t>
            </a:r>
            <a:r>
              <a:rPr sz="2400" spc="105" dirty="0">
                <a:latin typeface="Trebuchet MS"/>
                <a:cs typeface="Trebuchet MS"/>
              </a:rPr>
              <a:t>algorithm </a:t>
            </a:r>
            <a:r>
              <a:rPr sz="2400" spc="160" dirty="0">
                <a:latin typeface="Trebuchet MS"/>
                <a:cs typeface="Trebuchet MS"/>
              </a:rPr>
              <a:t>has </a:t>
            </a:r>
            <a:r>
              <a:rPr sz="2400" spc="85" dirty="0">
                <a:latin typeface="Trebuchet MS"/>
                <a:cs typeface="Trebuchet MS"/>
              </a:rPr>
              <a:t>determined </a:t>
            </a:r>
            <a:r>
              <a:rPr sz="2400" i="1" spc="30" dirty="0">
                <a:solidFill>
                  <a:srgbClr val="00B050"/>
                </a:solidFill>
                <a:latin typeface="Times New Roman"/>
                <a:cs typeface="Times New Roman"/>
              </a:rPr>
              <a:t>d</a:t>
            </a:r>
            <a:r>
              <a:rPr sz="2400" spc="30" dirty="0">
                <a:solidFill>
                  <a:srgbClr val="00B050"/>
                </a:solidFill>
                <a:latin typeface="Times New Roman"/>
                <a:cs typeface="Times New Roman"/>
              </a:rPr>
              <a:t>[</a:t>
            </a:r>
            <a:r>
              <a:rPr sz="2400" i="1" spc="30" dirty="0">
                <a:solidFill>
                  <a:srgbClr val="00B050"/>
                </a:solidFill>
                <a:latin typeface="Times New Roman"/>
                <a:cs typeface="Times New Roman"/>
              </a:rPr>
              <a:t>u</a:t>
            </a:r>
            <a:r>
              <a:rPr sz="2400" spc="30" dirty="0">
                <a:solidFill>
                  <a:srgbClr val="00B050"/>
                </a:solidFill>
                <a:latin typeface="Times New Roman"/>
                <a:cs typeface="Times New Roman"/>
              </a:rPr>
              <a:t>] 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= </a:t>
            </a:r>
            <a:r>
              <a:rPr lang="en-US" sz="2400" spc="100" dirty="0">
                <a:solidFill>
                  <a:srgbClr val="00B050"/>
                </a:solidFill>
                <a:latin typeface="Trebuchet MS"/>
                <a:cs typeface="Trebuchet MS"/>
              </a:rPr>
              <a:t>final l</a:t>
            </a:r>
            <a:r>
              <a:rPr sz="2400" spc="100" dirty="0">
                <a:solidFill>
                  <a:srgbClr val="00B050"/>
                </a:solidFill>
                <a:latin typeface="Trebuchet MS"/>
                <a:cs typeface="Trebuchet MS"/>
              </a:rPr>
              <a:t>ength </a:t>
            </a:r>
            <a:r>
              <a:rPr sz="2400" spc="85" dirty="0">
                <a:solidFill>
                  <a:srgbClr val="00B050"/>
                </a:solidFill>
                <a:latin typeface="Trebuchet MS"/>
                <a:cs typeface="Trebuchet MS"/>
              </a:rPr>
              <a:t>of </a:t>
            </a:r>
            <a:r>
              <a:rPr sz="2400" spc="60" dirty="0">
                <a:solidFill>
                  <a:srgbClr val="00B050"/>
                </a:solidFill>
                <a:latin typeface="Trebuchet MS"/>
                <a:cs typeface="Trebuchet MS"/>
              </a:rPr>
              <a:t>a </a:t>
            </a:r>
            <a:r>
              <a:rPr sz="2400" spc="100" dirty="0">
                <a:solidFill>
                  <a:srgbClr val="00B050"/>
                </a:solidFill>
                <a:latin typeface="Trebuchet MS"/>
                <a:cs typeface="Trebuchet MS"/>
              </a:rPr>
              <a:t>shortest </a:t>
            </a:r>
            <a:r>
              <a:rPr sz="2400" i="1" spc="-100" dirty="0" err="1">
                <a:solidFill>
                  <a:srgbClr val="00B050"/>
                </a:solidFill>
                <a:latin typeface="Times New Roman"/>
                <a:cs typeface="Times New Roman"/>
              </a:rPr>
              <a:t>s</a:t>
            </a:r>
            <a:r>
              <a:rPr sz="2400" spc="-100" dirty="0" err="1">
                <a:solidFill>
                  <a:srgbClr val="00B050"/>
                </a:solidFill>
                <a:latin typeface="DejaVu Sans"/>
                <a:cs typeface="DejaVu Sans"/>
              </a:rPr>
              <a:t>↝</a:t>
            </a:r>
            <a:r>
              <a:rPr sz="2400" i="1" spc="-100" dirty="0" err="1">
                <a:solidFill>
                  <a:srgbClr val="00B050"/>
                </a:solidFill>
                <a:latin typeface="Times New Roman"/>
                <a:cs typeface="Times New Roman"/>
              </a:rPr>
              <a:t>u</a:t>
            </a:r>
            <a:r>
              <a:rPr sz="2400" i="1" spc="-1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-1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B050"/>
                </a:solidFill>
                <a:latin typeface="Trebuchet MS"/>
                <a:cs typeface="Trebuchet MS"/>
              </a:rPr>
              <a:t>path</a:t>
            </a:r>
            <a:r>
              <a:rPr sz="2400" spc="45" dirty="0">
                <a:latin typeface="Trebuchet MS"/>
                <a:cs typeface="Trebuchet MS"/>
              </a:rPr>
              <a:t>.  </a:t>
            </a:r>
            <a:endParaRPr lang="en-US" sz="2400" spc="4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9514" y="6399824"/>
            <a:ext cx="4745355" cy="2870200"/>
          </a:xfrm>
          <a:custGeom>
            <a:avLst/>
            <a:gdLst/>
            <a:ahLst/>
            <a:cxnLst/>
            <a:rect l="l" t="t" r="r" b="b"/>
            <a:pathLst>
              <a:path w="4745355" h="2870200">
                <a:moveTo>
                  <a:pt x="3562091" y="2857500"/>
                </a:moveTo>
                <a:lnTo>
                  <a:pt x="2195463" y="2857500"/>
                </a:lnTo>
                <a:lnTo>
                  <a:pt x="2234228" y="2870200"/>
                </a:lnTo>
                <a:lnTo>
                  <a:pt x="3511067" y="2870200"/>
                </a:lnTo>
                <a:lnTo>
                  <a:pt x="3562091" y="2857500"/>
                </a:lnTo>
                <a:close/>
              </a:path>
              <a:path w="4745355" h="2870200">
                <a:moveTo>
                  <a:pt x="3661059" y="2844800"/>
                </a:moveTo>
                <a:lnTo>
                  <a:pt x="2043764" y="2844800"/>
                </a:lnTo>
                <a:lnTo>
                  <a:pt x="2082088" y="2857500"/>
                </a:lnTo>
                <a:lnTo>
                  <a:pt x="3612179" y="2857500"/>
                </a:lnTo>
                <a:lnTo>
                  <a:pt x="3661059" y="2844800"/>
                </a:lnTo>
                <a:close/>
              </a:path>
              <a:path w="4745355" h="2870200">
                <a:moveTo>
                  <a:pt x="3313495" y="0"/>
                </a:moveTo>
                <a:lnTo>
                  <a:pt x="2901005" y="0"/>
                </a:lnTo>
                <a:lnTo>
                  <a:pt x="2731368" y="12700"/>
                </a:lnTo>
                <a:lnTo>
                  <a:pt x="2522511" y="38100"/>
                </a:lnTo>
                <a:lnTo>
                  <a:pt x="2334877" y="63500"/>
                </a:lnTo>
                <a:lnTo>
                  <a:pt x="2288299" y="76200"/>
                </a:lnTo>
                <a:lnTo>
                  <a:pt x="2240717" y="76200"/>
                </a:lnTo>
                <a:lnTo>
                  <a:pt x="2192316" y="88900"/>
                </a:lnTo>
                <a:lnTo>
                  <a:pt x="2143282" y="88900"/>
                </a:lnTo>
                <a:lnTo>
                  <a:pt x="2093799" y="101600"/>
                </a:lnTo>
                <a:lnTo>
                  <a:pt x="2044054" y="101600"/>
                </a:lnTo>
                <a:lnTo>
                  <a:pt x="1704068" y="190500"/>
                </a:lnTo>
                <a:lnTo>
                  <a:pt x="1658900" y="215900"/>
                </a:lnTo>
                <a:lnTo>
                  <a:pt x="1615139" y="241300"/>
                </a:lnTo>
                <a:lnTo>
                  <a:pt x="1572971" y="254000"/>
                </a:lnTo>
                <a:lnTo>
                  <a:pt x="1532580" y="292100"/>
                </a:lnTo>
                <a:lnTo>
                  <a:pt x="1517090" y="292100"/>
                </a:lnTo>
                <a:lnTo>
                  <a:pt x="1479573" y="304800"/>
                </a:lnTo>
                <a:lnTo>
                  <a:pt x="1433460" y="317500"/>
                </a:lnTo>
                <a:lnTo>
                  <a:pt x="1392181" y="330200"/>
                </a:lnTo>
                <a:lnTo>
                  <a:pt x="1248913" y="381000"/>
                </a:lnTo>
                <a:lnTo>
                  <a:pt x="1180142" y="406400"/>
                </a:lnTo>
                <a:lnTo>
                  <a:pt x="1133460" y="419100"/>
                </a:lnTo>
                <a:lnTo>
                  <a:pt x="1085584" y="444500"/>
                </a:lnTo>
                <a:lnTo>
                  <a:pt x="1037232" y="457200"/>
                </a:lnTo>
                <a:lnTo>
                  <a:pt x="989119" y="482600"/>
                </a:lnTo>
                <a:lnTo>
                  <a:pt x="941961" y="508000"/>
                </a:lnTo>
                <a:lnTo>
                  <a:pt x="896475" y="533400"/>
                </a:lnTo>
                <a:lnTo>
                  <a:pt x="851974" y="558800"/>
                </a:lnTo>
                <a:lnTo>
                  <a:pt x="819827" y="584200"/>
                </a:lnTo>
                <a:lnTo>
                  <a:pt x="790905" y="609600"/>
                </a:lnTo>
                <a:lnTo>
                  <a:pt x="756076" y="647700"/>
                </a:lnTo>
                <a:lnTo>
                  <a:pt x="718898" y="685800"/>
                </a:lnTo>
                <a:lnTo>
                  <a:pt x="677316" y="711200"/>
                </a:lnTo>
                <a:lnTo>
                  <a:pt x="633121" y="736600"/>
                </a:lnTo>
                <a:lnTo>
                  <a:pt x="588098" y="762000"/>
                </a:lnTo>
                <a:lnTo>
                  <a:pt x="544037" y="787400"/>
                </a:lnTo>
                <a:lnTo>
                  <a:pt x="497294" y="800100"/>
                </a:lnTo>
                <a:lnTo>
                  <a:pt x="448953" y="800100"/>
                </a:lnTo>
                <a:lnTo>
                  <a:pt x="352082" y="825500"/>
                </a:lnTo>
                <a:lnTo>
                  <a:pt x="305857" y="838200"/>
                </a:lnTo>
                <a:lnTo>
                  <a:pt x="262640" y="863600"/>
                </a:lnTo>
                <a:lnTo>
                  <a:pt x="223583" y="889000"/>
                </a:lnTo>
                <a:lnTo>
                  <a:pt x="189839" y="927100"/>
                </a:lnTo>
                <a:lnTo>
                  <a:pt x="162559" y="965200"/>
                </a:lnTo>
                <a:lnTo>
                  <a:pt x="142895" y="1016000"/>
                </a:lnTo>
                <a:lnTo>
                  <a:pt x="111901" y="1041400"/>
                </a:lnTo>
                <a:lnTo>
                  <a:pt x="85201" y="1079500"/>
                </a:lnTo>
                <a:lnTo>
                  <a:pt x="62576" y="1117600"/>
                </a:lnTo>
                <a:lnTo>
                  <a:pt x="43809" y="1168400"/>
                </a:lnTo>
                <a:lnTo>
                  <a:pt x="28680" y="1206500"/>
                </a:lnTo>
                <a:lnTo>
                  <a:pt x="16973" y="1244600"/>
                </a:lnTo>
                <a:lnTo>
                  <a:pt x="8470" y="1295400"/>
                </a:lnTo>
                <a:lnTo>
                  <a:pt x="2951" y="1346200"/>
                </a:lnTo>
                <a:lnTo>
                  <a:pt x="201" y="1384300"/>
                </a:lnTo>
                <a:lnTo>
                  <a:pt x="0" y="1435100"/>
                </a:lnTo>
                <a:lnTo>
                  <a:pt x="2130" y="1485900"/>
                </a:lnTo>
                <a:lnTo>
                  <a:pt x="6374" y="1536700"/>
                </a:lnTo>
                <a:lnTo>
                  <a:pt x="12513" y="1587500"/>
                </a:lnTo>
                <a:lnTo>
                  <a:pt x="20330" y="1638300"/>
                </a:lnTo>
                <a:lnTo>
                  <a:pt x="29606" y="1676400"/>
                </a:lnTo>
                <a:lnTo>
                  <a:pt x="40124" y="1727200"/>
                </a:lnTo>
                <a:lnTo>
                  <a:pt x="51666" y="1778000"/>
                </a:lnTo>
                <a:lnTo>
                  <a:pt x="64014" y="1828800"/>
                </a:lnTo>
                <a:lnTo>
                  <a:pt x="76949" y="1866900"/>
                </a:lnTo>
                <a:lnTo>
                  <a:pt x="90254" y="1917700"/>
                </a:lnTo>
                <a:lnTo>
                  <a:pt x="103711" y="1968500"/>
                </a:lnTo>
                <a:lnTo>
                  <a:pt x="117101" y="2006600"/>
                </a:lnTo>
                <a:lnTo>
                  <a:pt x="155480" y="2044700"/>
                </a:lnTo>
                <a:lnTo>
                  <a:pt x="195369" y="2070100"/>
                </a:lnTo>
                <a:lnTo>
                  <a:pt x="236433" y="2108200"/>
                </a:lnTo>
                <a:lnTo>
                  <a:pt x="363318" y="2184400"/>
                </a:lnTo>
                <a:lnTo>
                  <a:pt x="405725" y="2222500"/>
                </a:lnTo>
                <a:lnTo>
                  <a:pt x="447629" y="2247900"/>
                </a:lnTo>
                <a:lnTo>
                  <a:pt x="488693" y="2273300"/>
                </a:lnTo>
                <a:lnTo>
                  <a:pt x="528582" y="2311400"/>
                </a:lnTo>
                <a:lnTo>
                  <a:pt x="566961" y="2349500"/>
                </a:lnTo>
                <a:lnTo>
                  <a:pt x="613027" y="2362200"/>
                </a:lnTo>
                <a:lnTo>
                  <a:pt x="685824" y="2387600"/>
                </a:lnTo>
                <a:lnTo>
                  <a:pt x="730283" y="2413000"/>
                </a:lnTo>
                <a:lnTo>
                  <a:pt x="742327" y="2425700"/>
                </a:lnTo>
                <a:lnTo>
                  <a:pt x="753565" y="2438400"/>
                </a:lnTo>
                <a:lnTo>
                  <a:pt x="765341" y="2451100"/>
                </a:lnTo>
                <a:lnTo>
                  <a:pt x="779000" y="2463800"/>
                </a:lnTo>
                <a:lnTo>
                  <a:pt x="818621" y="2476500"/>
                </a:lnTo>
                <a:lnTo>
                  <a:pt x="942322" y="2514600"/>
                </a:lnTo>
                <a:lnTo>
                  <a:pt x="990798" y="2527300"/>
                </a:lnTo>
                <a:lnTo>
                  <a:pt x="1039121" y="2527300"/>
                </a:lnTo>
                <a:lnTo>
                  <a:pt x="1135164" y="2552700"/>
                </a:lnTo>
                <a:lnTo>
                  <a:pt x="1182815" y="2552700"/>
                </a:lnTo>
                <a:lnTo>
                  <a:pt x="1323864" y="2590800"/>
                </a:lnTo>
                <a:lnTo>
                  <a:pt x="1370129" y="2616200"/>
                </a:lnTo>
                <a:lnTo>
                  <a:pt x="1461324" y="2641600"/>
                </a:lnTo>
                <a:lnTo>
                  <a:pt x="1506183" y="2667000"/>
                </a:lnTo>
                <a:lnTo>
                  <a:pt x="1550503" y="2679700"/>
                </a:lnTo>
                <a:lnTo>
                  <a:pt x="1637387" y="2730500"/>
                </a:lnTo>
                <a:lnTo>
                  <a:pt x="1721695" y="2781300"/>
                </a:lnTo>
                <a:lnTo>
                  <a:pt x="1776630" y="2794000"/>
                </a:lnTo>
                <a:lnTo>
                  <a:pt x="1827837" y="2806700"/>
                </a:lnTo>
                <a:lnTo>
                  <a:pt x="1875768" y="2819400"/>
                </a:lnTo>
                <a:lnTo>
                  <a:pt x="1920875" y="2819400"/>
                </a:lnTo>
                <a:lnTo>
                  <a:pt x="1963609" y="2832100"/>
                </a:lnTo>
                <a:lnTo>
                  <a:pt x="2004421" y="2844800"/>
                </a:lnTo>
                <a:lnTo>
                  <a:pt x="3708457" y="2844800"/>
                </a:lnTo>
                <a:lnTo>
                  <a:pt x="3754101" y="2832100"/>
                </a:lnTo>
                <a:lnTo>
                  <a:pt x="3797718" y="2819400"/>
                </a:lnTo>
                <a:lnTo>
                  <a:pt x="3839035" y="2794000"/>
                </a:lnTo>
                <a:lnTo>
                  <a:pt x="3877779" y="2781300"/>
                </a:lnTo>
                <a:lnTo>
                  <a:pt x="3913677" y="2755900"/>
                </a:lnTo>
                <a:lnTo>
                  <a:pt x="3954661" y="2743200"/>
                </a:lnTo>
                <a:lnTo>
                  <a:pt x="3996611" y="2717800"/>
                </a:lnTo>
                <a:lnTo>
                  <a:pt x="4038373" y="2679700"/>
                </a:lnTo>
                <a:lnTo>
                  <a:pt x="4078790" y="2654300"/>
                </a:lnTo>
                <a:lnTo>
                  <a:pt x="4116708" y="2616200"/>
                </a:lnTo>
                <a:lnTo>
                  <a:pt x="4150970" y="2565400"/>
                </a:lnTo>
                <a:lnTo>
                  <a:pt x="4180421" y="2527300"/>
                </a:lnTo>
                <a:lnTo>
                  <a:pt x="4203906" y="2489200"/>
                </a:lnTo>
                <a:lnTo>
                  <a:pt x="4220268" y="2438400"/>
                </a:lnTo>
                <a:lnTo>
                  <a:pt x="4248959" y="2413000"/>
                </a:lnTo>
                <a:lnTo>
                  <a:pt x="4266325" y="2400300"/>
                </a:lnTo>
                <a:lnTo>
                  <a:pt x="4276123" y="2387600"/>
                </a:lnTo>
                <a:lnTo>
                  <a:pt x="4282113" y="2362200"/>
                </a:lnTo>
                <a:lnTo>
                  <a:pt x="4288054" y="2349500"/>
                </a:lnTo>
                <a:lnTo>
                  <a:pt x="4297703" y="2311400"/>
                </a:lnTo>
                <a:lnTo>
                  <a:pt x="4314820" y="2247900"/>
                </a:lnTo>
                <a:lnTo>
                  <a:pt x="4350702" y="2209800"/>
                </a:lnTo>
                <a:lnTo>
                  <a:pt x="4379342" y="2171700"/>
                </a:lnTo>
                <a:lnTo>
                  <a:pt x="4402570" y="2120900"/>
                </a:lnTo>
                <a:lnTo>
                  <a:pt x="4422217" y="2082800"/>
                </a:lnTo>
                <a:lnTo>
                  <a:pt x="4440113" y="2032000"/>
                </a:lnTo>
                <a:lnTo>
                  <a:pt x="4458088" y="1981200"/>
                </a:lnTo>
                <a:lnTo>
                  <a:pt x="4489304" y="1943100"/>
                </a:lnTo>
                <a:lnTo>
                  <a:pt x="4520822" y="1917700"/>
                </a:lnTo>
                <a:lnTo>
                  <a:pt x="4551538" y="1879600"/>
                </a:lnTo>
                <a:lnTo>
                  <a:pt x="4580350" y="1841500"/>
                </a:lnTo>
                <a:lnTo>
                  <a:pt x="4606155" y="1803400"/>
                </a:lnTo>
                <a:lnTo>
                  <a:pt x="4627851" y="1752600"/>
                </a:lnTo>
                <a:lnTo>
                  <a:pt x="4644334" y="1714500"/>
                </a:lnTo>
                <a:lnTo>
                  <a:pt x="4670260" y="1676400"/>
                </a:lnTo>
                <a:lnTo>
                  <a:pt x="4691756" y="1625600"/>
                </a:lnTo>
                <a:lnTo>
                  <a:pt x="4709130" y="1574800"/>
                </a:lnTo>
                <a:lnTo>
                  <a:pt x="4722689" y="1536700"/>
                </a:lnTo>
                <a:lnTo>
                  <a:pt x="4732739" y="1485900"/>
                </a:lnTo>
                <a:lnTo>
                  <a:pt x="4739587" y="1435100"/>
                </a:lnTo>
                <a:lnTo>
                  <a:pt x="4743541" y="1384300"/>
                </a:lnTo>
                <a:lnTo>
                  <a:pt x="4744908" y="1333500"/>
                </a:lnTo>
                <a:lnTo>
                  <a:pt x="4743994" y="1282700"/>
                </a:lnTo>
                <a:lnTo>
                  <a:pt x="4741107" y="1231900"/>
                </a:lnTo>
                <a:lnTo>
                  <a:pt x="4736553" y="1181100"/>
                </a:lnTo>
                <a:lnTo>
                  <a:pt x="4730639" y="1130300"/>
                </a:lnTo>
                <a:lnTo>
                  <a:pt x="4723673" y="1092200"/>
                </a:lnTo>
                <a:lnTo>
                  <a:pt x="4715962" y="1041400"/>
                </a:lnTo>
                <a:lnTo>
                  <a:pt x="4688754" y="990600"/>
                </a:lnTo>
                <a:lnTo>
                  <a:pt x="4666402" y="939800"/>
                </a:lnTo>
                <a:lnTo>
                  <a:pt x="4647552" y="901700"/>
                </a:lnTo>
                <a:lnTo>
                  <a:pt x="4630851" y="850900"/>
                </a:lnTo>
                <a:lnTo>
                  <a:pt x="4614947" y="800100"/>
                </a:lnTo>
                <a:lnTo>
                  <a:pt x="4598487" y="749300"/>
                </a:lnTo>
                <a:lnTo>
                  <a:pt x="4567194" y="711200"/>
                </a:lnTo>
                <a:lnTo>
                  <a:pt x="4539165" y="660400"/>
                </a:lnTo>
                <a:lnTo>
                  <a:pt x="4514319" y="622300"/>
                </a:lnTo>
                <a:lnTo>
                  <a:pt x="4492577" y="571500"/>
                </a:lnTo>
                <a:lnTo>
                  <a:pt x="4473860" y="520700"/>
                </a:lnTo>
                <a:lnTo>
                  <a:pt x="4458088" y="482600"/>
                </a:lnTo>
                <a:lnTo>
                  <a:pt x="4420609" y="444500"/>
                </a:lnTo>
                <a:lnTo>
                  <a:pt x="4397780" y="406400"/>
                </a:lnTo>
                <a:lnTo>
                  <a:pt x="4387529" y="393700"/>
                </a:lnTo>
                <a:lnTo>
                  <a:pt x="4376737" y="368300"/>
                </a:lnTo>
                <a:lnTo>
                  <a:pt x="4363524" y="355600"/>
                </a:lnTo>
                <a:lnTo>
                  <a:pt x="4334246" y="330200"/>
                </a:lnTo>
                <a:lnTo>
                  <a:pt x="4272470" y="279400"/>
                </a:lnTo>
                <a:lnTo>
                  <a:pt x="4243192" y="254000"/>
                </a:lnTo>
                <a:lnTo>
                  <a:pt x="4200052" y="241300"/>
                </a:lnTo>
                <a:lnTo>
                  <a:pt x="4154908" y="228600"/>
                </a:lnTo>
                <a:lnTo>
                  <a:pt x="4108911" y="203200"/>
                </a:lnTo>
                <a:lnTo>
                  <a:pt x="4063214" y="190500"/>
                </a:lnTo>
                <a:lnTo>
                  <a:pt x="4018971" y="165100"/>
                </a:lnTo>
                <a:lnTo>
                  <a:pt x="3977335" y="139700"/>
                </a:lnTo>
                <a:lnTo>
                  <a:pt x="3939458" y="114300"/>
                </a:lnTo>
                <a:lnTo>
                  <a:pt x="3923923" y="114300"/>
                </a:lnTo>
                <a:lnTo>
                  <a:pt x="3886093" y="101600"/>
                </a:lnTo>
                <a:lnTo>
                  <a:pt x="3839128" y="76200"/>
                </a:lnTo>
                <a:lnTo>
                  <a:pt x="3796190" y="63500"/>
                </a:lnTo>
                <a:lnTo>
                  <a:pt x="3763015" y="63500"/>
                </a:lnTo>
                <a:lnTo>
                  <a:pt x="3702710" y="38100"/>
                </a:lnTo>
                <a:lnTo>
                  <a:pt x="3641869" y="25400"/>
                </a:lnTo>
                <a:lnTo>
                  <a:pt x="3607087" y="12700"/>
                </a:lnTo>
                <a:lnTo>
                  <a:pt x="3362427" y="12700"/>
                </a:lnTo>
                <a:lnTo>
                  <a:pt x="3313495" y="0"/>
                </a:lnTo>
                <a:close/>
              </a:path>
            </a:pathLst>
          </a:custGeom>
          <a:solidFill>
            <a:srgbClr val="0048A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1696" y="79121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69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700" y="79121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69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7361" y="80155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181673" y="0"/>
                </a:moveTo>
                <a:lnTo>
                  <a:pt x="132944" y="0"/>
                </a:lnTo>
                <a:lnTo>
                  <a:pt x="86070" y="15130"/>
                </a:lnTo>
                <a:lnTo>
                  <a:pt x="44759" y="45390"/>
                </a:lnTo>
                <a:lnTo>
                  <a:pt x="14919" y="87289"/>
                </a:lnTo>
                <a:lnTo>
                  <a:pt x="0" y="134828"/>
                </a:lnTo>
                <a:lnTo>
                  <a:pt x="0" y="184247"/>
                </a:lnTo>
                <a:lnTo>
                  <a:pt x="14919" y="231786"/>
                </a:lnTo>
                <a:lnTo>
                  <a:pt x="44759" y="273686"/>
                </a:lnTo>
                <a:lnTo>
                  <a:pt x="86070" y="303946"/>
                </a:lnTo>
                <a:lnTo>
                  <a:pt x="132944" y="319076"/>
                </a:lnTo>
                <a:lnTo>
                  <a:pt x="181673" y="319076"/>
                </a:lnTo>
                <a:lnTo>
                  <a:pt x="228551" y="303946"/>
                </a:lnTo>
                <a:lnTo>
                  <a:pt x="269867" y="273686"/>
                </a:lnTo>
                <a:lnTo>
                  <a:pt x="299701" y="231786"/>
                </a:lnTo>
                <a:lnTo>
                  <a:pt x="314618" y="184247"/>
                </a:lnTo>
                <a:lnTo>
                  <a:pt x="314618" y="134828"/>
                </a:lnTo>
                <a:lnTo>
                  <a:pt x="299701" y="87289"/>
                </a:lnTo>
                <a:lnTo>
                  <a:pt x="269867" y="45390"/>
                </a:lnTo>
                <a:lnTo>
                  <a:pt x="228551" y="15130"/>
                </a:lnTo>
                <a:lnTo>
                  <a:pt x="1816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7365" y="80155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269860" y="45390"/>
                </a:moveTo>
                <a:lnTo>
                  <a:pt x="299698" y="87290"/>
                </a:lnTo>
                <a:lnTo>
                  <a:pt x="314616" y="134829"/>
                </a:lnTo>
                <a:lnTo>
                  <a:pt x="314616" y="184249"/>
                </a:lnTo>
                <a:lnTo>
                  <a:pt x="299698" y="231789"/>
                </a:lnTo>
                <a:lnTo>
                  <a:pt x="269860" y="273688"/>
                </a:lnTo>
                <a:lnTo>
                  <a:pt x="228547" y="303949"/>
                </a:lnTo>
                <a:lnTo>
                  <a:pt x="181672" y="319079"/>
                </a:lnTo>
                <a:lnTo>
                  <a:pt x="132944" y="319079"/>
                </a:lnTo>
                <a:lnTo>
                  <a:pt x="86069" y="303949"/>
                </a:lnTo>
                <a:lnTo>
                  <a:pt x="44755" y="273688"/>
                </a:lnTo>
                <a:lnTo>
                  <a:pt x="14918" y="231789"/>
                </a:lnTo>
                <a:lnTo>
                  <a:pt x="0" y="184249"/>
                </a:lnTo>
                <a:lnTo>
                  <a:pt x="0" y="134829"/>
                </a:lnTo>
                <a:lnTo>
                  <a:pt x="14918" y="87290"/>
                </a:lnTo>
                <a:lnTo>
                  <a:pt x="44755" y="45390"/>
                </a:lnTo>
                <a:lnTo>
                  <a:pt x="86069" y="15130"/>
                </a:lnTo>
                <a:lnTo>
                  <a:pt x="132944" y="0"/>
                </a:lnTo>
                <a:lnTo>
                  <a:pt x="181672" y="0"/>
                </a:lnTo>
                <a:lnTo>
                  <a:pt x="228547" y="15130"/>
                </a:lnTo>
                <a:lnTo>
                  <a:pt x="269860" y="453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2996" y="72644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83000" y="72644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75196" y="77978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5200" y="77978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0961" y="84600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181673" y="0"/>
                </a:moveTo>
                <a:lnTo>
                  <a:pt x="132944" y="0"/>
                </a:lnTo>
                <a:lnTo>
                  <a:pt x="86070" y="15130"/>
                </a:lnTo>
                <a:lnTo>
                  <a:pt x="44759" y="45390"/>
                </a:lnTo>
                <a:lnTo>
                  <a:pt x="14919" y="87290"/>
                </a:lnTo>
                <a:lnTo>
                  <a:pt x="0" y="134829"/>
                </a:lnTo>
                <a:lnTo>
                  <a:pt x="0" y="184249"/>
                </a:lnTo>
                <a:lnTo>
                  <a:pt x="14919" y="231789"/>
                </a:lnTo>
                <a:lnTo>
                  <a:pt x="44759" y="273688"/>
                </a:lnTo>
                <a:lnTo>
                  <a:pt x="86070" y="303949"/>
                </a:lnTo>
                <a:lnTo>
                  <a:pt x="132944" y="319079"/>
                </a:lnTo>
                <a:lnTo>
                  <a:pt x="181673" y="319079"/>
                </a:lnTo>
                <a:lnTo>
                  <a:pt x="228551" y="303949"/>
                </a:lnTo>
                <a:lnTo>
                  <a:pt x="269867" y="273688"/>
                </a:lnTo>
                <a:lnTo>
                  <a:pt x="299701" y="231789"/>
                </a:lnTo>
                <a:lnTo>
                  <a:pt x="314618" y="184249"/>
                </a:lnTo>
                <a:lnTo>
                  <a:pt x="314618" y="134829"/>
                </a:lnTo>
                <a:lnTo>
                  <a:pt x="299701" y="87290"/>
                </a:lnTo>
                <a:lnTo>
                  <a:pt x="269867" y="45390"/>
                </a:lnTo>
                <a:lnTo>
                  <a:pt x="228551" y="15130"/>
                </a:lnTo>
                <a:lnTo>
                  <a:pt x="1816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0965" y="84600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269860" y="45390"/>
                </a:moveTo>
                <a:lnTo>
                  <a:pt x="299698" y="87290"/>
                </a:lnTo>
                <a:lnTo>
                  <a:pt x="314616" y="134829"/>
                </a:lnTo>
                <a:lnTo>
                  <a:pt x="314616" y="184249"/>
                </a:lnTo>
                <a:lnTo>
                  <a:pt x="299698" y="231789"/>
                </a:lnTo>
                <a:lnTo>
                  <a:pt x="269860" y="273688"/>
                </a:lnTo>
                <a:lnTo>
                  <a:pt x="228547" y="303949"/>
                </a:lnTo>
                <a:lnTo>
                  <a:pt x="181672" y="319079"/>
                </a:lnTo>
                <a:lnTo>
                  <a:pt x="132944" y="319079"/>
                </a:lnTo>
                <a:lnTo>
                  <a:pt x="86069" y="303949"/>
                </a:lnTo>
                <a:lnTo>
                  <a:pt x="44755" y="273688"/>
                </a:lnTo>
                <a:lnTo>
                  <a:pt x="14918" y="231789"/>
                </a:lnTo>
                <a:lnTo>
                  <a:pt x="0" y="184249"/>
                </a:lnTo>
                <a:lnTo>
                  <a:pt x="0" y="134829"/>
                </a:lnTo>
                <a:lnTo>
                  <a:pt x="14918" y="87290"/>
                </a:lnTo>
                <a:lnTo>
                  <a:pt x="44755" y="45390"/>
                </a:lnTo>
                <a:lnTo>
                  <a:pt x="86069" y="15130"/>
                </a:lnTo>
                <a:lnTo>
                  <a:pt x="132944" y="0"/>
                </a:lnTo>
                <a:lnTo>
                  <a:pt x="181672" y="0"/>
                </a:lnTo>
                <a:lnTo>
                  <a:pt x="228547" y="15130"/>
                </a:lnTo>
                <a:lnTo>
                  <a:pt x="269860" y="453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76637" y="77978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76640" y="77978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48496" y="8458201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2"/>
                </a:lnTo>
                <a:lnTo>
                  <a:pt x="80563" y="21490"/>
                </a:lnTo>
                <a:lnTo>
                  <a:pt x="46624" y="48354"/>
                </a:lnTo>
                <a:lnTo>
                  <a:pt x="20722" y="83559"/>
                </a:lnTo>
                <a:lnTo>
                  <a:pt x="5180" y="123216"/>
                </a:lnTo>
                <a:lnTo>
                  <a:pt x="0" y="165098"/>
                </a:lnTo>
                <a:lnTo>
                  <a:pt x="5180" y="206980"/>
                </a:lnTo>
                <a:lnTo>
                  <a:pt x="20722" y="246636"/>
                </a:lnTo>
                <a:lnTo>
                  <a:pt x="46624" y="281841"/>
                </a:lnTo>
                <a:lnTo>
                  <a:pt x="80563" y="308706"/>
                </a:lnTo>
                <a:lnTo>
                  <a:pt x="118795" y="324825"/>
                </a:lnTo>
                <a:lnTo>
                  <a:pt x="159173" y="330198"/>
                </a:lnTo>
                <a:lnTo>
                  <a:pt x="199553" y="324825"/>
                </a:lnTo>
                <a:lnTo>
                  <a:pt x="237788" y="308706"/>
                </a:lnTo>
                <a:lnTo>
                  <a:pt x="271732" y="281841"/>
                </a:lnTo>
                <a:lnTo>
                  <a:pt x="297629" y="246636"/>
                </a:lnTo>
                <a:lnTo>
                  <a:pt x="313168" y="206980"/>
                </a:lnTo>
                <a:lnTo>
                  <a:pt x="318347" y="165098"/>
                </a:lnTo>
                <a:lnTo>
                  <a:pt x="313168" y="123216"/>
                </a:lnTo>
                <a:lnTo>
                  <a:pt x="297629" y="83559"/>
                </a:lnTo>
                <a:lnTo>
                  <a:pt x="271732" y="48354"/>
                </a:lnTo>
                <a:lnTo>
                  <a:pt x="237788" y="21490"/>
                </a:lnTo>
                <a:lnTo>
                  <a:pt x="199553" y="5372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48500" y="84582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4535" y="65024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69" y="0"/>
                </a:moveTo>
                <a:lnTo>
                  <a:pt x="118791" y="5373"/>
                </a:lnTo>
                <a:lnTo>
                  <a:pt x="80558" y="21492"/>
                </a:lnTo>
                <a:lnTo>
                  <a:pt x="46615" y="48358"/>
                </a:lnTo>
                <a:lnTo>
                  <a:pt x="20717" y="83560"/>
                </a:lnTo>
                <a:lnTo>
                  <a:pt x="5179" y="123215"/>
                </a:lnTo>
                <a:lnTo>
                  <a:pt x="0" y="165096"/>
                </a:lnTo>
                <a:lnTo>
                  <a:pt x="5179" y="206978"/>
                </a:lnTo>
                <a:lnTo>
                  <a:pt x="20717" y="246633"/>
                </a:lnTo>
                <a:lnTo>
                  <a:pt x="46615" y="281835"/>
                </a:lnTo>
                <a:lnTo>
                  <a:pt x="80558" y="308701"/>
                </a:lnTo>
                <a:lnTo>
                  <a:pt x="118791" y="324820"/>
                </a:lnTo>
                <a:lnTo>
                  <a:pt x="159169" y="330193"/>
                </a:lnTo>
                <a:lnTo>
                  <a:pt x="199546" y="324820"/>
                </a:lnTo>
                <a:lnTo>
                  <a:pt x="237779" y="308701"/>
                </a:lnTo>
                <a:lnTo>
                  <a:pt x="271722" y="281835"/>
                </a:lnTo>
                <a:lnTo>
                  <a:pt x="297625" y="246633"/>
                </a:lnTo>
                <a:lnTo>
                  <a:pt x="313167" y="206978"/>
                </a:lnTo>
                <a:lnTo>
                  <a:pt x="318347" y="165096"/>
                </a:lnTo>
                <a:lnTo>
                  <a:pt x="313167" y="123215"/>
                </a:lnTo>
                <a:lnTo>
                  <a:pt x="297625" y="83560"/>
                </a:lnTo>
                <a:lnTo>
                  <a:pt x="271722" y="48358"/>
                </a:lnTo>
                <a:lnTo>
                  <a:pt x="237779" y="21492"/>
                </a:lnTo>
                <a:lnTo>
                  <a:pt x="199546" y="5373"/>
                </a:lnTo>
                <a:lnTo>
                  <a:pt x="15916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84529" y="65024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81900" y="6489700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2496" y="70485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2500" y="70485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1333" y="6691883"/>
            <a:ext cx="2335530" cy="483234"/>
          </a:xfrm>
          <a:custGeom>
            <a:avLst/>
            <a:gdLst/>
            <a:ahLst/>
            <a:cxnLst/>
            <a:rect l="l" t="t" r="r" b="b"/>
            <a:pathLst>
              <a:path w="2335529" h="483234">
                <a:moveTo>
                  <a:pt x="0" y="483055"/>
                </a:moveTo>
                <a:lnTo>
                  <a:pt x="2326030" y="1931"/>
                </a:lnTo>
                <a:lnTo>
                  <a:pt x="2335364" y="0"/>
                </a:lnTo>
              </a:path>
            </a:pathLst>
          </a:custGeom>
          <a:ln w="1904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73086" y="6650316"/>
            <a:ext cx="107314" cy="97155"/>
          </a:xfrm>
          <a:custGeom>
            <a:avLst/>
            <a:gdLst/>
            <a:ahLst/>
            <a:cxnLst/>
            <a:rect l="l" t="t" r="r" b="b"/>
            <a:pathLst>
              <a:path w="107315" h="97154">
                <a:moveTo>
                  <a:pt x="0" y="0"/>
                </a:moveTo>
                <a:lnTo>
                  <a:pt x="34277" y="43484"/>
                </a:lnTo>
                <a:lnTo>
                  <a:pt x="20066" y="97015"/>
                </a:lnTo>
                <a:lnTo>
                  <a:pt x="107035" y="28448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2831" y="6749044"/>
            <a:ext cx="2346960" cy="1141730"/>
          </a:xfrm>
          <a:custGeom>
            <a:avLst/>
            <a:gdLst/>
            <a:ahLst/>
            <a:cxnLst/>
            <a:rect l="l" t="t" r="r" b="b"/>
            <a:pathLst>
              <a:path w="2346959" h="1141729">
                <a:moveTo>
                  <a:pt x="0" y="1141637"/>
                </a:moveTo>
                <a:lnTo>
                  <a:pt x="2338247" y="4176"/>
                </a:lnTo>
                <a:lnTo>
                  <a:pt x="234683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77163" y="6719506"/>
            <a:ext cx="111125" cy="89535"/>
          </a:xfrm>
          <a:custGeom>
            <a:avLst/>
            <a:gdLst/>
            <a:ahLst/>
            <a:cxnLst/>
            <a:rect l="l" t="t" r="r" b="b"/>
            <a:pathLst>
              <a:path w="111125" h="89534">
                <a:moveTo>
                  <a:pt x="0" y="0"/>
                </a:moveTo>
                <a:lnTo>
                  <a:pt x="43929" y="33705"/>
                </a:lnTo>
                <a:lnTo>
                  <a:pt x="43332" y="89077"/>
                </a:lnTo>
                <a:lnTo>
                  <a:pt x="110744" y="1206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98250" y="7962900"/>
            <a:ext cx="3509010" cy="0"/>
          </a:xfrm>
          <a:custGeom>
            <a:avLst/>
            <a:gdLst/>
            <a:ahLst/>
            <a:cxnLst/>
            <a:rect l="l" t="t" r="r" b="b"/>
            <a:pathLst>
              <a:path w="3509009">
                <a:moveTo>
                  <a:pt x="0" y="0"/>
                </a:moveTo>
                <a:lnTo>
                  <a:pt x="0" y="0"/>
                </a:lnTo>
                <a:lnTo>
                  <a:pt x="3499319" y="0"/>
                </a:lnTo>
                <a:lnTo>
                  <a:pt x="3508844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72817" y="7913369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59">
                <a:moveTo>
                  <a:pt x="0" y="0"/>
                </a:moveTo>
                <a:lnTo>
                  <a:pt x="24765" y="49529"/>
                </a:lnTo>
                <a:lnTo>
                  <a:pt x="0" y="99059"/>
                </a:lnTo>
                <a:lnTo>
                  <a:pt x="99060" y="49529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52150" y="8619844"/>
            <a:ext cx="2426970" cy="3175"/>
          </a:xfrm>
          <a:custGeom>
            <a:avLst/>
            <a:gdLst/>
            <a:ahLst/>
            <a:cxnLst/>
            <a:rect l="l" t="t" r="r" b="b"/>
            <a:pathLst>
              <a:path w="2426970" h="3175">
                <a:moveTo>
                  <a:pt x="-9525" y="1579"/>
                </a:moveTo>
                <a:lnTo>
                  <a:pt x="2436342" y="1579"/>
                </a:lnTo>
              </a:path>
            </a:pathLst>
          </a:custGeom>
          <a:ln w="22208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44614" y="8573428"/>
            <a:ext cx="99695" cy="99060"/>
          </a:xfrm>
          <a:custGeom>
            <a:avLst/>
            <a:gdLst/>
            <a:ahLst/>
            <a:cxnLst/>
            <a:rect l="l" t="t" r="r" b="b"/>
            <a:pathLst>
              <a:path w="99695" h="99059">
                <a:moveTo>
                  <a:pt x="126" y="0"/>
                </a:moveTo>
                <a:lnTo>
                  <a:pt x="24828" y="49561"/>
                </a:lnTo>
                <a:lnTo>
                  <a:pt x="0" y="99060"/>
                </a:lnTo>
                <a:lnTo>
                  <a:pt x="99123" y="49658"/>
                </a:lnTo>
                <a:lnTo>
                  <a:pt x="126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66087" y="6780224"/>
            <a:ext cx="914400" cy="1010919"/>
          </a:xfrm>
          <a:custGeom>
            <a:avLst/>
            <a:gdLst/>
            <a:ahLst/>
            <a:cxnLst/>
            <a:rect l="l" t="t" r="r" b="b"/>
            <a:pathLst>
              <a:path w="914400" h="1010920">
                <a:moveTo>
                  <a:pt x="0" y="0"/>
                </a:moveTo>
                <a:lnTo>
                  <a:pt x="907903" y="1003767"/>
                </a:lnTo>
                <a:lnTo>
                  <a:pt x="914294" y="1010832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20645" y="7732394"/>
            <a:ext cx="103505" cy="107314"/>
          </a:xfrm>
          <a:custGeom>
            <a:avLst/>
            <a:gdLst/>
            <a:ahLst/>
            <a:cxnLst/>
            <a:rect l="l" t="t" r="r" b="b"/>
            <a:pathLst>
              <a:path w="103504" h="107315">
                <a:moveTo>
                  <a:pt x="73469" y="0"/>
                </a:moveTo>
                <a:lnTo>
                  <a:pt x="53339" y="51600"/>
                </a:lnTo>
                <a:lnTo>
                  <a:pt x="0" y="66459"/>
                </a:lnTo>
                <a:lnTo>
                  <a:pt x="103174" y="106692"/>
                </a:lnTo>
                <a:lnTo>
                  <a:pt x="73469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60399" y="8049208"/>
            <a:ext cx="1263015" cy="512445"/>
          </a:xfrm>
          <a:custGeom>
            <a:avLst/>
            <a:gdLst/>
            <a:ahLst/>
            <a:cxnLst/>
            <a:rect l="l" t="t" r="r" b="b"/>
            <a:pathLst>
              <a:path w="1263015" h="512445">
                <a:moveTo>
                  <a:pt x="0" y="512140"/>
                </a:moveTo>
                <a:lnTo>
                  <a:pt x="1253779" y="3587"/>
                </a:lnTo>
                <a:lnTo>
                  <a:pt x="126262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72627" y="8016202"/>
            <a:ext cx="110489" cy="92075"/>
          </a:xfrm>
          <a:custGeom>
            <a:avLst/>
            <a:gdLst/>
            <a:ahLst/>
            <a:cxnLst/>
            <a:rect l="l" t="t" r="r" b="b"/>
            <a:pathLst>
              <a:path w="110490" h="92075">
                <a:moveTo>
                  <a:pt x="0" y="0"/>
                </a:moveTo>
                <a:lnTo>
                  <a:pt x="41567" y="36588"/>
                </a:lnTo>
                <a:lnTo>
                  <a:pt x="37236" y="91795"/>
                </a:lnTo>
                <a:lnTo>
                  <a:pt x="110413" y="8661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8892" y="7515685"/>
            <a:ext cx="1160780" cy="470534"/>
          </a:xfrm>
          <a:custGeom>
            <a:avLst/>
            <a:gdLst/>
            <a:ahLst/>
            <a:cxnLst/>
            <a:rect l="l" t="t" r="r" b="b"/>
            <a:pathLst>
              <a:path w="1160779" h="470534">
                <a:moveTo>
                  <a:pt x="0" y="469919"/>
                </a:moveTo>
                <a:lnTo>
                  <a:pt x="1151596" y="3582"/>
                </a:lnTo>
                <a:lnTo>
                  <a:pt x="116044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78961" y="7482649"/>
            <a:ext cx="110489" cy="92075"/>
          </a:xfrm>
          <a:custGeom>
            <a:avLst/>
            <a:gdLst/>
            <a:ahLst/>
            <a:cxnLst/>
            <a:rect l="l" t="t" r="r" b="b"/>
            <a:pathLst>
              <a:path w="110489" h="92075">
                <a:moveTo>
                  <a:pt x="0" y="0"/>
                </a:moveTo>
                <a:lnTo>
                  <a:pt x="41541" y="36614"/>
                </a:lnTo>
                <a:lnTo>
                  <a:pt x="37185" y="91821"/>
                </a:lnTo>
                <a:lnTo>
                  <a:pt x="110401" y="8724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93911" y="8059749"/>
            <a:ext cx="803910" cy="90170"/>
          </a:xfrm>
          <a:custGeom>
            <a:avLst/>
            <a:gdLst/>
            <a:ahLst/>
            <a:cxnLst/>
            <a:rect l="l" t="t" r="r" b="b"/>
            <a:pathLst>
              <a:path w="803910" h="90170">
                <a:moveTo>
                  <a:pt x="0" y="0"/>
                </a:moveTo>
                <a:lnTo>
                  <a:pt x="793965" y="88875"/>
                </a:lnTo>
                <a:lnTo>
                  <a:pt x="803435" y="89935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7753" y="8096643"/>
            <a:ext cx="104139" cy="99060"/>
          </a:xfrm>
          <a:custGeom>
            <a:avLst/>
            <a:gdLst/>
            <a:ahLst/>
            <a:cxnLst/>
            <a:rect l="l" t="t" r="r" b="b"/>
            <a:pathLst>
              <a:path w="104139" h="99059">
                <a:moveTo>
                  <a:pt x="11023" y="0"/>
                </a:moveTo>
                <a:lnTo>
                  <a:pt x="30124" y="51981"/>
                </a:lnTo>
                <a:lnTo>
                  <a:pt x="0" y="98450"/>
                </a:lnTo>
                <a:lnTo>
                  <a:pt x="103962" y="60248"/>
                </a:lnTo>
                <a:lnTo>
                  <a:pt x="11023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70871" y="8250377"/>
            <a:ext cx="513715" cy="264795"/>
          </a:xfrm>
          <a:custGeom>
            <a:avLst/>
            <a:gdLst/>
            <a:ahLst/>
            <a:cxnLst/>
            <a:rect l="l" t="t" r="r" b="b"/>
            <a:pathLst>
              <a:path w="513714" h="264795">
                <a:moveTo>
                  <a:pt x="0" y="0"/>
                </a:moveTo>
                <a:lnTo>
                  <a:pt x="505026" y="259939"/>
                </a:lnTo>
                <a:lnTo>
                  <a:pt x="513513" y="264309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1221" y="8454961"/>
            <a:ext cx="111125" cy="89535"/>
          </a:xfrm>
          <a:custGeom>
            <a:avLst/>
            <a:gdLst/>
            <a:ahLst/>
            <a:cxnLst/>
            <a:rect l="l" t="t" r="r" b="b"/>
            <a:pathLst>
              <a:path w="111125" h="89534">
                <a:moveTo>
                  <a:pt x="45338" y="0"/>
                </a:moveTo>
                <a:lnTo>
                  <a:pt x="44691" y="55368"/>
                </a:lnTo>
                <a:lnTo>
                  <a:pt x="0" y="88074"/>
                </a:lnTo>
                <a:lnTo>
                  <a:pt x="110756" y="89367"/>
                </a:lnTo>
                <a:lnTo>
                  <a:pt x="45338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86809" y="7996976"/>
            <a:ext cx="1021715" cy="154305"/>
          </a:xfrm>
          <a:custGeom>
            <a:avLst/>
            <a:gdLst/>
            <a:ahLst/>
            <a:cxnLst/>
            <a:rect l="l" t="t" r="r" b="b"/>
            <a:pathLst>
              <a:path w="1021714" h="154304">
                <a:moveTo>
                  <a:pt x="0" y="153750"/>
                </a:moveTo>
                <a:lnTo>
                  <a:pt x="1011821" y="1419"/>
                </a:lnTo>
                <a:lnTo>
                  <a:pt x="1021245" y="0"/>
                </a:lnTo>
              </a:path>
            </a:pathLst>
          </a:custGeom>
          <a:ln w="1904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6780" y="7953095"/>
            <a:ext cx="105410" cy="98425"/>
          </a:xfrm>
          <a:custGeom>
            <a:avLst/>
            <a:gdLst/>
            <a:ahLst/>
            <a:cxnLst/>
            <a:rect l="l" t="t" r="r" b="b"/>
            <a:pathLst>
              <a:path w="105410" h="98425">
                <a:moveTo>
                  <a:pt x="0" y="0"/>
                </a:moveTo>
                <a:lnTo>
                  <a:pt x="31864" y="45288"/>
                </a:lnTo>
                <a:lnTo>
                  <a:pt x="14744" y="97955"/>
                </a:lnTo>
                <a:lnTo>
                  <a:pt x="105321" y="34239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24628" y="7383436"/>
            <a:ext cx="6350" cy="345440"/>
          </a:xfrm>
          <a:custGeom>
            <a:avLst/>
            <a:gdLst/>
            <a:ahLst/>
            <a:cxnLst/>
            <a:rect l="l" t="t" r="r" b="b"/>
            <a:pathLst>
              <a:path w="6350" h="345440">
                <a:moveTo>
                  <a:pt x="0" y="0"/>
                </a:moveTo>
                <a:lnTo>
                  <a:pt x="5641" y="335340"/>
                </a:lnTo>
                <a:lnTo>
                  <a:pt x="5801" y="344864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80330" y="7693177"/>
            <a:ext cx="99047" cy="99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2989" y="7254179"/>
            <a:ext cx="694055" cy="142875"/>
          </a:xfrm>
          <a:custGeom>
            <a:avLst/>
            <a:gdLst/>
            <a:ahLst/>
            <a:cxnLst/>
            <a:rect l="l" t="t" r="r" b="b"/>
            <a:pathLst>
              <a:path w="694054" h="142875">
                <a:moveTo>
                  <a:pt x="0" y="142312"/>
                </a:moveTo>
                <a:lnTo>
                  <a:pt x="684088" y="1917"/>
                </a:lnTo>
                <a:lnTo>
                  <a:pt x="693426" y="0"/>
                </a:lnTo>
              </a:path>
            </a:pathLst>
          </a:custGeom>
          <a:ln w="1904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52873" y="7212558"/>
            <a:ext cx="107314" cy="97155"/>
          </a:xfrm>
          <a:custGeom>
            <a:avLst/>
            <a:gdLst/>
            <a:ahLst/>
            <a:cxnLst/>
            <a:rect l="l" t="t" r="r" b="b"/>
            <a:pathLst>
              <a:path w="107314" h="97154">
                <a:moveTo>
                  <a:pt x="0" y="0"/>
                </a:moveTo>
                <a:lnTo>
                  <a:pt x="34213" y="43535"/>
                </a:lnTo>
                <a:lnTo>
                  <a:pt x="19913" y="97040"/>
                </a:lnTo>
                <a:lnTo>
                  <a:pt x="106997" y="28600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197100" y="7264400"/>
            <a:ext cx="1911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100"/>
              </a:spcBef>
            </a:pPr>
            <a:r>
              <a:rPr sz="1800" b="1" spc="-270" dirty="0">
                <a:latin typeface="DejaVu Sans"/>
                <a:cs typeface="DejaVu Sans"/>
              </a:rPr>
              <a:t>S</a:t>
            </a:r>
            <a:endParaRPr sz="18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60900" y="6516510"/>
            <a:ext cx="448945" cy="8191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97155" algn="ctr">
              <a:lnSpc>
                <a:spcPct val="100000"/>
              </a:lnSpc>
              <a:spcBef>
                <a:spcPts val="800"/>
              </a:spcBef>
            </a:pPr>
            <a:r>
              <a:rPr sz="1800" i="1" dirty="0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04823" y="4201320"/>
            <a:ext cx="4508500" cy="627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100" algn="just">
              <a:lnSpc>
                <a:spcPct val="111100"/>
              </a:lnSpc>
              <a:spcBef>
                <a:spcPts val="100"/>
              </a:spcBef>
            </a:pPr>
            <a:r>
              <a:rPr sz="1600" spc="30" dirty="0">
                <a:solidFill>
                  <a:srgbClr val="8D3124"/>
                </a:solidFill>
                <a:latin typeface="Trebuchet MS"/>
                <a:cs typeface="Trebuchet MS"/>
              </a:rPr>
              <a:t>the </a:t>
            </a:r>
            <a:r>
              <a:rPr sz="1600" spc="65" dirty="0">
                <a:solidFill>
                  <a:srgbClr val="8D3124"/>
                </a:solidFill>
                <a:latin typeface="Trebuchet MS"/>
                <a:cs typeface="Trebuchet MS"/>
              </a:rPr>
              <a:t>length </a:t>
            </a:r>
            <a:r>
              <a:rPr sz="1600" spc="55" dirty="0">
                <a:solidFill>
                  <a:srgbClr val="8D3124"/>
                </a:solidFill>
                <a:latin typeface="Trebuchet MS"/>
                <a:cs typeface="Trebuchet MS"/>
              </a:rPr>
              <a:t>of </a:t>
            </a:r>
            <a:r>
              <a:rPr sz="1600" spc="40" dirty="0">
                <a:solidFill>
                  <a:srgbClr val="8D3124"/>
                </a:solidFill>
                <a:latin typeface="Trebuchet MS"/>
                <a:cs typeface="Trebuchet MS"/>
              </a:rPr>
              <a:t>a </a:t>
            </a:r>
            <a:r>
              <a:rPr sz="1600" spc="65" dirty="0">
                <a:solidFill>
                  <a:srgbClr val="8D3124"/>
                </a:solidFill>
                <a:latin typeface="Trebuchet MS"/>
                <a:cs typeface="Trebuchet MS"/>
              </a:rPr>
              <a:t>shortest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path </a:t>
            </a:r>
            <a:r>
              <a:rPr sz="1600" spc="75" dirty="0">
                <a:solidFill>
                  <a:srgbClr val="8D3124"/>
                </a:solidFill>
                <a:latin typeface="Trebuchet MS"/>
                <a:cs typeface="Trebuchet MS"/>
              </a:rPr>
              <a:t>from</a:t>
            </a:r>
            <a:r>
              <a:rPr sz="1600" spc="-24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s </a:t>
            </a:r>
            <a:r>
              <a:rPr sz="1600" spc="40" dirty="0">
                <a:solidFill>
                  <a:srgbClr val="8D3124"/>
                </a:solidFill>
                <a:latin typeface="Trebuchet MS"/>
                <a:cs typeface="Trebuchet MS"/>
              </a:rPr>
              <a:t>to </a:t>
            </a:r>
            <a:r>
              <a:rPr sz="1600" spc="114" dirty="0">
                <a:solidFill>
                  <a:srgbClr val="8D3124"/>
                </a:solidFill>
                <a:latin typeface="Trebuchet MS"/>
                <a:cs typeface="Trebuchet MS"/>
              </a:rPr>
              <a:t>some </a:t>
            </a:r>
            <a:r>
              <a:rPr sz="1600" spc="90" dirty="0">
                <a:solidFill>
                  <a:srgbClr val="8D3124"/>
                </a:solidFill>
                <a:latin typeface="Trebuchet MS"/>
                <a:cs typeface="Trebuchet MS"/>
              </a:rPr>
              <a:t>node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u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in 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600" spc="-45" dirty="0">
                <a:solidFill>
                  <a:srgbClr val="8D3124"/>
                </a:solidFill>
                <a:latin typeface="Trebuchet MS"/>
                <a:cs typeface="Trebuchet MS"/>
              </a:rPr>
              <a:t>, 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followed </a:t>
            </a:r>
            <a:r>
              <a:rPr sz="1600" spc="114" dirty="0">
                <a:solidFill>
                  <a:srgbClr val="8D3124"/>
                </a:solidFill>
                <a:latin typeface="Trebuchet MS"/>
                <a:cs typeface="Trebuchet MS"/>
              </a:rPr>
              <a:t>by </a:t>
            </a:r>
            <a:r>
              <a:rPr lang="en-US" sz="1600" spc="40" dirty="0">
                <a:solidFill>
                  <a:srgbClr val="8D3124"/>
                </a:solidFill>
                <a:latin typeface="Trebuchet MS"/>
                <a:cs typeface="Trebuchet MS"/>
              </a:rPr>
              <a:t>an </a:t>
            </a:r>
            <a:r>
              <a:rPr sz="1600" spc="85" dirty="0">
                <a:solidFill>
                  <a:srgbClr val="8D3124"/>
                </a:solidFill>
                <a:latin typeface="Trebuchet MS"/>
                <a:cs typeface="Trebuchet MS"/>
              </a:rPr>
              <a:t>edge</a:t>
            </a:r>
            <a:r>
              <a:rPr lang="en-US" sz="1600" spc="8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</a:t>
            </a:r>
            <a:r>
              <a:rPr sz="1800" spc="-5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u</a:t>
            </a:r>
            <a:r>
              <a:rPr sz="1800" spc="-5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405900" y="3291290"/>
            <a:ext cx="1557051" cy="456130"/>
            <a:chOff x="6735649" y="4919945"/>
            <a:chExt cx="1557051" cy="456130"/>
          </a:xfrm>
        </p:grpSpPr>
        <p:sp>
          <p:nvSpPr>
            <p:cNvPr id="55" name="object 55"/>
            <p:cNvSpPr/>
            <p:nvPr/>
          </p:nvSpPr>
          <p:spPr>
            <a:xfrm>
              <a:off x="6735649" y="4919945"/>
              <a:ext cx="1549400" cy="455930"/>
            </a:xfrm>
            <a:custGeom>
              <a:avLst/>
              <a:gdLst/>
              <a:ahLst/>
              <a:cxnLst/>
              <a:rect l="l" t="t" r="r" b="b"/>
              <a:pathLst>
                <a:path w="1549400" h="455929">
                  <a:moveTo>
                    <a:pt x="1321482" y="0"/>
                  </a:moveTo>
                  <a:lnTo>
                    <a:pt x="227847" y="0"/>
                  </a:lnTo>
                  <a:lnTo>
                    <a:pt x="216402" y="66"/>
                  </a:lnTo>
                  <a:lnTo>
                    <a:pt x="178152" y="1800"/>
                  </a:lnTo>
                  <a:lnTo>
                    <a:pt x="111252" y="17536"/>
                  </a:lnTo>
                  <a:lnTo>
                    <a:pt x="72487" y="40793"/>
                  </a:lnTo>
                  <a:lnTo>
                    <a:pt x="40730" y="72549"/>
                  </a:lnTo>
                  <a:lnTo>
                    <a:pt x="17471" y="111314"/>
                  </a:lnTo>
                  <a:lnTo>
                    <a:pt x="4200" y="155600"/>
                  </a:lnTo>
                  <a:lnTo>
                    <a:pt x="466" y="199201"/>
                  </a:lnTo>
                  <a:lnTo>
                    <a:pt x="0" y="216463"/>
                  </a:lnTo>
                  <a:lnTo>
                    <a:pt x="0" y="239357"/>
                  </a:lnTo>
                  <a:lnTo>
                    <a:pt x="1733" y="277598"/>
                  </a:lnTo>
                  <a:lnTo>
                    <a:pt x="17471" y="344496"/>
                  </a:lnTo>
                  <a:lnTo>
                    <a:pt x="40730" y="383261"/>
                  </a:lnTo>
                  <a:lnTo>
                    <a:pt x="72487" y="415018"/>
                  </a:lnTo>
                  <a:lnTo>
                    <a:pt x="111252" y="438277"/>
                  </a:lnTo>
                  <a:lnTo>
                    <a:pt x="155533" y="451548"/>
                  </a:lnTo>
                  <a:lnTo>
                    <a:pt x="199139" y="455282"/>
                  </a:lnTo>
                  <a:lnTo>
                    <a:pt x="227847" y="455815"/>
                  </a:lnTo>
                  <a:lnTo>
                    <a:pt x="1321482" y="455815"/>
                  </a:lnTo>
                  <a:lnTo>
                    <a:pt x="1371178" y="454015"/>
                  </a:lnTo>
                  <a:lnTo>
                    <a:pt x="1438076" y="438277"/>
                  </a:lnTo>
                  <a:lnTo>
                    <a:pt x="1476838" y="415018"/>
                  </a:lnTo>
                  <a:lnTo>
                    <a:pt x="1508593" y="383261"/>
                  </a:lnTo>
                  <a:lnTo>
                    <a:pt x="1531853" y="344496"/>
                  </a:lnTo>
                  <a:lnTo>
                    <a:pt x="1545129" y="300215"/>
                  </a:lnTo>
                  <a:lnTo>
                    <a:pt x="1548852" y="256616"/>
                  </a:lnTo>
                  <a:lnTo>
                    <a:pt x="1549317" y="239357"/>
                  </a:lnTo>
                  <a:lnTo>
                    <a:pt x="1549317" y="216463"/>
                  </a:lnTo>
                  <a:lnTo>
                    <a:pt x="1547589" y="178216"/>
                  </a:lnTo>
                  <a:lnTo>
                    <a:pt x="1531853" y="111314"/>
                  </a:lnTo>
                  <a:lnTo>
                    <a:pt x="1508593" y="72549"/>
                  </a:lnTo>
                  <a:lnTo>
                    <a:pt x="1476838" y="40793"/>
                  </a:lnTo>
                  <a:lnTo>
                    <a:pt x="1438076" y="17536"/>
                  </a:lnTo>
                  <a:lnTo>
                    <a:pt x="1393796" y="4267"/>
                  </a:lnTo>
                  <a:lnTo>
                    <a:pt x="1350190" y="533"/>
                  </a:lnTo>
                  <a:lnTo>
                    <a:pt x="1321482" y="0"/>
                  </a:lnTo>
                  <a:close/>
                </a:path>
              </a:pathLst>
            </a:custGeom>
            <a:solidFill>
              <a:srgbClr val="A34431">
                <a:alpha val="25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42665" y="4920145"/>
              <a:ext cx="1550035" cy="455930"/>
            </a:xfrm>
            <a:custGeom>
              <a:avLst/>
              <a:gdLst/>
              <a:ahLst/>
              <a:cxnLst/>
              <a:rect l="l" t="t" r="r" b="b"/>
              <a:pathLst>
                <a:path w="1550034" h="455929">
                  <a:moveTo>
                    <a:pt x="227907" y="0"/>
                  </a:moveTo>
                  <a:lnTo>
                    <a:pt x="1321549" y="0"/>
                  </a:lnTo>
                  <a:lnTo>
                    <a:pt x="1332992" y="66"/>
                  </a:lnTo>
                  <a:lnTo>
                    <a:pt x="1371234" y="1799"/>
                  </a:lnTo>
                  <a:lnTo>
                    <a:pt x="1438136" y="17536"/>
                  </a:lnTo>
                  <a:lnTo>
                    <a:pt x="1476901" y="40795"/>
                  </a:lnTo>
                  <a:lnTo>
                    <a:pt x="1508656" y="72550"/>
                  </a:lnTo>
                  <a:lnTo>
                    <a:pt x="1531913" y="111314"/>
                  </a:lnTo>
                  <a:lnTo>
                    <a:pt x="1545183" y="155596"/>
                  </a:lnTo>
                  <a:lnTo>
                    <a:pt x="1548917" y="199199"/>
                  </a:lnTo>
                  <a:lnTo>
                    <a:pt x="1549450" y="227907"/>
                  </a:lnTo>
                  <a:lnTo>
                    <a:pt x="1549384" y="239353"/>
                  </a:lnTo>
                  <a:lnTo>
                    <a:pt x="1547650" y="277599"/>
                  </a:lnTo>
                  <a:lnTo>
                    <a:pt x="1531913" y="344500"/>
                  </a:lnTo>
                  <a:lnTo>
                    <a:pt x="1508656" y="383263"/>
                  </a:lnTo>
                  <a:lnTo>
                    <a:pt x="1476901" y="415019"/>
                  </a:lnTo>
                  <a:lnTo>
                    <a:pt x="1438136" y="438277"/>
                  </a:lnTo>
                  <a:lnTo>
                    <a:pt x="1393850" y="451549"/>
                  </a:lnTo>
                  <a:lnTo>
                    <a:pt x="1350251" y="455281"/>
                  </a:lnTo>
                  <a:lnTo>
                    <a:pt x="1321549" y="455814"/>
                  </a:lnTo>
                  <a:lnTo>
                    <a:pt x="227907" y="455814"/>
                  </a:lnTo>
                  <a:lnTo>
                    <a:pt x="178214" y="454015"/>
                  </a:lnTo>
                  <a:lnTo>
                    <a:pt x="111314" y="438277"/>
                  </a:lnTo>
                  <a:lnTo>
                    <a:pt x="72550" y="415019"/>
                  </a:lnTo>
                  <a:lnTo>
                    <a:pt x="40795" y="383263"/>
                  </a:lnTo>
                  <a:lnTo>
                    <a:pt x="17536" y="344500"/>
                  </a:lnTo>
                  <a:lnTo>
                    <a:pt x="4264" y="300217"/>
                  </a:lnTo>
                  <a:lnTo>
                    <a:pt x="533" y="256614"/>
                  </a:lnTo>
                  <a:lnTo>
                    <a:pt x="0" y="227907"/>
                  </a:lnTo>
                  <a:lnTo>
                    <a:pt x="66" y="216461"/>
                  </a:lnTo>
                  <a:lnTo>
                    <a:pt x="1799" y="178214"/>
                  </a:lnTo>
                  <a:lnTo>
                    <a:pt x="17536" y="111314"/>
                  </a:lnTo>
                  <a:lnTo>
                    <a:pt x="40795" y="72550"/>
                  </a:lnTo>
                  <a:lnTo>
                    <a:pt x="72550" y="40795"/>
                  </a:lnTo>
                  <a:lnTo>
                    <a:pt x="111314" y="17536"/>
                  </a:lnTo>
                  <a:lnTo>
                    <a:pt x="155596" y="4264"/>
                  </a:lnTo>
                  <a:lnTo>
                    <a:pt x="199199" y="533"/>
                  </a:lnTo>
                  <a:lnTo>
                    <a:pt x="227907" y="0"/>
                  </a:lnTo>
                  <a:close/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358323" y="6521681"/>
            <a:ext cx="419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i="1" dirty="0">
                <a:latin typeface="Times New Roman" panose="02020603050405020304" pitchFamily="18" charset="0"/>
                <a:ea typeface="Linux Libertine Display G" panose="02000503000000000000" pitchFamily="2" charset="0"/>
                <a:cs typeface="Times New Roman" panose="02020603050405020304" pitchFamily="18" charset="0"/>
              </a:rPr>
              <a:t>w</a:t>
            </a:r>
            <a:r>
              <a:rPr sz="1950" i="1" spc="15" baseline="-19230" dirty="0">
                <a:latin typeface="Times New Roman"/>
                <a:cs typeface="Times New Roman"/>
              </a:rPr>
              <a:t>e</a:t>
            </a:r>
            <a:endParaRPr sz="1950" baseline="-19230" dirty="0">
              <a:latin typeface="Times New Roman"/>
              <a:cs typeface="Times New Roman"/>
            </a:endParaRPr>
          </a:p>
        </p:txBody>
      </p:sp>
      <p:sp>
        <p:nvSpPr>
          <p:cNvPr id="66" name="object 4"/>
          <p:cNvSpPr txBox="1"/>
          <p:nvPr/>
        </p:nvSpPr>
        <p:spPr>
          <a:xfrm>
            <a:off x="1023613" y="2130956"/>
            <a:ext cx="4675721" cy="53604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5600" marR="33020" indent="-342900">
              <a:lnSpc>
                <a:spcPts val="3800"/>
              </a:lnSpc>
              <a:spcBef>
                <a:spcPts val="380"/>
              </a:spcBef>
              <a:buFont typeface="Arial" panose="020B0604020202020204" pitchFamily="34" charset="0"/>
              <a:buChar char="•"/>
              <a:tabLst>
                <a:tab pos="3194050" algn="l"/>
              </a:tabLst>
            </a:pPr>
            <a:r>
              <a:rPr sz="2400" spc="45" dirty="0">
                <a:latin typeface="Trebuchet MS"/>
                <a:cs typeface="Trebuchet MS"/>
              </a:rPr>
              <a:t>Initialize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},	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0</a:t>
            </a:r>
            <a:r>
              <a:rPr sz="2400" spc="-65" dirty="0">
                <a:latin typeface="Trebuchet MS"/>
                <a:cs typeface="Trebuchet MS"/>
              </a:rPr>
              <a:t>.</a:t>
            </a:r>
            <a:endParaRPr lang="en-US" sz="2400" spc="-65" dirty="0">
              <a:latin typeface="Trebuchet MS"/>
              <a:cs typeface="Trebuchet MS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023613" y="2628851"/>
            <a:ext cx="11264900" cy="1213394"/>
            <a:chOff x="919892" y="2628851"/>
            <a:chExt cx="11264900" cy="1213394"/>
          </a:xfrm>
        </p:grpSpPr>
        <p:grpSp>
          <p:nvGrpSpPr>
            <p:cNvPr id="68" name="组合 67"/>
            <p:cNvGrpSpPr/>
            <p:nvPr/>
          </p:nvGrpSpPr>
          <p:grpSpPr>
            <a:xfrm>
              <a:off x="4672279" y="3351804"/>
              <a:ext cx="3131020" cy="490441"/>
              <a:chOff x="4672279" y="3351804"/>
              <a:chExt cx="3131020" cy="4904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object 58"/>
                  <p:cNvSpPr txBox="1"/>
                  <p:nvPr/>
                </p:nvSpPr>
                <p:spPr>
                  <a:xfrm>
                    <a:off x="4713605" y="3351804"/>
                    <a:ext cx="3089694" cy="344966"/>
                  </a:xfrm>
                  <a:prstGeom prst="rect">
                    <a:avLst/>
                  </a:prstGeom>
                </p:spPr>
                <p:txBody>
                  <a:bodyPr vert="horz" wrap="square" lIns="0" tIns="11430" rIns="0" bIns="0" rtlCol="0">
                    <a:spAutoFit/>
                  </a:bodyPr>
                  <a:lstStyle/>
                  <a:p>
                    <a:pPr marL="556260">
                      <a:lnSpc>
                        <a:spcPts val="2640"/>
                      </a:lnSpc>
                      <a:spcBef>
                        <a:spcPts val="90"/>
                      </a:spcBef>
                      <a:tabLst>
                        <a:tab pos="1741170" algn="l"/>
                      </a:tabLst>
                    </a:pPr>
                    <a:r>
                      <a:rPr lang="en-US" sz="2400" spc="35" dirty="0">
                        <a:latin typeface="Arial"/>
                        <a:cs typeface="Arial"/>
                      </a:rPr>
                      <a:t>min	</a:t>
                    </a:r>
                    <a14:m>
                      <m:oMath xmlns:m="http://schemas.openxmlformats.org/officeDocument/2006/math">
                        <m:r>
                          <a:rPr lang="zh-CN" altLang="en-US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[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𝑢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]</m:t>
                        </m:r>
                      </m:oMath>
                    </a14:m>
                    <a:r>
                      <a:rPr lang="en-US" sz="2400" spc="-45" dirty="0">
                        <a:latin typeface="Arial"/>
                        <a:cs typeface="Arial"/>
                      </a:rPr>
                      <a:t> </a:t>
                    </a:r>
                    <a:r>
                      <a:rPr lang="en-US" sz="2400" spc="455" dirty="0">
                        <a:latin typeface="Arial"/>
                        <a:cs typeface="Arial"/>
                      </a:rPr>
                      <a:t>+</a:t>
                    </a:r>
                    <a:r>
                      <a:rPr lang="en-US" sz="2400" spc="-300" dirty="0">
                        <a:latin typeface="Arial"/>
                        <a:cs typeface="Arial"/>
                      </a:rPr>
                      <a:t> </a:t>
                    </a:r>
                    <a:r>
                      <a:rPr lang="en-US" altLang="zh-CN" sz="2400" i="1" dirty="0">
                        <a:latin typeface="Times New Roman" panose="02020603050405020304" pitchFamily="18" charset="0"/>
                        <a:ea typeface="Linux Libertine Display G" panose="02000503000000000000" pitchFamily="2" charset="0"/>
                        <a:cs typeface="Times New Roman" panose="02020603050405020304" pitchFamily="18" charset="0"/>
                      </a:rPr>
                      <a:t>w</a:t>
                    </a:r>
                    <a:r>
                      <a:rPr lang="en-US" sz="2475" i="1" spc="-359" baseline="-11784" dirty="0">
                        <a:latin typeface="Georgia"/>
                        <a:cs typeface="Georgia"/>
                      </a:rPr>
                      <a:t>e</a:t>
                    </a:r>
                    <a:endParaRPr sz="2475" baseline="-11784" dirty="0">
                      <a:latin typeface="Georgia"/>
                      <a:cs typeface="Georgia"/>
                    </a:endParaRPr>
                  </a:p>
                </p:txBody>
              </p:sp>
            </mc:Choice>
            <mc:Fallback xmlns="">
              <p:sp>
                <p:nvSpPr>
                  <p:cNvPr id="58" name="object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3605" y="3351804"/>
                    <a:ext cx="3089694" cy="3449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3929" b="-55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3" name="图片 62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279" y="3629011"/>
                <a:ext cx="1576819" cy="2132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" name="object 4"/>
            <p:cNvSpPr txBox="1"/>
            <p:nvPr/>
          </p:nvSpPr>
          <p:spPr>
            <a:xfrm>
              <a:off x="919892" y="2628851"/>
              <a:ext cx="11264900" cy="485197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355600" marR="33020" indent="-342900">
                <a:lnSpc>
                  <a:spcPts val="3800"/>
                </a:lnSpc>
                <a:spcBef>
                  <a:spcPts val="380"/>
                </a:spcBef>
                <a:buFont typeface="Arial" panose="020B0604020202020204" pitchFamily="34" charset="0"/>
                <a:buChar char="•"/>
                <a:tabLst>
                  <a:tab pos="3194050" algn="l"/>
                </a:tabLst>
              </a:pPr>
              <a:r>
                <a:rPr lang="en-US" altLang="zh-CN" sz="2400" spc="70" dirty="0">
                  <a:latin typeface="Trebuchet MS"/>
                  <a:cs typeface="Trebuchet MS"/>
                </a:rPr>
                <a:t>Repeatedly:</a:t>
              </a:r>
              <a:r>
                <a:rPr lang="en-US" altLang="zh-CN" sz="2400" spc="35" dirty="0">
                  <a:latin typeface="Trebuchet MS"/>
                  <a:cs typeface="Trebuchet MS"/>
                </a:rPr>
                <a:t> </a:t>
              </a:r>
              <a:r>
                <a:rPr lang="en-US" altLang="zh-CN" sz="2400" spc="145" dirty="0">
                  <a:solidFill>
                    <a:srgbClr val="00B050"/>
                  </a:solidFill>
                  <a:latin typeface="Trebuchet MS"/>
                  <a:cs typeface="Trebuchet MS"/>
                </a:rPr>
                <a:t>choose</a:t>
              </a:r>
              <a:r>
                <a:rPr lang="en-US" altLang="zh-CN" sz="2400" spc="40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20" dirty="0">
                  <a:solidFill>
                    <a:srgbClr val="00B050"/>
                  </a:solidFill>
                  <a:latin typeface="Trebuchet MS"/>
                  <a:cs typeface="Trebuchet MS"/>
                </a:rPr>
                <a:t>unexplored</a:t>
              </a:r>
              <a:r>
                <a:rPr lang="en-US" altLang="zh-CN" sz="2400" spc="35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40" dirty="0">
                  <a:solidFill>
                    <a:srgbClr val="00B050"/>
                  </a:solidFill>
                  <a:latin typeface="Trebuchet MS"/>
                  <a:cs typeface="Trebuchet MS"/>
                </a:rPr>
                <a:t>node</a:t>
              </a:r>
              <a:r>
                <a:rPr lang="en-US" altLang="zh-CN" sz="2400" spc="40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i="1" dirty="0">
                  <a:solidFill>
                    <a:srgbClr val="00B050"/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zh-CN" sz="2400" i="1" spc="5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dirty="0">
                  <a:solidFill>
                    <a:srgbClr val="00B050"/>
                  </a:solidFill>
                  <a:latin typeface="Symbol"/>
                  <a:cs typeface="Symbol"/>
                </a:rPr>
                <a:t></a:t>
              </a:r>
              <a:r>
                <a:rPr lang="en-US" altLang="zh-CN" sz="2400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i="1" dirty="0">
                  <a:solidFill>
                    <a:srgbClr val="00B050"/>
                  </a:solidFill>
                  <a:latin typeface="Times New Roman"/>
                  <a:cs typeface="Times New Roman"/>
                </a:rPr>
                <a:t>S</a:t>
              </a:r>
              <a:r>
                <a:rPr lang="en-US" altLang="zh-CN" sz="2400" i="1" spc="160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spc="125" dirty="0">
                  <a:solidFill>
                    <a:srgbClr val="00B050"/>
                  </a:solidFill>
                  <a:latin typeface="Trebuchet MS"/>
                  <a:cs typeface="Trebuchet MS"/>
                </a:rPr>
                <a:t>which</a:t>
              </a:r>
              <a:r>
                <a:rPr lang="en-US" altLang="zh-CN" sz="2400" spc="35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35" dirty="0">
                  <a:solidFill>
                    <a:srgbClr val="00B050"/>
                  </a:solidFill>
                  <a:latin typeface="Trebuchet MS"/>
                  <a:cs typeface="Trebuchet MS"/>
                </a:rPr>
                <a:t>minimizes</a:t>
              </a:r>
              <a:endParaRPr lang="en-US" altLang="zh-CN" sz="2400" dirty="0">
                <a:solidFill>
                  <a:srgbClr val="00B050"/>
                </a:solidFill>
                <a:latin typeface="Trebuchet MS"/>
                <a:cs typeface="Trebuchet M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3"/>
              <p:cNvSpPr txBox="1"/>
              <p:nvPr/>
            </p:nvSpPr>
            <p:spPr>
              <a:xfrm>
                <a:off x="2751739" y="3996588"/>
                <a:ext cx="7839709" cy="3462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69900">
                  <a:lnSpc>
                    <a:spcPts val="2615"/>
                  </a:lnSpc>
                  <a:spcBef>
                    <a:spcPts val="100"/>
                  </a:spcBef>
                </a:pPr>
                <a:r>
                  <a:rPr sz="2400" spc="13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add 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 </a:t>
                </a:r>
                <a:r>
                  <a:rPr sz="2400" spc="6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to </a:t>
                </a:r>
                <a:r>
                  <a:rPr sz="2400" i="1" spc="-6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S</a:t>
                </a:r>
                <a:r>
                  <a:rPr sz="2400" spc="-6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, </a:t>
                </a:r>
                <a:r>
                  <a:rPr sz="2400" spc="13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and </a:t>
                </a:r>
                <a:r>
                  <a:rPr sz="2400" spc="7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set 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d</a:t>
                </a:r>
                <a:r>
                  <a:rPr sz="240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[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</a:t>
                </a:r>
                <a:r>
                  <a:rPr sz="240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] </a:t>
                </a:r>
                <a:r>
                  <a:rPr sz="2400" dirty="0">
                    <a:solidFill>
                      <a:srgbClr val="00B050"/>
                    </a:solidFill>
                    <a:latin typeface="Symbol"/>
                    <a:cs typeface="Symbol"/>
                  </a:rPr>
                  <a:t></a:t>
                </a:r>
                <a:r>
                  <a:rPr sz="2400" spc="-3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 spc="125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</m:oMath>
                </a14:m>
                <a:r>
                  <a:rPr sz="2400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sz="2400" i="1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</a:t>
                </a:r>
                <a:r>
                  <a:rPr sz="2400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sz="2400" spc="-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.</a:t>
                </a:r>
                <a:endParaRPr sz="2400" dirty="0">
                  <a:solidFill>
                    <a:srgbClr val="00B05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739" y="3996588"/>
                <a:ext cx="7839709" cy="346249"/>
              </a:xfrm>
              <a:prstGeom prst="rect">
                <a:avLst/>
              </a:prstGeom>
              <a:blipFill rotWithShape="0">
                <a:blip r:embed="rId7"/>
                <a:stretch>
                  <a:fillRect t="-35714" b="-5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57"/>
              <p:cNvSpPr txBox="1"/>
              <p:nvPr/>
            </p:nvSpPr>
            <p:spPr>
              <a:xfrm>
                <a:off x="3654463" y="3276600"/>
                <a:ext cx="1008380" cy="38087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  <a:tabLst>
                    <a:tab pos="759460" algn="l"/>
                  </a:tabLst>
                </a:pPr>
                <a14:m>
                  <m:oMath xmlns:m="http://schemas.openxmlformats.org/officeDocument/2006/math">
                    <m:r>
                      <a:rPr lang="el-GR" sz="2400" i="1" spc="125" smtClean="0"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</m:oMath>
                </a14:m>
                <a:r>
                  <a:rPr sz="2400" spc="125" dirty="0">
                    <a:latin typeface="Arial"/>
                    <a:cs typeface="Arial"/>
                  </a:rPr>
                  <a:t>(</a:t>
                </a:r>
                <a:r>
                  <a:rPr sz="2400" i="1" spc="-50" dirty="0">
                    <a:latin typeface="Georgia"/>
                    <a:cs typeface="Georgia"/>
                  </a:rPr>
                  <a:t>v</a:t>
                </a:r>
                <a:r>
                  <a:rPr sz="2400" spc="125" dirty="0">
                    <a:latin typeface="Arial"/>
                    <a:cs typeface="Arial"/>
                  </a:rPr>
                  <a:t>)</a:t>
                </a:r>
                <a:r>
                  <a:rPr sz="2400" dirty="0">
                    <a:latin typeface="Arial"/>
                    <a:cs typeface="Arial"/>
                  </a:rPr>
                  <a:t>	</a:t>
                </a:r>
                <a:r>
                  <a:rPr sz="2400" spc="455" dirty="0">
                    <a:latin typeface="Arial"/>
                    <a:cs typeface="Arial"/>
                  </a:rPr>
                  <a:t>=</a:t>
                </a:r>
                <a:endParaRPr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1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463" y="3276600"/>
                <a:ext cx="1008380" cy="380873"/>
              </a:xfrm>
              <a:prstGeom prst="rect">
                <a:avLst/>
              </a:prstGeom>
              <a:blipFill rotWithShape="0">
                <a:blip r:embed="rId8"/>
                <a:stretch>
                  <a:fillRect l="-6024" t="-22581" r="-16867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B8AFE0E-87CD-436B-B7A9-1B6F0C9A41F9}"/>
              </a:ext>
            </a:extLst>
          </p:cNvPr>
          <p:cNvCxnSpPr>
            <a:cxnSpLocks/>
          </p:cNvCxnSpPr>
          <p:nvPr/>
        </p:nvCxnSpPr>
        <p:spPr>
          <a:xfrm flipH="1" flipV="1">
            <a:off x="7360399" y="3629011"/>
            <a:ext cx="744424" cy="638190"/>
          </a:xfrm>
          <a:prstGeom prst="straightConnector1">
            <a:avLst/>
          </a:prstGeom>
          <a:ln w="28575">
            <a:solidFill>
              <a:srgbClr val="8D312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6" grpId="0"/>
      <p:bldP spid="70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"/>
          <p:cNvSpPr/>
          <p:nvPr/>
        </p:nvSpPr>
        <p:spPr>
          <a:xfrm>
            <a:off x="1509236" y="6036453"/>
            <a:ext cx="6823709" cy="3238500"/>
          </a:xfrm>
          <a:custGeom>
            <a:avLst/>
            <a:gdLst/>
            <a:ahLst/>
            <a:cxnLst/>
            <a:rect l="l" t="t" r="r" b="b"/>
            <a:pathLst>
              <a:path w="6823709" h="3238500">
                <a:moveTo>
                  <a:pt x="3660822" y="3213100"/>
                </a:moveTo>
                <a:lnTo>
                  <a:pt x="2043966" y="3213100"/>
                </a:lnTo>
                <a:lnTo>
                  <a:pt x="2082302" y="3225800"/>
                </a:lnTo>
                <a:lnTo>
                  <a:pt x="2195684" y="3225800"/>
                </a:lnTo>
                <a:lnTo>
                  <a:pt x="2234442" y="3238500"/>
                </a:lnTo>
                <a:lnTo>
                  <a:pt x="3561786" y="3238500"/>
                </a:lnTo>
                <a:lnTo>
                  <a:pt x="3660822" y="3213100"/>
                </a:lnTo>
                <a:close/>
              </a:path>
              <a:path w="6823709" h="3238500">
                <a:moveTo>
                  <a:pt x="3313027" y="368300"/>
                </a:moveTo>
                <a:lnTo>
                  <a:pt x="2900272" y="368300"/>
                </a:lnTo>
                <a:lnTo>
                  <a:pt x="2730869" y="381000"/>
                </a:lnTo>
                <a:lnTo>
                  <a:pt x="2522521" y="406400"/>
                </a:lnTo>
                <a:lnTo>
                  <a:pt x="2335764" y="444500"/>
                </a:lnTo>
                <a:lnTo>
                  <a:pt x="2241228" y="444500"/>
                </a:lnTo>
                <a:lnTo>
                  <a:pt x="2192664" y="457200"/>
                </a:lnTo>
                <a:lnTo>
                  <a:pt x="2143483" y="457200"/>
                </a:lnTo>
                <a:lnTo>
                  <a:pt x="2093870" y="469900"/>
                </a:lnTo>
                <a:lnTo>
                  <a:pt x="2044008" y="469900"/>
                </a:lnTo>
                <a:lnTo>
                  <a:pt x="1703551" y="558800"/>
                </a:lnTo>
                <a:lnTo>
                  <a:pt x="1658355" y="584200"/>
                </a:lnTo>
                <a:lnTo>
                  <a:pt x="1614574" y="609600"/>
                </a:lnTo>
                <a:lnTo>
                  <a:pt x="1572392" y="635000"/>
                </a:lnTo>
                <a:lnTo>
                  <a:pt x="1531994" y="660400"/>
                </a:lnTo>
                <a:lnTo>
                  <a:pt x="1479781" y="673100"/>
                </a:lnTo>
                <a:lnTo>
                  <a:pt x="1433882" y="685800"/>
                </a:lnTo>
                <a:lnTo>
                  <a:pt x="1392002" y="698500"/>
                </a:lnTo>
                <a:lnTo>
                  <a:pt x="1249762" y="749300"/>
                </a:lnTo>
                <a:lnTo>
                  <a:pt x="1232480" y="762000"/>
                </a:lnTo>
                <a:lnTo>
                  <a:pt x="1197060" y="774700"/>
                </a:lnTo>
                <a:lnTo>
                  <a:pt x="1179772" y="774700"/>
                </a:lnTo>
                <a:lnTo>
                  <a:pt x="1133624" y="800100"/>
                </a:lnTo>
                <a:lnTo>
                  <a:pt x="1037815" y="825500"/>
                </a:lnTo>
                <a:lnTo>
                  <a:pt x="989785" y="850900"/>
                </a:lnTo>
                <a:lnTo>
                  <a:pt x="942759" y="876300"/>
                </a:lnTo>
                <a:lnTo>
                  <a:pt x="852786" y="927100"/>
                </a:lnTo>
                <a:lnTo>
                  <a:pt x="820508" y="952500"/>
                </a:lnTo>
                <a:lnTo>
                  <a:pt x="791193" y="977900"/>
                </a:lnTo>
                <a:lnTo>
                  <a:pt x="755313" y="1016000"/>
                </a:lnTo>
                <a:lnTo>
                  <a:pt x="718522" y="1054100"/>
                </a:lnTo>
                <a:lnTo>
                  <a:pt x="677179" y="1079500"/>
                </a:lnTo>
                <a:lnTo>
                  <a:pt x="588638" y="1130300"/>
                </a:lnTo>
                <a:lnTo>
                  <a:pt x="545344" y="1155700"/>
                </a:lnTo>
                <a:lnTo>
                  <a:pt x="498185" y="1168400"/>
                </a:lnTo>
                <a:lnTo>
                  <a:pt x="449576" y="1168400"/>
                </a:lnTo>
                <a:lnTo>
                  <a:pt x="352509" y="1193800"/>
                </a:lnTo>
                <a:lnTo>
                  <a:pt x="306298" y="1206500"/>
                </a:lnTo>
                <a:lnTo>
                  <a:pt x="263135" y="1231900"/>
                </a:lnTo>
                <a:lnTo>
                  <a:pt x="224145" y="1257300"/>
                </a:lnTo>
                <a:lnTo>
                  <a:pt x="190451" y="1295400"/>
                </a:lnTo>
                <a:lnTo>
                  <a:pt x="163179" y="1333500"/>
                </a:lnTo>
                <a:lnTo>
                  <a:pt x="143452" y="1384300"/>
                </a:lnTo>
                <a:lnTo>
                  <a:pt x="112418" y="1409700"/>
                </a:lnTo>
                <a:lnTo>
                  <a:pt x="85673" y="1447800"/>
                </a:lnTo>
                <a:lnTo>
                  <a:pt x="62999" y="1485900"/>
                </a:lnTo>
                <a:lnTo>
                  <a:pt x="44178" y="1536700"/>
                </a:lnTo>
                <a:lnTo>
                  <a:pt x="28994" y="1574800"/>
                </a:lnTo>
                <a:lnTo>
                  <a:pt x="17228" y="1625600"/>
                </a:lnTo>
                <a:lnTo>
                  <a:pt x="8664" y="1663700"/>
                </a:lnTo>
                <a:lnTo>
                  <a:pt x="3082" y="1714500"/>
                </a:lnTo>
                <a:lnTo>
                  <a:pt x="267" y="1765300"/>
                </a:lnTo>
                <a:lnTo>
                  <a:pt x="0" y="1803400"/>
                </a:lnTo>
                <a:lnTo>
                  <a:pt x="2063" y="1854200"/>
                </a:lnTo>
                <a:lnTo>
                  <a:pt x="6239" y="1905000"/>
                </a:lnTo>
                <a:lnTo>
                  <a:pt x="12312" y="1955800"/>
                </a:lnTo>
                <a:lnTo>
                  <a:pt x="20062" y="2006600"/>
                </a:lnTo>
                <a:lnTo>
                  <a:pt x="29272" y="2057400"/>
                </a:lnTo>
                <a:lnTo>
                  <a:pt x="39726" y="2095500"/>
                </a:lnTo>
                <a:lnTo>
                  <a:pt x="51204" y="2146300"/>
                </a:lnTo>
                <a:lnTo>
                  <a:pt x="63491" y="2197100"/>
                </a:lnTo>
                <a:lnTo>
                  <a:pt x="76368" y="2247900"/>
                </a:lnTo>
                <a:lnTo>
                  <a:pt x="89617" y="2286000"/>
                </a:lnTo>
                <a:lnTo>
                  <a:pt x="103021" y="2336800"/>
                </a:lnTo>
                <a:lnTo>
                  <a:pt x="116363" y="2374900"/>
                </a:lnTo>
                <a:lnTo>
                  <a:pt x="154817" y="2413000"/>
                </a:lnTo>
                <a:lnTo>
                  <a:pt x="194828" y="2438400"/>
                </a:lnTo>
                <a:lnTo>
                  <a:pt x="236051" y="2476500"/>
                </a:lnTo>
                <a:lnTo>
                  <a:pt x="363529" y="2552700"/>
                </a:lnTo>
                <a:lnTo>
                  <a:pt x="406138" y="2590800"/>
                </a:lnTo>
                <a:lnTo>
                  <a:pt x="448228" y="2616200"/>
                </a:lnTo>
                <a:lnTo>
                  <a:pt x="489453" y="2641600"/>
                </a:lnTo>
                <a:lnTo>
                  <a:pt x="529467" y="2679700"/>
                </a:lnTo>
                <a:lnTo>
                  <a:pt x="567924" y="2717800"/>
                </a:lnTo>
                <a:lnTo>
                  <a:pt x="613325" y="2730500"/>
                </a:lnTo>
                <a:lnTo>
                  <a:pt x="686348" y="2755900"/>
                </a:lnTo>
                <a:lnTo>
                  <a:pt x="730484" y="2781300"/>
                </a:lnTo>
                <a:lnTo>
                  <a:pt x="743006" y="2794000"/>
                </a:lnTo>
                <a:lnTo>
                  <a:pt x="754471" y="2806700"/>
                </a:lnTo>
                <a:lnTo>
                  <a:pt x="766360" y="2819400"/>
                </a:lnTo>
                <a:lnTo>
                  <a:pt x="780154" y="2832100"/>
                </a:lnTo>
                <a:lnTo>
                  <a:pt x="818888" y="2844800"/>
                </a:lnTo>
                <a:lnTo>
                  <a:pt x="942714" y="2882900"/>
                </a:lnTo>
                <a:lnTo>
                  <a:pt x="994275" y="2895600"/>
                </a:lnTo>
                <a:lnTo>
                  <a:pt x="1045637" y="2895600"/>
                </a:lnTo>
                <a:lnTo>
                  <a:pt x="1396280" y="2984500"/>
                </a:lnTo>
                <a:lnTo>
                  <a:pt x="1444625" y="3009900"/>
                </a:lnTo>
                <a:lnTo>
                  <a:pt x="1492415" y="3022600"/>
                </a:lnTo>
                <a:lnTo>
                  <a:pt x="1539610" y="3048000"/>
                </a:lnTo>
                <a:lnTo>
                  <a:pt x="1632055" y="3098800"/>
                </a:lnTo>
                <a:lnTo>
                  <a:pt x="1721643" y="3149600"/>
                </a:lnTo>
                <a:lnTo>
                  <a:pt x="1776634" y="3162300"/>
                </a:lnTo>
                <a:lnTo>
                  <a:pt x="1827890" y="3175000"/>
                </a:lnTo>
                <a:lnTo>
                  <a:pt x="1875864" y="3187700"/>
                </a:lnTo>
                <a:lnTo>
                  <a:pt x="1921007" y="3187700"/>
                </a:lnTo>
                <a:lnTo>
                  <a:pt x="1963770" y="3200400"/>
                </a:lnTo>
                <a:lnTo>
                  <a:pt x="2004606" y="3213100"/>
                </a:lnTo>
                <a:lnTo>
                  <a:pt x="3708272" y="3213100"/>
                </a:lnTo>
                <a:lnTo>
                  <a:pt x="3753978" y="3200400"/>
                </a:lnTo>
                <a:lnTo>
                  <a:pt x="3797671" y="3187700"/>
                </a:lnTo>
                <a:lnTo>
                  <a:pt x="3839077" y="3162300"/>
                </a:lnTo>
                <a:lnTo>
                  <a:pt x="3877925" y="3149600"/>
                </a:lnTo>
                <a:lnTo>
                  <a:pt x="3913942" y="3124200"/>
                </a:lnTo>
                <a:lnTo>
                  <a:pt x="3954724" y="3111500"/>
                </a:lnTo>
                <a:lnTo>
                  <a:pt x="3996529" y="3086100"/>
                </a:lnTo>
                <a:lnTo>
                  <a:pt x="4038204" y="3048000"/>
                </a:lnTo>
                <a:lnTo>
                  <a:pt x="4078597" y="3022600"/>
                </a:lnTo>
                <a:lnTo>
                  <a:pt x="4116556" y="2984500"/>
                </a:lnTo>
                <a:lnTo>
                  <a:pt x="4150928" y="2933700"/>
                </a:lnTo>
                <a:lnTo>
                  <a:pt x="4180562" y="2895600"/>
                </a:lnTo>
                <a:lnTo>
                  <a:pt x="4204304" y="2857500"/>
                </a:lnTo>
                <a:lnTo>
                  <a:pt x="4221003" y="2806700"/>
                </a:lnTo>
                <a:lnTo>
                  <a:pt x="4249835" y="2781300"/>
                </a:lnTo>
                <a:lnTo>
                  <a:pt x="4267253" y="2768600"/>
                </a:lnTo>
                <a:lnTo>
                  <a:pt x="4277048" y="2755900"/>
                </a:lnTo>
                <a:lnTo>
                  <a:pt x="4283012" y="2730500"/>
                </a:lnTo>
                <a:lnTo>
                  <a:pt x="4288937" y="2717800"/>
                </a:lnTo>
                <a:lnTo>
                  <a:pt x="4298614" y="2679700"/>
                </a:lnTo>
                <a:lnTo>
                  <a:pt x="4315834" y="2616200"/>
                </a:lnTo>
                <a:lnTo>
                  <a:pt x="4351298" y="2578100"/>
                </a:lnTo>
                <a:lnTo>
                  <a:pt x="4379801" y="2540000"/>
                </a:lnTo>
                <a:lnTo>
                  <a:pt x="4403037" y="2489200"/>
                </a:lnTo>
                <a:lnTo>
                  <a:pt x="4422698" y="2451100"/>
                </a:lnTo>
                <a:lnTo>
                  <a:pt x="4440479" y="2400300"/>
                </a:lnTo>
                <a:lnTo>
                  <a:pt x="4458074" y="2349500"/>
                </a:lnTo>
                <a:lnTo>
                  <a:pt x="4489544" y="2311400"/>
                </a:lnTo>
                <a:lnTo>
                  <a:pt x="4521291" y="2286000"/>
                </a:lnTo>
                <a:lnTo>
                  <a:pt x="4552207" y="2247900"/>
                </a:lnTo>
                <a:lnTo>
                  <a:pt x="4581187" y="2209800"/>
                </a:lnTo>
                <a:lnTo>
                  <a:pt x="4607127" y="2171700"/>
                </a:lnTo>
                <a:lnTo>
                  <a:pt x="4628921" y="2120900"/>
                </a:lnTo>
                <a:lnTo>
                  <a:pt x="4645462" y="2082800"/>
                </a:lnTo>
                <a:lnTo>
                  <a:pt x="4667286" y="2057400"/>
                </a:lnTo>
                <a:lnTo>
                  <a:pt x="4693257" y="2019300"/>
                </a:lnTo>
                <a:lnTo>
                  <a:pt x="4723051" y="1993900"/>
                </a:lnTo>
                <a:lnTo>
                  <a:pt x="4756346" y="1968500"/>
                </a:lnTo>
                <a:lnTo>
                  <a:pt x="4792817" y="1943100"/>
                </a:lnTo>
                <a:lnTo>
                  <a:pt x="4832142" y="1930400"/>
                </a:lnTo>
                <a:lnTo>
                  <a:pt x="4873996" y="1905000"/>
                </a:lnTo>
                <a:lnTo>
                  <a:pt x="4918057" y="1879600"/>
                </a:lnTo>
                <a:lnTo>
                  <a:pt x="4964001" y="1854200"/>
                </a:lnTo>
                <a:lnTo>
                  <a:pt x="5011505" y="1841500"/>
                </a:lnTo>
                <a:lnTo>
                  <a:pt x="5060245" y="1816100"/>
                </a:lnTo>
                <a:lnTo>
                  <a:pt x="5109897" y="1803400"/>
                </a:lnTo>
                <a:lnTo>
                  <a:pt x="5160139" y="1778000"/>
                </a:lnTo>
                <a:lnTo>
                  <a:pt x="5210646" y="1765300"/>
                </a:lnTo>
                <a:lnTo>
                  <a:pt x="5261096" y="1739900"/>
                </a:lnTo>
                <a:lnTo>
                  <a:pt x="5311165" y="1727200"/>
                </a:lnTo>
                <a:lnTo>
                  <a:pt x="5360530" y="1701800"/>
                </a:lnTo>
                <a:lnTo>
                  <a:pt x="5408867" y="1689100"/>
                </a:lnTo>
                <a:lnTo>
                  <a:pt x="5455852" y="1663700"/>
                </a:lnTo>
                <a:lnTo>
                  <a:pt x="5501163" y="1651000"/>
                </a:lnTo>
                <a:lnTo>
                  <a:pt x="5498972" y="1638300"/>
                </a:lnTo>
                <a:lnTo>
                  <a:pt x="5506492" y="1625600"/>
                </a:lnTo>
                <a:lnTo>
                  <a:pt x="5522851" y="1612900"/>
                </a:lnTo>
                <a:lnTo>
                  <a:pt x="5547177" y="1587500"/>
                </a:lnTo>
                <a:lnTo>
                  <a:pt x="5578598" y="1574800"/>
                </a:lnTo>
                <a:lnTo>
                  <a:pt x="5616241" y="1562100"/>
                </a:lnTo>
                <a:lnTo>
                  <a:pt x="5659235" y="1549400"/>
                </a:lnTo>
                <a:lnTo>
                  <a:pt x="5706707" y="1536700"/>
                </a:lnTo>
                <a:lnTo>
                  <a:pt x="5757785" y="1511300"/>
                </a:lnTo>
                <a:lnTo>
                  <a:pt x="5923935" y="1473200"/>
                </a:lnTo>
                <a:lnTo>
                  <a:pt x="5980716" y="1447800"/>
                </a:lnTo>
                <a:lnTo>
                  <a:pt x="6091143" y="1422400"/>
                </a:lnTo>
                <a:lnTo>
                  <a:pt x="6143043" y="1397000"/>
                </a:lnTo>
                <a:lnTo>
                  <a:pt x="6191573" y="1384300"/>
                </a:lnTo>
                <a:lnTo>
                  <a:pt x="6235860" y="1371600"/>
                </a:lnTo>
                <a:lnTo>
                  <a:pt x="6275031" y="1358900"/>
                </a:lnTo>
                <a:lnTo>
                  <a:pt x="6308215" y="1333500"/>
                </a:lnTo>
                <a:lnTo>
                  <a:pt x="6334539" y="1320800"/>
                </a:lnTo>
                <a:lnTo>
                  <a:pt x="6353132" y="1308100"/>
                </a:lnTo>
                <a:lnTo>
                  <a:pt x="6363120" y="1295400"/>
                </a:lnTo>
                <a:lnTo>
                  <a:pt x="6363633" y="1282700"/>
                </a:lnTo>
                <a:lnTo>
                  <a:pt x="6453450" y="1257300"/>
                </a:lnTo>
                <a:lnTo>
                  <a:pt x="6497295" y="1231900"/>
                </a:lnTo>
                <a:lnTo>
                  <a:pt x="6539815" y="1193800"/>
                </a:lnTo>
                <a:lnTo>
                  <a:pt x="6580550" y="1168400"/>
                </a:lnTo>
                <a:lnTo>
                  <a:pt x="6619036" y="1130300"/>
                </a:lnTo>
                <a:lnTo>
                  <a:pt x="6654813" y="1092200"/>
                </a:lnTo>
                <a:lnTo>
                  <a:pt x="6687419" y="1054100"/>
                </a:lnTo>
                <a:lnTo>
                  <a:pt x="6716392" y="1003300"/>
                </a:lnTo>
                <a:lnTo>
                  <a:pt x="6741270" y="965200"/>
                </a:lnTo>
                <a:lnTo>
                  <a:pt x="6761593" y="927100"/>
                </a:lnTo>
                <a:lnTo>
                  <a:pt x="6776898" y="889000"/>
                </a:lnTo>
                <a:lnTo>
                  <a:pt x="6786724" y="863600"/>
                </a:lnTo>
                <a:lnTo>
                  <a:pt x="6790609" y="838200"/>
                </a:lnTo>
                <a:lnTo>
                  <a:pt x="6788092" y="812800"/>
                </a:lnTo>
                <a:lnTo>
                  <a:pt x="6802667" y="762000"/>
                </a:lnTo>
                <a:lnTo>
                  <a:pt x="6813318" y="711200"/>
                </a:lnTo>
                <a:lnTo>
                  <a:pt x="6820114" y="647700"/>
                </a:lnTo>
                <a:lnTo>
                  <a:pt x="6823126" y="596900"/>
                </a:lnTo>
                <a:lnTo>
                  <a:pt x="6822423" y="546100"/>
                </a:lnTo>
                <a:lnTo>
                  <a:pt x="6818075" y="482600"/>
                </a:lnTo>
                <a:lnTo>
                  <a:pt x="6810153" y="444500"/>
                </a:lnTo>
                <a:lnTo>
                  <a:pt x="6798725" y="393700"/>
                </a:lnTo>
                <a:lnTo>
                  <a:pt x="6793771" y="381000"/>
                </a:lnTo>
                <a:lnTo>
                  <a:pt x="3362004" y="381000"/>
                </a:lnTo>
                <a:lnTo>
                  <a:pt x="3313027" y="368300"/>
                </a:lnTo>
                <a:close/>
              </a:path>
              <a:path w="6823709" h="3238500">
                <a:moveTo>
                  <a:pt x="5257437" y="12700"/>
                </a:moveTo>
                <a:lnTo>
                  <a:pt x="5231898" y="12700"/>
                </a:lnTo>
                <a:lnTo>
                  <a:pt x="5197855" y="25400"/>
                </a:lnTo>
                <a:lnTo>
                  <a:pt x="5156759" y="38100"/>
                </a:lnTo>
                <a:lnTo>
                  <a:pt x="5110062" y="50800"/>
                </a:lnTo>
                <a:lnTo>
                  <a:pt x="5059217" y="76200"/>
                </a:lnTo>
                <a:lnTo>
                  <a:pt x="5005675" y="101600"/>
                </a:lnTo>
                <a:lnTo>
                  <a:pt x="4950888" y="139700"/>
                </a:lnTo>
                <a:lnTo>
                  <a:pt x="4896308" y="165100"/>
                </a:lnTo>
                <a:lnTo>
                  <a:pt x="4843388" y="190500"/>
                </a:lnTo>
                <a:lnTo>
                  <a:pt x="4793578" y="215900"/>
                </a:lnTo>
                <a:lnTo>
                  <a:pt x="4748332" y="228600"/>
                </a:lnTo>
                <a:lnTo>
                  <a:pt x="4709101" y="241300"/>
                </a:lnTo>
                <a:lnTo>
                  <a:pt x="4599389" y="241300"/>
                </a:lnTo>
                <a:lnTo>
                  <a:pt x="4474438" y="279400"/>
                </a:lnTo>
                <a:lnTo>
                  <a:pt x="4340171" y="292100"/>
                </a:lnTo>
                <a:lnTo>
                  <a:pt x="4257122" y="304800"/>
                </a:lnTo>
                <a:lnTo>
                  <a:pt x="4212298" y="304800"/>
                </a:lnTo>
                <a:lnTo>
                  <a:pt x="4165895" y="317500"/>
                </a:lnTo>
                <a:lnTo>
                  <a:pt x="4107886" y="317500"/>
                </a:lnTo>
                <a:lnTo>
                  <a:pt x="4041566" y="330200"/>
                </a:lnTo>
                <a:lnTo>
                  <a:pt x="3970227" y="342900"/>
                </a:lnTo>
                <a:lnTo>
                  <a:pt x="3897160" y="342900"/>
                </a:lnTo>
                <a:lnTo>
                  <a:pt x="3759019" y="368300"/>
                </a:lnTo>
                <a:lnTo>
                  <a:pt x="3700529" y="368300"/>
                </a:lnTo>
                <a:lnTo>
                  <a:pt x="3653483" y="381000"/>
                </a:lnTo>
                <a:lnTo>
                  <a:pt x="6793771" y="381000"/>
                </a:lnTo>
                <a:lnTo>
                  <a:pt x="6783863" y="355600"/>
                </a:lnTo>
                <a:lnTo>
                  <a:pt x="6770494" y="317500"/>
                </a:lnTo>
                <a:lnTo>
                  <a:pt x="6751860" y="279400"/>
                </a:lnTo>
                <a:lnTo>
                  <a:pt x="6728555" y="241300"/>
                </a:lnTo>
                <a:lnTo>
                  <a:pt x="4677337" y="241300"/>
                </a:lnTo>
                <a:lnTo>
                  <a:pt x="4654492" y="228600"/>
                </a:lnTo>
                <a:lnTo>
                  <a:pt x="6721711" y="228600"/>
                </a:lnTo>
                <a:lnTo>
                  <a:pt x="6701178" y="190500"/>
                </a:lnTo>
                <a:lnTo>
                  <a:pt x="6670325" y="152400"/>
                </a:lnTo>
                <a:lnTo>
                  <a:pt x="6636593" y="114300"/>
                </a:lnTo>
                <a:lnTo>
                  <a:pt x="6600577" y="76200"/>
                </a:lnTo>
                <a:lnTo>
                  <a:pt x="6562876" y="38100"/>
                </a:lnTo>
                <a:lnTo>
                  <a:pt x="6543480" y="25400"/>
                </a:lnTo>
                <a:lnTo>
                  <a:pt x="5274041" y="25400"/>
                </a:lnTo>
                <a:lnTo>
                  <a:pt x="5257437" y="12700"/>
                </a:lnTo>
                <a:close/>
              </a:path>
              <a:path w="6823709" h="3238500">
                <a:moveTo>
                  <a:pt x="5856763" y="12700"/>
                </a:moveTo>
                <a:lnTo>
                  <a:pt x="5524659" y="12700"/>
                </a:lnTo>
                <a:lnTo>
                  <a:pt x="5461127" y="25400"/>
                </a:lnTo>
                <a:lnTo>
                  <a:pt x="5869988" y="25400"/>
                </a:lnTo>
                <a:lnTo>
                  <a:pt x="5856763" y="12700"/>
                </a:lnTo>
                <a:close/>
              </a:path>
              <a:path w="6823709" h="3238500">
                <a:moveTo>
                  <a:pt x="6524084" y="12700"/>
                </a:moveTo>
                <a:lnTo>
                  <a:pt x="6122256" y="12700"/>
                </a:lnTo>
                <a:lnTo>
                  <a:pt x="6055872" y="25400"/>
                </a:lnTo>
                <a:lnTo>
                  <a:pt x="6543480" y="25400"/>
                </a:lnTo>
                <a:lnTo>
                  <a:pt x="6524084" y="12700"/>
                </a:lnTo>
                <a:close/>
              </a:path>
              <a:path w="6823709" h="3238500">
                <a:moveTo>
                  <a:pt x="5808802" y="0"/>
                </a:moveTo>
                <a:lnTo>
                  <a:pt x="5765381" y="0"/>
                </a:lnTo>
                <a:lnTo>
                  <a:pt x="5712574" y="12700"/>
                </a:lnTo>
                <a:lnTo>
                  <a:pt x="5840157" y="12700"/>
                </a:lnTo>
                <a:lnTo>
                  <a:pt x="5808802" y="0"/>
                </a:lnTo>
                <a:close/>
              </a:path>
            </a:pathLst>
          </a:custGeom>
          <a:solidFill>
            <a:srgbClr val="0048A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7"/>
          <p:cNvSpPr/>
          <p:nvPr/>
        </p:nvSpPr>
        <p:spPr>
          <a:xfrm>
            <a:off x="2171696" y="79121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69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8"/>
          <p:cNvSpPr/>
          <p:nvPr/>
        </p:nvSpPr>
        <p:spPr>
          <a:xfrm>
            <a:off x="2171700" y="79121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69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9"/>
          <p:cNvSpPr/>
          <p:nvPr/>
        </p:nvSpPr>
        <p:spPr>
          <a:xfrm>
            <a:off x="3367361" y="80155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181673" y="0"/>
                </a:moveTo>
                <a:lnTo>
                  <a:pt x="132944" y="0"/>
                </a:lnTo>
                <a:lnTo>
                  <a:pt x="86070" y="15130"/>
                </a:lnTo>
                <a:lnTo>
                  <a:pt x="44759" y="45390"/>
                </a:lnTo>
                <a:lnTo>
                  <a:pt x="14919" y="87289"/>
                </a:lnTo>
                <a:lnTo>
                  <a:pt x="0" y="134828"/>
                </a:lnTo>
                <a:lnTo>
                  <a:pt x="0" y="184247"/>
                </a:lnTo>
                <a:lnTo>
                  <a:pt x="14919" y="231786"/>
                </a:lnTo>
                <a:lnTo>
                  <a:pt x="44759" y="273686"/>
                </a:lnTo>
                <a:lnTo>
                  <a:pt x="86070" y="303946"/>
                </a:lnTo>
                <a:lnTo>
                  <a:pt x="132944" y="319076"/>
                </a:lnTo>
                <a:lnTo>
                  <a:pt x="181673" y="319076"/>
                </a:lnTo>
                <a:lnTo>
                  <a:pt x="228551" y="303946"/>
                </a:lnTo>
                <a:lnTo>
                  <a:pt x="269867" y="273686"/>
                </a:lnTo>
                <a:lnTo>
                  <a:pt x="299701" y="231786"/>
                </a:lnTo>
                <a:lnTo>
                  <a:pt x="314618" y="184247"/>
                </a:lnTo>
                <a:lnTo>
                  <a:pt x="314618" y="134828"/>
                </a:lnTo>
                <a:lnTo>
                  <a:pt x="299701" y="87289"/>
                </a:lnTo>
                <a:lnTo>
                  <a:pt x="269867" y="45390"/>
                </a:lnTo>
                <a:lnTo>
                  <a:pt x="228551" y="15130"/>
                </a:lnTo>
                <a:lnTo>
                  <a:pt x="1816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"/>
          <p:cNvSpPr/>
          <p:nvPr/>
        </p:nvSpPr>
        <p:spPr>
          <a:xfrm>
            <a:off x="3367365" y="80155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269860" y="45390"/>
                </a:moveTo>
                <a:lnTo>
                  <a:pt x="299698" y="87290"/>
                </a:lnTo>
                <a:lnTo>
                  <a:pt x="314616" y="134829"/>
                </a:lnTo>
                <a:lnTo>
                  <a:pt x="314616" y="184249"/>
                </a:lnTo>
                <a:lnTo>
                  <a:pt x="299698" y="231789"/>
                </a:lnTo>
                <a:lnTo>
                  <a:pt x="269860" y="273688"/>
                </a:lnTo>
                <a:lnTo>
                  <a:pt x="228547" y="303949"/>
                </a:lnTo>
                <a:lnTo>
                  <a:pt x="181672" y="319079"/>
                </a:lnTo>
                <a:lnTo>
                  <a:pt x="132944" y="319079"/>
                </a:lnTo>
                <a:lnTo>
                  <a:pt x="86069" y="303949"/>
                </a:lnTo>
                <a:lnTo>
                  <a:pt x="44755" y="273688"/>
                </a:lnTo>
                <a:lnTo>
                  <a:pt x="14918" y="231789"/>
                </a:lnTo>
                <a:lnTo>
                  <a:pt x="0" y="184249"/>
                </a:lnTo>
                <a:lnTo>
                  <a:pt x="0" y="134829"/>
                </a:lnTo>
                <a:lnTo>
                  <a:pt x="14918" y="87290"/>
                </a:lnTo>
                <a:lnTo>
                  <a:pt x="44755" y="45390"/>
                </a:lnTo>
                <a:lnTo>
                  <a:pt x="86069" y="15130"/>
                </a:lnTo>
                <a:lnTo>
                  <a:pt x="132944" y="0"/>
                </a:lnTo>
                <a:lnTo>
                  <a:pt x="181672" y="0"/>
                </a:lnTo>
                <a:lnTo>
                  <a:pt x="228547" y="15130"/>
                </a:lnTo>
                <a:lnTo>
                  <a:pt x="269860" y="453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1"/>
          <p:cNvSpPr/>
          <p:nvPr/>
        </p:nvSpPr>
        <p:spPr>
          <a:xfrm>
            <a:off x="3682996" y="72644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2"/>
          <p:cNvSpPr/>
          <p:nvPr/>
        </p:nvSpPr>
        <p:spPr>
          <a:xfrm>
            <a:off x="3683000" y="72644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3"/>
          <p:cNvSpPr/>
          <p:nvPr/>
        </p:nvSpPr>
        <p:spPr>
          <a:xfrm>
            <a:off x="4775196" y="77978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4"/>
          <p:cNvSpPr/>
          <p:nvPr/>
        </p:nvSpPr>
        <p:spPr>
          <a:xfrm>
            <a:off x="4775200" y="77978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5"/>
          <p:cNvSpPr/>
          <p:nvPr/>
        </p:nvSpPr>
        <p:spPr>
          <a:xfrm>
            <a:off x="4230961" y="84600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181673" y="0"/>
                </a:moveTo>
                <a:lnTo>
                  <a:pt x="132944" y="0"/>
                </a:lnTo>
                <a:lnTo>
                  <a:pt x="86070" y="15130"/>
                </a:lnTo>
                <a:lnTo>
                  <a:pt x="44759" y="45390"/>
                </a:lnTo>
                <a:lnTo>
                  <a:pt x="14919" y="87290"/>
                </a:lnTo>
                <a:lnTo>
                  <a:pt x="0" y="134829"/>
                </a:lnTo>
                <a:lnTo>
                  <a:pt x="0" y="184249"/>
                </a:lnTo>
                <a:lnTo>
                  <a:pt x="14919" y="231789"/>
                </a:lnTo>
                <a:lnTo>
                  <a:pt x="44759" y="273688"/>
                </a:lnTo>
                <a:lnTo>
                  <a:pt x="86070" y="303949"/>
                </a:lnTo>
                <a:lnTo>
                  <a:pt x="132944" y="319079"/>
                </a:lnTo>
                <a:lnTo>
                  <a:pt x="181673" y="319079"/>
                </a:lnTo>
                <a:lnTo>
                  <a:pt x="228551" y="303949"/>
                </a:lnTo>
                <a:lnTo>
                  <a:pt x="269867" y="273688"/>
                </a:lnTo>
                <a:lnTo>
                  <a:pt x="299701" y="231789"/>
                </a:lnTo>
                <a:lnTo>
                  <a:pt x="314618" y="184249"/>
                </a:lnTo>
                <a:lnTo>
                  <a:pt x="314618" y="134829"/>
                </a:lnTo>
                <a:lnTo>
                  <a:pt x="299701" y="87290"/>
                </a:lnTo>
                <a:lnTo>
                  <a:pt x="269867" y="45390"/>
                </a:lnTo>
                <a:lnTo>
                  <a:pt x="228551" y="15130"/>
                </a:lnTo>
                <a:lnTo>
                  <a:pt x="1816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6"/>
          <p:cNvSpPr/>
          <p:nvPr/>
        </p:nvSpPr>
        <p:spPr>
          <a:xfrm>
            <a:off x="4230965" y="8460091"/>
            <a:ext cx="314960" cy="319405"/>
          </a:xfrm>
          <a:custGeom>
            <a:avLst/>
            <a:gdLst/>
            <a:ahLst/>
            <a:cxnLst/>
            <a:rect l="l" t="t" r="r" b="b"/>
            <a:pathLst>
              <a:path w="314960" h="319404">
                <a:moveTo>
                  <a:pt x="269860" y="45390"/>
                </a:moveTo>
                <a:lnTo>
                  <a:pt x="299698" y="87290"/>
                </a:lnTo>
                <a:lnTo>
                  <a:pt x="314616" y="134829"/>
                </a:lnTo>
                <a:lnTo>
                  <a:pt x="314616" y="184249"/>
                </a:lnTo>
                <a:lnTo>
                  <a:pt x="299698" y="231789"/>
                </a:lnTo>
                <a:lnTo>
                  <a:pt x="269860" y="273688"/>
                </a:lnTo>
                <a:lnTo>
                  <a:pt x="228547" y="303949"/>
                </a:lnTo>
                <a:lnTo>
                  <a:pt x="181672" y="319079"/>
                </a:lnTo>
                <a:lnTo>
                  <a:pt x="132944" y="319079"/>
                </a:lnTo>
                <a:lnTo>
                  <a:pt x="86069" y="303949"/>
                </a:lnTo>
                <a:lnTo>
                  <a:pt x="44755" y="273688"/>
                </a:lnTo>
                <a:lnTo>
                  <a:pt x="14918" y="231789"/>
                </a:lnTo>
                <a:lnTo>
                  <a:pt x="0" y="184249"/>
                </a:lnTo>
                <a:lnTo>
                  <a:pt x="0" y="134829"/>
                </a:lnTo>
                <a:lnTo>
                  <a:pt x="14918" y="87290"/>
                </a:lnTo>
                <a:lnTo>
                  <a:pt x="44755" y="45390"/>
                </a:lnTo>
                <a:lnTo>
                  <a:pt x="86069" y="15130"/>
                </a:lnTo>
                <a:lnTo>
                  <a:pt x="132944" y="0"/>
                </a:lnTo>
                <a:lnTo>
                  <a:pt x="181672" y="0"/>
                </a:lnTo>
                <a:lnTo>
                  <a:pt x="228547" y="15130"/>
                </a:lnTo>
                <a:lnTo>
                  <a:pt x="269860" y="453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7"/>
          <p:cNvSpPr/>
          <p:nvPr/>
        </p:nvSpPr>
        <p:spPr>
          <a:xfrm>
            <a:off x="8676637" y="77978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8"/>
          <p:cNvSpPr/>
          <p:nvPr/>
        </p:nvSpPr>
        <p:spPr>
          <a:xfrm>
            <a:off x="8676640" y="77978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"/>
          <p:cNvSpPr/>
          <p:nvPr/>
        </p:nvSpPr>
        <p:spPr>
          <a:xfrm>
            <a:off x="5079962" y="6691360"/>
            <a:ext cx="2336800" cy="478155"/>
          </a:xfrm>
          <a:custGeom>
            <a:avLst/>
            <a:gdLst/>
            <a:ahLst/>
            <a:cxnLst/>
            <a:rect l="l" t="t" r="r" b="b"/>
            <a:pathLst>
              <a:path w="2336800" h="478154">
                <a:moveTo>
                  <a:pt x="0" y="477875"/>
                </a:moveTo>
                <a:lnTo>
                  <a:pt x="2327338" y="1910"/>
                </a:lnTo>
                <a:lnTo>
                  <a:pt x="2336685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0"/>
          <p:cNvSpPr/>
          <p:nvPr/>
        </p:nvSpPr>
        <p:spPr>
          <a:xfrm>
            <a:off x="7373124" y="6649707"/>
            <a:ext cx="107314" cy="97155"/>
          </a:xfrm>
          <a:custGeom>
            <a:avLst/>
            <a:gdLst/>
            <a:ahLst/>
            <a:cxnLst/>
            <a:rect l="l" t="t" r="r" b="b"/>
            <a:pathLst>
              <a:path w="107315" h="97154">
                <a:moveTo>
                  <a:pt x="0" y="0"/>
                </a:moveTo>
                <a:lnTo>
                  <a:pt x="34188" y="43561"/>
                </a:lnTo>
                <a:lnTo>
                  <a:pt x="19850" y="97053"/>
                </a:lnTo>
                <a:lnTo>
                  <a:pt x="106972" y="28676"/>
                </a:lnTo>
                <a:lnTo>
                  <a:pt x="0" y="0"/>
                </a:lnTo>
                <a:close/>
              </a:path>
            </a:pathLst>
          </a:custGeom>
          <a:solidFill>
            <a:srgbClr val="606060">
              <a:alpha val="993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/>
          <p:cNvSpPr/>
          <p:nvPr/>
        </p:nvSpPr>
        <p:spPr>
          <a:xfrm>
            <a:off x="7048496" y="8458201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2"/>
                </a:lnTo>
                <a:lnTo>
                  <a:pt x="80563" y="21490"/>
                </a:lnTo>
                <a:lnTo>
                  <a:pt x="46624" y="48354"/>
                </a:lnTo>
                <a:lnTo>
                  <a:pt x="20722" y="83559"/>
                </a:lnTo>
                <a:lnTo>
                  <a:pt x="5180" y="123216"/>
                </a:lnTo>
                <a:lnTo>
                  <a:pt x="0" y="165098"/>
                </a:lnTo>
                <a:lnTo>
                  <a:pt x="5180" y="206980"/>
                </a:lnTo>
                <a:lnTo>
                  <a:pt x="20722" y="246636"/>
                </a:lnTo>
                <a:lnTo>
                  <a:pt x="46624" y="281841"/>
                </a:lnTo>
                <a:lnTo>
                  <a:pt x="80563" y="308706"/>
                </a:lnTo>
                <a:lnTo>
                  <a:pt x="118795" y="324825"/>
                </a:lnTo>
                <a:lnTo>
                  <a:pt x="159173" y="330198"/>
                </a:lnTo>
                <a:lnTo>
                  <a:pt x="199553" y="324825"/>
                </a:lnTo>
                <a:lnTo>
                  <a:pt x="237788" y="308706"/>
                </a:lnTo>
                <a:lnTo>
                  <a:pt x="271732" y="281841"/>
                </a:lnTo>
                <a:lnTo>
                  <a:pt x="297629" y="246636"/>
                </a:lnTo>
                <a:lnTo>
                  <a:pt x="313168" y="206980"/>
                </a:lnTo>
                <a:lnTo>
                  <a:pt x="318347" y="165098"/>
                </a:lnTo>
                <a:lnTo>
                  <a:pt x="313168" y="123216"/>
                </a:lnTo>
                <a:lnTo>
                  <a:pt x="297629" y="83559"/>
                </a:lnTo>
                <a:lnTo>
                  <a:pt x="271732" y="48354"/>
                </a:lnTo>
                <a:lnTo>
                  <a:pt x="237788" y="21490"/>
                </a:lnTo>
                <a:lnTo>
                  <a:pt x="199553" y="5372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2"/>
          <p:cNvSpPr/>
          <p:nvPr/>
        </p:nvSpPr>
        <p:spPr>
          <a:xfrm>
            <a:off x="7048500" y="84582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3"/>
          <p:cNvSpPr/>
          <p:nvPr/>
        </p:nvSpPr>
        <p:spPr>
          <a:xfrm>
            <a:off x="5089562" y="6716281"/>
            <a:ext cx="2209165" cy="466725"/>
          </a:xfrm>
          <a:custGeom>
            <a:avLst/>
            <a:gdLst/>
            <a:ahLst/>
            <a:cxnLst/>
            <a:rect l="l" t="t" r="r" b="b"/>
            <a:pathLst>
              <a:path w="2209165" h="466725">
                <a:moveTo>
                  <a:pt x="2208582" y="0"/>
                </a:moveTo>
                <a:lnTo>
                  <a:pt x="2171306" y="7867"/>
                </a:lnTo>
                <a:lnTo>
                  <a:pt x="0" y="466228"/>
                </a:lnTo>
              </a:path>
            </a:pathLst>
          </a:custGeom>
          <a:ln w="76199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4"/>
          <p:cNvSpPr/>
          <p:nvPr/>
        </p:nvSpPr>
        <p:spPr>
          <a:xfrm>
            <a:off x="7154824" y="6590779"/>
            <a:ext cx="330200" cy="298450"/>
          </a:xfrm>
          <a:custGeom>
            <a:avLst/>
            <a:gdLst/>
            <a:ahLst/>
            <a:cxnLst/>
            <a:rect l="l" t="t" r="r" b="b"/>
            <a:pathLst>
              <a:path w="330200" h="298450">
                <a:moveTo>
                  <a:pt x="0" y="0"/>
                </a:moveTo>
                <a:lnTo>
                  <a:pt x="106032" y="133375"/>
                </a:lnTo>
                <a:lnTo>
                  <a:pt x="62953" y="298221"/>
                </a:lnTo>
                <a:lnTo>
                  <a:pt x="329704" y="86156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  <a:ln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5"/>
          <p:cNvSpPr/>
          <p:nvPr/>
        </p:nvSpPr>
        <p:spPr>
          <a:xfrm>
            <a:off x="7484535" y="65024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69" y="0"/>
                </a:moveTo>
                <a:lnTo>
                  <a:pt x="118791" y="5373"/>
                </a:lnTo>
                <a:lnTo>
                  <a:pt x="80558" y="21492"/>
                </a:lnTo>
                <a:lnTo>
                  <a:pt x="46615" y="48358"/>
                </a:lnTo>
                <a:lnTo>
                  <a:pt x="20717" y="83560"/>
                </a:lnTo>
                <a:lnTo>
                  <a:pt x="5179" y="123215"/>
                </a:lnTo>
                <a:lnTo>
                  <a:pt x="0" y="165096"/>
                </a:lnTo>
                <a:lnTo>
                  <a:pt x="5179" y="206978"/>
                </a:lnTo>
                <a:lnTo>
                  <a:pt x="20717" y="246633"/>
                </a:lnTo>
                <a:lnTo>
                  <a:pt x="46615" y="281835"/>
                </a:lnTo>
                <a:lnTo>
                  <a:pt x="80558" y="308701"/>
                </a:lnTo>
                <a:lnTo>
                  <a:pt x="118791" y="324820"/>
                </a:lnTo>
                <a:lnTo>
                  <a:pt x="159169" y="330193"/>
                </a:lnTo>
                <a:lnTo>
                  <a:pt x="199546" y="324820"/>
                </a:lnTo>
                <a:lnTo>
                  <a:pt x="237779" y="308701"/>
                </a:lnTo>
                <a:lnTo>
                  <a:pt x="271722" y="281835"/>
                </a:lnTo>
                <a:lnTo>
                  <a:pt x="297625" y="246633"/>
                </a:lnTo>
                <a:lnTo>
                  <a:pt x="313167" y="206978"/>
                </a:lnTo>
                <a:lnTo>
                  <a:pt x="318347" y="165096"/>
                </a:lnTo>
                <a:lnTo>
                  <a:pt x="313167" y="123215"/>
                </a:lnTo>
                <a:lnTo>
                  <a:pt x="297625" y="83560"/>
                </a:lnTo>
                <a:lnTo>
                  <a:pt x="271722" y="48358"/>
                </a:lnTo>
                <a:lnTo>
                  <a:pt x="237779" y="21492"/>
                </a:lnTo>
                <a:lnTo>
                  <a:pt x="199546" y="5373"/>
                </a:lnTo>
                <a:lnTo>
                  <a:pt x="15916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/>
          <p:cNvSpPr/>
          <p:nvPr/>
        </p:nvSpPr>
        <p:spPr>
          <a:xfrm>
            <a:off x="7484529" y="65024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7"/>
          <p:cNvSpPr/>
          <p:nvPr/>
        </p:nvSpPr>
        <p:spPr>
          <a:xfrm>
            <a:off x="4762496" y="7048503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159173" y="0"/>
                </a:moveTo>
                <a:lnTo>
                  <a:pt x="118795" y="5373"/>
                </a:lnTo>
                <a:lnTo>
                  <a:pt x="80563" y="21492"/>
                </a:lnTo>
                <a:lnTo>
                  <a:pt x="46624" y="48358"/>
                </a:lnTo>
                <a:lnTo>
                  <a:pt x="20722" y="83560"/>
                </a:lnTo>
                <a:lnTo>
                  <a:pt x="5180" y="123215"/>
                </a:lnTo>
                <a:lnTo>
                  <a:pt x="0" y="165096"/>
                </a:lnTo>
                <a:lnTo>
                  <a:pt x="5180" y="206978"/>
                </a:lnTo>
                <a:lnTo>
                  <a:pt x="20722" y="246633"/>
                </a:lnTo>
                <a:lnTo>
                  <a:pt x="46624" y="281835"/>
                </a:lnTo>
                <a:lnTo>
                  <a:pt x="80563" y="308701"/>
                </a:lnTo>
                <a:lnTo>
                  <a:pt x="118795" y="324820"/>
                </a:lnTo>
                <a:lnTo>
                  <a:pt x="159173" y="330193"/>
                </a:lnTo>
                <a:lnTo>
                  <a:pt x="199553" y="324820"/>
                </a:lnTo>
                <a:lnTo>
                  <a:pt x="237788" y="308701"/>
                </a:lnTo>
                <a:lnTo>
                  <a:pt x="271732" y="281835"/>
                </a:lnTo>
                <a:lnTo>
                  <a:pt x="297629" y="246633"/>
                </a:lnTo>
                <a:lnTo>
                  <a:pt x="313168" y="206978"/>
                </a:lnTo>
                <a:lnTo>
                  <a:pt x="318347" y="165096"/>
                </a:lnTo>
                <a:lnTo>
                  <a:pt x="313168" y="123215"/>
                </a:lnTo>
                <a:lnTo>
                  <a:pt x="297629" y="83560"/>
                </a:lnTo>
                <a:lnTo>
                  <a:pt x="271732" y="48358"/>
                </a:lnTo>
                <a:lnTo>
                  <a:pt x="237788" y="21492"/>
                </a:lnTo>
                <a:lnTo>
                  <a:pt x="199553" y="5373"/>
                </a:lnTo>
                <a:lnTo>
                  <a:pt x="15917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8"/>
          <p:cNvSpPr/>
          <p:nvPr/>
        </p:nvSpPr>
        <p:spPr>
          <a:xfrm>
            <a:off x="4762500" y="7048500"/>
            <a:ext cx="318770" cy="330200"/>
          </a:xfrm>
          <a:custGeom>
            <a:avLst/>
            <a:gdLst/>
            <a:ahLst/>
            <a:cxnLst/>
            <a:rect l="l" t="t" r="r" b="b"/>
            <a:pathLst>
              <a:path w="318770" h="330200">
                <a:moveTo>
                  <a:pt x="271725" y="48356"/>
                </a:moveTo>
                <a:lnTo>
                  <a:pt x="297625" y="83561"/>
                </a:lnTo>
                <a:lnTo>
                  <a:pt x="313166" y="123218"/>
                </a:lnTo>
                <a:lnTo>
                  <a:pt x="318346" y="165100"/>
                </a:lnTo>
                <a:lnTo>
                  <a:pt x="313166" y="206982"/>
                </a:lnTo>
                <a:lnTo>
                  <a:pt x="297625" y="246638"/>
                </a:lnTo>
                <a:lnTo>
                  <a:pt x="271725" y="281843"/>
                </a:lnTo>
                <a:lnTo>
                  <a:pt x="237784" y="308708"/>
                </a:lnTo>
                <a:lnTo>
                  <a:pt x="199551" y="324827"/>
                </a:lnTo>
                <a:lnTo>
                  <a:pt x="159173" y="330200"/>
                </a:lnTo>
                <a:lnTo>
                  <a:pt x="118795" y="324827"/>
                </a:lnTo>
                <a:lnTo>
                  <a:pt x="80562" y="308708"/>
                </a:lnTo>
                <a:lnTo>
                  <a:pt x="46620" y="281843"/>
                </a:lnTo>
                <a:lnTo>
                  <a:pt x="20720" y="246638"/>
                </a:lnTo>
                <a:lnTo>
                  <a:pt x="5180" y="206982"/>
                </a:lnTo>
                <a:lnTo>
                  <a:pt x="0" y="165100"/>
                </a:lnTo>
                <a:lnTo>
                  <a:pt x="5180" y="123218"/>
                </a:lnTo>
                <a:lnTo>
                  <a:pt x="20720" y="83561"/>
                </a:lnTo>
                <a:lnTo>
                  <a:pt x="46620" y="48356"/>
                </a:lnTo>
                <a:lnTo>
                  <a:pt x="80562" y="21491"/>
                </a:lnTo>
                <a:lnTo>
                  <a:pt x="118795" y="5372"/>
                </a:lnTo>
                <a:lnTo>
                  <a:pt x="159173" y="0"/>
                </a:lnTo>
                <a:lnTo>
                  <a:pt x="199551" y="5372"/>
                </a:lnTo>
                <a:lnTo>
                  <a:pt x="237784" y="21491"/>
                </a:lnTo>
                <a:lnTo>
                  <a:pt x="271725" y="4835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9"/>
          <p:cNvSpPr/>
          <p:nvPr/>
        </p:nvSpPr>
        <p:spPr>
          <a:xfrm>
            <a:off x="5082831" y="6749044"/>
            <a:ext cx="2346960" cy="1141730"/>
          </a:xfrm>
          <a:custGeom>
            <a:avLst/>
            <a:gdLst/>
            <a:ahLst/>
            <a:cxnLst/>
            <a:rect l="l" t="t" r="r" b="b"/>
            <a:pathLst>
              <a:path w="2346959" h="1141729">
                <a:moveTo>
                  <a:pt x="0" y="1141637"/>
                </a:moveTo>
                <a:lnTo>
                  <a:pt x="2338247" y="4176"/>
                </a:lnTo>
                <a:lnTo>
                  <a:pt x="234683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0"/>
          <p:cNvSpPr/>
          <p:nvPr/>
        </p:nvSpPr>
        <p:spPr>
          <a:xfrm>
            <a:off x="7377163" y="6719506"/>
            <a:ext cx="111125" cy="89535"/>
          </a:xfrm>
          <a:custGeom>
            <a:avLst/>
            <a:gdLst/>
            <a:ahLst/>
            <a:cxnLst/>
            <a:rect l="l" t="t" r="r" b="b"/>
            <a:pathLst>
              <a:path w="111125" h="89534">
                <a:moveTo>
                  <a:pt x="0" y="0"/>
                </a:moveTo>
                <a:lnTo>
                  <a:pt x="43929" y="33705"/>
                </a:lnTo>
                <a:lnTo>
                  <a:pt x="43332" y="89077"/>
                </a:lnTo>
                <a:lnTo>
                  <a:pt x="110744" y="1206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1"/>
          <p:cNvSpPr/>
          <p:nvPr/>
        </p:nvSpPr>
        <p:spPr>
          <a:xfrm>
            <a:off x="5098250" y="7962900"/>
            <a:ext cx="3509010" cy="0"/>
          </a:xfrm>
          <a:custGeom>
            <a:avLst/>
            <a:gdLst/>
            <a:ahLst/>
            <a:cxnLst/>
            <a:rect l="l" t="t" r="r" b="b"/>
            <a:pathLst>
              <a:path w="3509009">
                <a:moveTo>
                  <a:pt x="0" y="0"/>
                </a:moveTo>
                <a:lnTo>
                  <a:pt x="0" y="0"/>
                </a:lnTo>
                <a:lnTo>
                  <a:pt x="3499319" y="0"/>
                </a:lnTo>
                <a:lnTo>
                  <a:pt x="3508844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2"/>
          <p:cNvSpPr/>
          <p:nvPr/>
        </p:nvSpPr>
        <p:spPr>
          <a:xfrm>
            <a:off x="8572817" y="7913369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59">
                <a:moveTo>
                  <a:pt x="0" y="0"/>
                </a:moveTo>
                <a:lnTo>
                  <a:pt x="24765" y="49529"/>
                </a:lnTo>
                <a:lnTo>
                  <a:pt x="0" y="99059"/>
                </a:lnTo>
                <a:lnTo>
                  <a:pt x="99060" y="49529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3"/>
          <p:cNvSpPr/>
          <p:nvPr/>
        </p:nvSpPr>
        <p:spPr>
          <a:xfrm>
            <a:off x="4552150" y="8619844"/>
            <a:ext cx="2426970" cy="3175"/>
          </a:xfrm>
          <a:custGeom>
            <a:avLst/>
            <a:gdLst/>
            <a:ahLst/>
            <a:cxnLst/>
            <a:rect l="l" t="t" r="r" b="b"/>
            <a:pathLst>
              <a:path w="2426970" h="3175">
                <a:moveTo>
                  <a:pt x="-9525" y="1579"/>
                </a:moveTo>
                <a:lnTo>
                  <a:pt x="2436342" y="1579"/>
                </a:lnTo>
              </a:path>
            </a:pathLst>
          </a:custGeom>
          <a:ln w="22208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4"/>
          <p:cNvSpPr/>
          <p:nvPr/>
        </p:nvSpPr>
        <p:spPr>
          <a:xfrm>
            <a:off x="6944614" y="8573428"/>
            <a:ext cx="99695" cy="99060"/>
          </a:xfrm>
          <a:custGeom>
            <a:avLst/>
            <a:gdLst/>
            <a:ahLst/>
            <a:cxnLst/>
            <a:rect l="l" t="t" r="r" b="b"/>
            <a:pathLst>
              <a:path w="99695" h="99059">
                <a:moveTo>
                  <a:pt x="126" y="0"/>
                </a:moveTo>
                <a:lnTo>
                  <a:pt x="24828" y="49561"/>
                </a:lnTo>
                <a:lnTo>
                  <a:pt x="0" y="99060"/>
                </a:lnTo>
                <a:lnTo>
                  <a:pt x="99123" y="49658"/>
                </a:lnTo>
                <a:lnTo>
                  <a:pt x="126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5"/>
          <p:cNvSpPr/>
          <p:nvPr/>
        </p:nvSpPr>
        <p:spPr>
          <a:xfrm>
            <a:off x="7766087" y="6780224"/>
            <a:ext cx="914400" cy="1010919"/>
          </a:xfrm>
          <a:custGeom>
            <a:avLst/>
            <a:gdLst/>
            <a:ahLst/>
            <a:cxnLst/>
            <a:rect l="l" t="t" r="r" b="b"/>
            <a:pathLst>
              <a:path w="914400" h="1010920">
                <a:moveTo>
                  <a:pt x="0" y="0"/>
                </a:moveTo>
                <a:lnTo>
                  <a:pt x="907903" y="1003767"/>
                </a:lnTo>
                <a:lnTo>
                  <a:pt x="914294" y="1010832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6"/>
          <p:cNvSpPr/>
          <p:nvPr/>
        </p:nvSpPr>
        <p:spPr>
          <a:xfrm>
            <a:off x="8620645" y="7732394"/>
            <a:ext cx="103505" cy="107314"/>
          </a:xfrm>
          <a:custGeom>
            <a:avLst/>
            <a:gdLst/>
            <a:ahLst/>
            <a:cxnLst/>
            <a:rect l="l" t="t" r="r" b="b"/>
            <a:pathLst>
              <a:path w="103504" h="107315">
                <a:moveTo>
                  <a:pt x="73469" y="0"/>
                </a:moveTo>
                <a:lnTo>
                  <a:pt x="53339" y="51600"/>
                </a:lnTo>
                <a:lnTo>
                  <a:pt x="0" y="66459"/>
                </a:lnTo>
                <a:lnTo>
                  <a:pt x="103174" y="106692"/>
                </a:lnTo>
                <a:lnTo>
                  <a:pt x="73469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7"/>
          <p:cNvSpPr/>
          <p:nvPr/>
        </p:nvSpPr>
        <p:spPr>
          <a:xfrm>
            <a:off x="7360399" y="8049208"/>
            <a:ext cx="1263015" cy="512445"/>
          </a:xfrm>
          <a:custGeom>
            <a:avLst/>
            <a:gdLst/>
            <a:ahLst/>
            <a:cxnLst/>
            <a:rect l="l" t="t" r="r" b="b"/>
            <a:pathLst>
              <a:path w="1263015" h="512445">
                <a:moveTo>
                  <a:pt x="0" y="512140"/>
                </a:moveTo>
                <a:lnTo>
                  <a:pt x="1253779" y="3587"/>
                </a:lnTo>
                <a:lnTo>
                  <a:pt x="126262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8"/>
          <p:cNvSpPr/>
          <p:nvPr/>
        </p:nvSpPr>
        <p:spPr>
          <a:xfrm>
            <a:off x="8572627" y="8016202"/>
            <a:ext cx="110489" cy="92075"/>
          </a:xfrm>
          <a:custGeom>
            <a:avLst/>
            <a:gdLst/>
            <a:ahLst/>
            <a:cxnLst/>
            <a:rect l="l" t="t" r="r" b="b"/>
            <a:pathLst>
              <a:path w="110490" h="92075">
                <a:moveTo>
                  <a:pt x="0" y="0"/>
                </a:moveTo>
                <a:lnTo>
                  <a:pt x="41567" y="36588"/>
                </a:lnTo>
                <a:lnTo>
                  <a:pt x="37236" y="91795"/>
                </a:lnTo>
                <a:lnTo>
                  <a:pt x="110413" y="8661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9"/>
          <p:cNvSpPr/>
          <p:nvPr/>
        </p:nvSpPr>
        <p:spPr>
          <a:xfrm>
            <a:off x="2468892" y="7515685"/>
            <a:ext cx="1160780" cy="470534"/>
          </a:xfrm>
          <a:custGeom>
            <a:avLst/>
            <a:gdLst/>
            <a:ahLst/>
            <a:cxnLst/>
            <a:rect l="l" t="t" r="r" b="b"/>
            <a:pathLst>
              <a:path w="1160779" h="470534">
                <a:moveTo>
                  <a:pt x="0" y="469919"/>
                </a:moveTo>
                <a:lnTo>
                  <a:pt x="1151596" y="3582"/>
                </a:lnTo>
                <a:lnTo>
                  <a:pt x="1160443" y="0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0"/>
          <p:cNvSpPr/>
          <p:nvPr/>
        </p:nvSpPr>
        <p:spPr>
          <a:xfrm>
            <a:off x="3578961" y="7482649"/>
            <a:ext cx="110489" cy="92075"/>
          </a:xfrm>
          <a:custGeom>
            <a:avLst/>
            <a:gdLst/>
            <a:ahLst/>
            <a:cxnLst/>
            <a:rect l="l" t="t" r="r" b="b"/>
            <a:pathLst>
              <a:path w="110489" h="92075">
                <a:moveTo>
                  <a:pt x="0" y="0"/>
                </a:moveTo>
                <a:lnTo>
                  <a:pt x="41541" y="36614"/>
                </a:lnTo>
                <a:lnTo>
                  <a:pt x="37185" y="91821"/>
                </a:lnTo>
                <a:lnTo>
                  <a:pt x="110401" y="8724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1"/>
          <p:cNvSpPr/>
          <p:nvPr/>
        </p:nvSpPr>
        <p:spPr>
          <a:xfrm>
            <a:off x="2493911" y="8059749"/>
            <a:ext cx="803910" cy="90170"/>
          </a:xfrm>
          <a:custGeom>
            <a:avLst/>
            <a:gdLst/>
            <a:ahLst/>
            <a:cxnLst/>
            <a:rect l="l" t="t" r="r" b="b"/>
            <a:pathLst>
              <a:path w="803910" h="90170">
                <a:moveTo>
                  <a:pt x="0" y="0"/>
                </a:moveTo>
                <a:lnTo>
                  <a:pt x="793965" y="88875"/>
                </a:lnTo>
                <a:lnTo>
                  <a:pt x="803435" y="89935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2"/>
          <p:cNvSpPr/>
          <p:nvPr/>
        </p:nvSpPr>
        <p:spPr>
          <a:xfrm>
            <a:off x="3257753" y="8096643"/>
            <a:ext cx="104139" cy="99060"/>
          </a:xfrm>
          <a:custGeom>
            <a:avLst/>
            <a:gdLst/>
            <a:ahLst/>
            <a:cxnLst/>
            <a:rect l="l" t="t" r="r" b="b"/>
            <a:pathLst>
              <a:path w="104139" h="99059">
                <a:moveTo>
                  <a:pt x="11023" y="0"/>
                </a:moveTo>
                <a:lnTo>
                  <a:pt x="30124" y="51981"/>
                </a:lnTo>
                <a:lnTo>
                  <a:pt x="0" y="98450"/>
                </a:lnTo>
                <a:lnTo>
                  <a:pt x="103962" y="60248"/>
                </a:lnTo>
                <a:lnTo>
                  <a:pt x="11023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3"/>
          <p:cNvSpPr/>
          <p:nvPr/>
        </p:nvSpPr>
        <p:spPr>
          <a:xfrm>
            <a:off x="3670871" y="8250377"/>
            <a:ext cx="513715" cy="264795"/>
          </a:xfrm>
          <a:custGeom>
            <a:avLst/>
            <a:gdLst/>
            <a:ahLst/>
            <a:cxnLst/>
            <a:rect l="l" t="t" r="r" b="b"/>
            <a:pathLst>
              <a:path w="513714" h="264795">
                <a:moveTo>
                  <a:pt x="0" y="0"/>
                </a:moveTo>
                <a:lnTo>
                  <a:pt x="505026" y="259939"/>
                </a:lnTo>
                <a:lnTo>
                  <a:pt x="513513" y="264309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4"/>
          <p:cNvSpPr/>
          <p:nvPr/>
        </p:nvSpPr>
        <p:spPr>
          <a:xfrm>
            <a:off x="4131221" y="8454961"/>
            <a:ext cx="111125" cy="89535"/>
          </a:xfrm>
          <a:custGeom>
            <a:avLst/>
            <a:gdLst/>
            <a:ahLst/>
            <a:cxnLst/>
            <a:rect l="l" t="t" r="r" b="b"/>
            <a:pathLst>
              <a:path w="111125" h="89534">
                <a:moveTo>
                  <a:pt x="45338" y="0"/>
                </a:moveTo>
                <a:lnTo>
                  <a:pt x="44691" y="55368"/>
                </a:lnTo>
                <a:lnTo>
                  <a:pt x="0" y="88074"/>
                </a:lnTo>
                <a:lnTo>
                  <a:pt x="110756" y="89367"/>
                </a:lnTo>
                <a:lnTo>
                  <a:pt x="45338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5"/>
          <p:cNvSpPr/>
          <p:nvPr/>
        </p:nvSpPr>
        <p:spPr>
          <a:xfrm>
            <a:off x="3686809" y="7996976"/>
            <a:ext cx="1021715" cy="154305"/>
          </a:xfrm>
          <a:custGeom>
            <a:avLst/>
            <a:gdLst/>
            <a:ahLst/>
            <a:cxnLst/>
            <a:rect l="l" t="t" r="r" b="b"/>
            <a:pathLst>
              <a:path w="1021714" h="154304">
                <a:moveTo>
                  <a:pt x="0" y="153750"/>
                </a:moveTo>
                <a:lnTo>
                  <a:pt x="1011821" y="1419"/>
                </a:lnTo>
                <a:lnTo>
                  <a:pt x="1021245" y="0"/>
                </a:lnTo>
              </a:path>
            </a:pathLst>
          </a:custGeom>
          <a:ln w="1904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46"/>
          <p:cNvSpPr/>
          <p:nvPr/>
        </p:nvSpPr>
        <p:spPr>
          <a:xfrm>
            <a:off x="4666780" y="7953095"/>
            <a:ext cx="105410" cy="98425"/>
          </a:xfrm>
          <a:custGeom>
            <a:avLst/>
            <a:gdLst/>
            <a:ahLst/>
            <a:cxnLst/>
            <a:rect l="l" t="t" r="r" b="b"/>
            <a:pathLst>
              <a:path w="105410" h="98425">
                <a:moveTo>
                  <a:pt x="0" y="0"/>
                </a:moveTo>
                <a:lnTo>
                  <a:pt x="31864" y="45288"/>
                </a:lnTo>
                <a:lnTo>
                  <a:pt x="14744" y="97955"/>
                </a:lnTo>
                <a:lnTo>
                  <a:pt x="105321" y="34239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7"/>
          <p:cNvSpPr/>
          <p:nvPr/>
        </p:nvSpPr>
        <p:spPr>
          <a:xfrm>
            <a:off x="4924704" y="7383436"/>
            <a:ext cx="6350" cy="345440"/>
          </a:xfrm>
          <a:custGeom>
            <a:avLst/>
            <a:gdLst/>
            <a:ahLst/>
            <a:cxnLst/>
            <a:rect l="l" t="t" r="r" b="b"/>
            <a:pathLst>
              <a:path w="6350" h="345440">
                <a:moveTo>
                  <a:pt x="0" y="0"/>
                </a:moveTo>
                <a:lnTo>
                  <a:pt x="5594" y="335342"/>
                </a:lnTo>
                <a:lnTo>
                  <a:pt x="5753" y="344865"/>
                </a:lnTo>
              </a:path>
            </a:pathLst>
          </a:custGeom>
          <a:ln w="190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8"/>
          <p:cNvSpPr/>
          <p:nvPr/>
        </p:nvSpPr>
        <p:spPr>
          <a:xfrm>
            <a:off x="4880368" y="7693190"/>
            <a:ext cx="99047" cy="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9"/>
          <p:cNvSpPr/>
          <p:nvPr/>
        </p:nvSpPr>
        <p:spPr>
          <a:xfrm>
            <a:off x="4002811" y="7249304"/>
            <a:ext cx="693420" cy="146685"/>
          </a:xfrm>
          <a:custGeom>
            <a:avLst/>
            <a:gdLst/>
            <a:ahLst/>
            <a:cxnLst/>
            <a:rect l="l" t="t" r="r" b="b"/>
            <a:pathLst>
              <a:path w="693420" h="146684">
                <a:moveTo>
                  <a:pt x="0" y="146287"/>
                </a:moveTo>
                <a:lnTo>
                  <a:pt x="683609" y="1970"/>
                </a:lnTo>
                <a:lnTo>
                  <a:pt x="692937" y="0"/>
                </a:lnTo>
              </a:path>
            </a:pathLst>
          </a:custGeom>
          <a:ln w="1904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0"/>
          <p:cNvSpPr/>
          <p:nvPr/>
        </p:nvSpPr>
        <p:spPr>
          <a:xfrm>
            <a:off x="4651971" y="7207922"/>
            <a:ext cx="107314" cy="97155"/>
          </a:xfrm>
          <a:custGeom>
            <a:avLst/>
            <a:gdLst/>
            <a:ahLst/>
            <a:cxnLst/>
            <a:rect l="l" t="t" r="r" b="b"/>
            <a:pathLst>
              <a:path w="107314" h="97154">
                <a:moveTo>
                  <a:pt x="0" y="0"/>
                </a:moveTo>
                <a:lnTo>
                  <a:pt x="34467" y="43345"/>
                </a:lnTo>
                <a:lnTo>
                  <a:pt x="20459" y="96926"/>
                </a:lnTo>
                <a:lnTo>
                  <a:pt x="107149" y="28003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2"/>
          <p:cNvSpPr txBox="1"/>
          <p:nvPr/>
        </p:nvSpPr>
        <p:spPr>
          <a:xfrm>
            <a:off x="2197100" y="7264400"/>
            <a:ext cx="1911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100"/>
              </a:spcBef>
            </a:pPr>
            <a:r>
              <a:rPr sz="1800" b="1" spc="-270" dirty="0">
                <a:latin typeface="DejaVu Sans"/>
                <a:cs typeface="DejaVu Sans"/>
              </a:rPr>
              <a:t>S</a:t>
            </a:r>
            <a:endParaRPr sz="1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3" name="object 53"/>
          <p:cNvSpPr txBox="1"/>
          <p:nvPr/>
        </p:nvSpPr>
        <p:spPr>
          <a:xfrm>
            <a:off x="4660900" y="6516510"/>
            <a:ext cx="448945" cy="8191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97155" algn="ctr">
              <a:lnSpc>
                <a:spcPct val="100000"/>
              </a:lnSpc>
              <a:spcBef>
                <a:spcPts val="800"/>
              </a:spcBef>
            </a:pPr>
            <a:r>
              <a:rPr sz="1800" i="1" dirty="0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V="1">
            <a:off x="6316129" y="6248400"/>
            <a:ext cx="1862671" cy="22032"/>
          </a:xfrm>
          <a:prstGeom prst="line">
            <a:avLst/>
          </a:prstGeom>
          <a:ln w="57150">
            <a:solidFill>
              <a:srgbClr val="C2D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bject 54"/>
          <p:cNvSpPr txBox="1"/>
          <p:nvPr/>
        </p:nvSpPr>
        <p:spPr>
          <a:xfrm>
            <a:off x="7442200" y="5970411"/>
            <a:ext cx="434340" cy="8191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i="1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]</a:t>
            </a:r>
          </a:p>
          <a:p>
            <a:pPr marR="20320" algn="ctr">
              <a:lnSpc>
                <a:spcPct val="100000"/>
              </a:lnSpc>
              <a:spcBef>
                <a:spcPts val="800"/>
              </a:spcBef>
            </a:pPr>
            <a:r>
              <a:rPr sz="1800" i="1" dirty="0">
                <a:latin typeface="Times New Roman"/>
                <a:cs typeface="Times New Roman"/>
              </a:rPr>
              <a:t>v</a:t>
            </a:r>
            <a:endParaRPr sz="1800" dirty="0">
              <a:latin typeface="Times New Roman"/>
              <a:cs typeface="Times New Roman"/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7868492" y="6269294"/>
            <a:ext cx="364415" cy="1138"/>
          </a:xfrm>
          <a:prstGeom prst="line">
            <a:avLst/>
          </a:prstGeom>
          <a:ln w="28575">
            <a:solidFill>
              <a:srgbClr val="C2D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6221599" y="6243443"/>
            <a:ext cx="555824" cy="31585"/>
          </a:xfrm>
          <a:prstGeom prst="line">
            <a:avLst/>
          </a:prstGeom>
          <a:ln w="12700">
            <a:solidFill>
              <a:srgbClr val="C2D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bject 3"/>
          <p:cNvSpPr txBox="1"/>
          <p:nvPr/>
        </p:nvSpPr>
        <p:spPr>
          <a:xfrm>
            <a:off x="1023613" y="4755645"/>
            <a:ext cx="7839709" cy="5069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4355"/>
              </a:lnSpc>
              <a:buFont typeface="Arial" panose="020B0604020202020204" pitchFamily="34" charset="0"/>
              <a:buChar char="•"/>
            </a:pPr>
            <a:r>
              <a:rPr sz="2400" spc="155" dirty="0">
                <a:latin typeface="Trebuchet MS"/>
                <a:cs typeface="Trebuchet MS"/>
              </a:rPr>
              <a:t>To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recover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path,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set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lang="el-GR" altLang="zh-CN" sz="2400" i="1" spc="110" dirty="0">
                <a:latin typeface="Times New Roman"/>
                <a:cs typeface="Times New Roman"/>
              </a:rPr>
              <a:t>π</a:t>
            </a:r>
            <a:r>
              <a:rPr sz="2400" spc="-15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]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that </a:t>
            </a:r>
            <a:r>
              <a:rPr sz="2400" spc="100" dirty="0">
                <a:latin typeface="Trebuchet MS"/>
                <a:cs typeface="Trebuchet MS"/>
              </a:rPr>
              <a:t>achieves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min.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20" name="object 4"/>
          <p:cNvSpPr txBox="1"/>
          <p:nvPr/>
        </p:nvSpPr>
        <p:spPr>
          <a:xfrm>
            <a:off x="787400" y="1052740"/>
            <a:ext cx="11264900" cy="97552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33020">
              <a:lnSpc>
                <a:spcPts val="3800"/>
              </a:lnSpc>
              <a:spcBef>
                <a:spcPts val="380"/>
              </a:spcBef>
              <a:tabLst>
                <a:tab pos="3194050" algn="l"/>
              </a:tabLst>
            </a:pPr>
            <a:r>
              <a:rPr sz="2400" spc="95" dirty="0">
                <a:solidFill>
                  <a:srgbClr val="0048AA"/>
                </a:solidFill>
                <a:latin typeface="Trebuchet MS"/>
                <a:cs typeface="Trebuchet MS"/>
              </a:rPr>
              <a:t>Greedy </a:t>
            </a:r>
            <a:r>
              <a:rPr sz="2400" spc="90" dirty="0">
                <a:solidFill>
                  <a:srgbClr val="0048AA"/>
                </a:solidFill>
                <a:latin typeface="Trebuchet MS"/>
                <a:cs typeface="Trebuchet MS"/>
              </a:rPr>
              <a:t>approach. </a:t>
            </a:r>
            <a:r>
              <a:rPr sz="2400" spc="100" dirty="0">
                <a:latin typeface="Trebuchet MS"/>
                <a:cs typeface="Trebuchet MS"/>
              </a:rPr>
              <a:t>Maintain </a:t>
            </a:r>
            <a:r>
              <a:rPr sz="2400" spc="60" dirty="0">
                <a:latin typeface="Trebuchet MS"/>
                <a:cs typeface="Trebuchet MS"/>
              </a:rPr>
              <a:t>a </a:t>
            </a:r>
            <a:r>
              <a:rPr sz="2400" spc="75" dirty="0">
                <a:latin typeface="Trebuchet MS"/>
                <a:cs typeface="Trebuchet MS"/>
              </a:rPr>
              <a:t>set </a:t>
            </a:r>
            <a:r>
              <a:rPr sz="2400" spc="85" dirty="0">
                <a:latin typeface="Trebuchet MS"/>
                <a:cs typeface="Trebuchet MS"/>
              </a:rPr>
              <a:t>of </a:t>
            </a:r>
            <a:r>
              <a:rPr sz="2400" spc="110" dirty="0">
                <a:solidFill>
                  <a:srgbClr val="C00000"/>
                </a:solidFill>
                <a:latin typeface="Trebuchet MS"/>
                <a:cs typeface="Trebuchet MS"/>
              </a:rPr>
              <a:t>explored</a:t>
            </a:r>
            <a:r>
              <a:rPr sz="2400" spc="110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nodes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for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125" dirty="0">
                <a:latin typeface="Trebuchet MS"/>
                <a:cs typeface="Trebuchet MS"/>
              </a:rPr>
              <a:t>which </a:t>
            </a:r>
            <a:r>
              <a:rPr sz="2400" spc="105" dirty="0">
                <a:latin typeface="Trebuchet MS"/>
                <a:cs typeface="Trebuchet MS"/>
              </a:rPr>
              <a:t>algorithm </a:t>
            </a:r>
            <a:r>
              <a:rPr sz="2400" spc="160" dirty="0">
                <a:latin typeface="Trebuchet MS"/>
                <a:cs typeface="Trebuchet MS"/>
              </a:rPr>
              <a:t>has </a:t>
            </a:r>
            <a:r>
              <a:rPr sz="2400" spc="85" dirty="0">
                <a:latin typeface="Trebuchet MS"/>
                <a:cs typeface="Trebuchet MS"/>
              </a:rPr>
              <a:t>determined </a:t>
            </a:r>
            <a:r>
              <a:rPr sz="2400" i="1" spc="30" dirty="0">
                <a:solidFill>
                  <a:srgbClr val="00B050"/>
                </a:solidFill>
                <a:latin typeface="Times New Roman"/>
                <a:cs typeface="Times New Roman"/>
              </a:rPr>
              <a:t>d</a:t>
            </a:r>
            <a:r>
              <a:rPr sz="2400" spc="30" dirty="0">
                <a:solidFill>
                  <a:srgbClr val="00B050"/>
                </a:solidFill>
                <a:latin typeface="Times New Roman"/>
                <a:cs typeface="Times New Roman"/>
              </a:rPr>
              <a:t>[</a:t>
            </a:r>
            <a:r>
              <a:rPr sz="2400" i="1" spc="30" dirty="0">
                <a:solidFill>
                  <a:srgbClr val="00B050"/>
                </a:solidFill>
                <a:latin typeface="Times New Roman"/>
                <a:cs typeface="Times New Roman"/>
              </a:rPr>
              <a:t>u</a:t>
            </a:r>
            <a:r>
              <a:rPr sz="2400" spc="30" dirty="0">
                <a:solidFill>
                  <a:srgbClr val="00B050"/>
                </a:solidFill>
                <a:latin typeface="Times New Roman"/>
                <a:cs typeface="Times New Roman"/>
              </a:rPr>
              <a:t>] 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= </a:t>
            </a:r>
            <a:r>
              <a:rPr lang="en-US" sz="2400" spc="100" dirty="0">
                <a:solidFill>
                  <a:srgbClr val="00B050"/>
                </a:solidFill>
                <a:latin typeface="Trebuchet MS"/>
                <a:cs typeface="Trebuchet MS"/>
              </a:rPr>
              <a:t>final l</a:t>
            </a:r>
            <a:r>
              <a:rPr sz="2400" spc="100" dirty="0">
                <a:solidFill>
                  <a:srgbClr val="00B050"/>
                </a:solidFill>
                <a:latin typeface="Trebuchet MS"/>
                <a:cs typeface="Trebuchet MS"/>
              </a:rPr>
              <a:t>ength </a:t>
            </a:r>
            <a:r>
              <a:rPr sz="2400" spc="85" dirty="0">
                <a:solidFill>
                  <a:srgbClr val="00B050"/>
                </a:solidFill>
                <a:latin typeface="Trebuchet MS"/>
                <a:cs typeface="Trebuchet MS"/>
              </a:rPr>
              <a:t>of </a:t>
            </a:r>
            <a:r>
              <a:rPr sz="2400" spc="60" dirty="0">
                <a:solidFill>
                  <a:srgbClr val="00B050"/>
                </a:solidFill>
                <a:latin typeface="Trebuchet MS"/>
                <a:cs typeface="Trebuchet MS"/>
              </a:rPr>
              <a:t>a </a:t>
            </a:r>
            <a:r>
              <a:rPr sz="2400" spc="100" dirty="0">
                <a:solidFill>
                  <a:srgbClr val="00B050"/>
                </a:solidFill>
                <a:latin typeface="Trebuchet MS"/>
                <a:cs typeface="Trebuchet MS"/>
              </a:rPr>
              <a:t>shortest </a:t>
            </a:r>
            <a:r>
              <a:rPr sz="2400" i="1" spc="-100" dirty="0" err="1">
                <a:solidFill>
                  <a:srgbClr val="00B050"/>
                </a:solidFill>
                <a:latin typeface="Times New Roman"/>
                <a:cs typeface="Times New Roman"/>
              </a:rPr>
              <a:t>s</a:t>
            </a:r>
            <a:r>
              <a:rPr sz="2400" spc="-100" dirty="0" err="1">
                <a:solidFill>
                  <a:srgbClr val="00B050"/>
                </a:solidFill>
                <a:latin typeface="DejaVu Sans"/>
                <a:cs typeface="DejaVu Sans"/>
              </a:rPr>
              <a:t>↝</a:t>
            </a:r>
            <a:r>
              <a:rPr sz="2400" i="1" spc="-100" dirty="0" err="1">
                <a:solidFill>
                  <a:srgbClr val="00B050"/>
                </a:solidFill>
                <a:latin typeface="Times New Roman"/>
                <a:cs typeface="Times New Roman"/>
              </a:rPr>
              <a:t>u</a:t>
            </a:r>
            <a:r>
              <a:rPr sz="2400" i="1" spc="-1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-1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B050"/>
                </a:solidFill>
                <a:latin typeface="Trebuchet MS"/>
                <a:cs typeface="Trebuchet MS"/>
              </a:rPr>
              <a:t>path</a:t>
            </a:r>
            <a:r>
              <a:rPr sz="2400" spc="45" dirty="0">
                <a:latin typeface="Trebuchet MS"/>
                <a:cs typeface="Trebuchet MS"/>
              </a:rPr>
              <a:t>.  </a:t>
            </a:r>
            <a:endParaRPr lang="en-US" sz="2400" spc="45" dirty="0">
              <a:latin typeface="Trebuchet MS"/>
              <a:cs typeface="Trebuchet MS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6405900" y="3291290"/>
            <a:ext cx="1557051" cy="456130"/>
            <a:chOff x="6735649" y="4919945"/>
            <a:chExt cx="1557051" cy="456130"/>
          </a:xfrm>
        </p:grpSpPr>
        <p:sp>
          <p:nvSpPr>
            <p:cNvPr id="127" name="object 55"/>
            <p:cNvSpPr/>
            <p:nvPr/>
          </p:nvSpPr>
          <p:spPr>
            <a:xfrm>
              <a:off x="6735649" y="4919945"/>
              <a:ext cx="1549400" cy="455930"/>
            </a:xfrm>
            <a:custGeom>
              <a:avLst/>
              <a:gdLst/>
              <a:ahLst/>
              <a:cxnLst/>
              <a:rect l="l" t="t" r="r" b="b"/>
              <a:pathLst>
                <a:path w="1549400" h="455929">
                  <a:moveTo>
                    <a:pt x="1321482" y="0"/>
                  </a:moveTo>
                  <a:lnTo>
                    <a:pt x="227847" y="0"/>
                  </a:lnTo>
                  <a:lnTo>
                    <a:pt x="216402" y="66"/>
                  </a:lnTo>
                  <a:lnTo>
                    <a:pt x="178152" y="1800"/>
                  </a:lnTo>
                  <a:lnTo>
                    <a:pt x="111252" y="17536"/>
                  </a:lnTo>
                  <a:lnTo>
                    <a:pt x="72487" y="40793"/>
                  </a:lnTo>
                  <a:lnTo>
                    <a:pt x="40730" y="72549"/>
                  </a:lnTo>
                  <a:lnTo>
                    <a:pt x="17471" y="111314"/>
                  </a:lnTo>
                  <a:lnTo>
                    <a:pt x="4200" y="155600"/>
                  </a:lnTo>
                  <a:lnTo>
                    <a:pt x="466" y="199201"/>
                  </a:lnTo>
                  <a:lnTo>
                    <a:pt x="0" y="216463"/>
                  </a:lnTo>
                  <a:lnTo>
                    <a:pt x="0" y="239357"/>
                  </a:lnTo>
                  <a:lnTo>
                    <a:pt x="1733" y="277598"/>
                  </a:lnTo>
                  <a:lnTo>
                    <a:pt x="17471" y="344496"/>
                  </a:lnTo>
                  <a:lnTo>
                    <a:pt x="40730" y="383261"/>
                  </a:lnTo>
                  <a:lnTo>
                    <a:pt x="72487" y="415018"/>
                  </a:lnTo>
                  <a:lnTo>
                    <a:pt x="111252" y="438277"/>
                  </a:lnTo>
                  <a:lnTo>
                    <a:pt x="155533" y="451548"/>
                  </a:lnTo>
                  <a:lnTo>
                    <a:pt x="199139" y="455282"/>
                  </a:lnTo>
                  <a:lnTo>
                    <a:pt x="227847" y="455815"/>
                  </a:lnTo>
                  <a:lnTo>
                    <a:pt x="1321482" y="455815"/>
                  </a:lnTo>
                  <a:lnTo>
                    <a:pt x="1371178" y="454015"/>
                  </a:lnTo>
                  <a:lnTo>
                    <a:pt x="1438076" y="438277"/>
                  </a:lnTo>
                  <a:lnTo>
                    <a:pt x="1476838" y="415018"/>
                  </a:lnTo>
                  <a:lnTo>
                    <a:pt x="1508593" y="383261"/>
                  </a:lnTo>
                  <a:lnTo>
                    <a:pt x="1531853" y="344496"/>
                  </a:lnTo>
                  <a:lnTo>
                    <a:pt x="1545129" y="300215"/>
                  </a:lnTo>
                  <a:lnTo>
                    <a:pt x="1548852" y="256616"/>
                  </a:lnTo>
                  <a:lnTo>
                    <a:pt x="1549317" y="239357"/>
                  </a:lnTo>
                  <a:lnTo>
                    <a:pt x="1549317" y="216463"/>
                  </a:lnTo>
                  <a:lnTo>
                    <a:pt x="1547589" y="178216"/>
                  </a:lnTo>
                  <a:lnTo>
                    <a:pt x="1531853" y="111314"/>
                  </a:lnTo>
                  <a:lnTo>
                    <a:pt x="1508593" y="72549"/>
                  </a:lnTo>
                  <a:lnTo>
                    <a:pt x="1476838" y="40793"/>
                  </a:lnTo>
                  <a:lnTo>
                    <a:pt x="1438076" y="17536"/>
                  </a:lnTo>
                  <a:lnTo>
                    <a:pt x="1393796" y="4267"/>
                  </a:lnTo>
                  <a:lnTo>
                    <a:pt x="1350190" y="533"/>
                  </a:lnTo>
                  <a:lnTo>
                    <a:pt x="1321482" y="0"/>
                  </a:lnTo>
                  <a:close/>
                </a:path>
              </a:pathLst>
            </a:custGeom>
            <a:solidFill>
              <a:srgbClr val="A34431">
                <a:alpha val="25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6"/>
            <p:cNvSpPr/>
            <p:nvPr/>
          </p:nvSpPr>
          <p:spPr>
            <a:xfrm>
              <a:off x="6742665" y="4920145"/>
              <a:ext cx="1550035" cy="455930"/>
            </a:xfrm>
            <a:custGeom>
              <a:avLst/>
              <a:gdLst/>
              <a:ahLst/>
              <a:cxnLst/>
              <a:rect l="l" t="t" r="r" b="b"/>
              <a:pathLst>
                <a:path w="1550034" h="455929">
                  <a:moveTo>
                    <a:pt x="227907" y="0"/>
                  </a:moveTo>
                  <a:lnTo>
                    <a:pt x="1321549" y="0"/>
                  </a:lnTo>
                  <a:lnTo>
                    <a:pt x="1332992" y="66"/>
                  </a:lnTo>
                  <a:lnTo>
                    <a:pt x="1371234" y="1799"/>
                  </a:lnTo>
                  <a:lnTo>
                    <a:pt x="1438136" y="17536"/>
                  </a:lnTo>
                  <a:lnTo>
                    <a:pt x="1476901" y="40795"/>
                  </a:lnTo>
                  <a:lnTo>
                    <a:pt x="1508656" y="72550"/>
                  </a:lnTo>
                  <a:lnTo>
                    <a:pt x="1531913" y="111314"/>
                  </a:lnTo>
                  <a:lnTo>
                    <a:pt x="1545183" y="155596"/>
                  </a:lnTo>
                  <a:lnTo>
                    <a:pt x="1548917" y="199199"/>
                  </a:lnTo>
                  <a:lnTo>
                    <a:pt x="1549450" y="227907"/>
                  </a:lnTo>
                  <a:lnTo>
                    <a:pt x="1549384" y="239353"/>
                  </a:lnTo>
                  <a:lnTo>
                    <a:pt x="1547650" y="277599"/>
                  </a:lnTo>
                  <a:lnTo>
                    <a:pt x="1531913" y="344500"/>
                  </a:lnTo>
                  <a:lnTo>
                    <a:pt x="1508656" y="383263"/>
                  </a:lnTo>
                  <a:lnTo>
                    <a:pt x="1476901" y="415019"/>
                  </a:lnTo>
                  <a:lnTo>
                    <a:pt x="1438136" y="438277"/>
                  </a:lnTo>
                  <a:lnTo>
                    <a:pt x="1393850" y="451549"/>
                  </a:lnTo>
                  <a:lnTo>
                    <a:pt x="1350251" y="455281"/>
                  </a:lnTo>
                  <a:lnTo>
                    <a:pt x="1321549" y="455814"/>
                  </a:lnTo>
                  <a:lnTo>
                    <a:pt x="227907" y="455814"/>
                  </a:lnTo>
                  <a:lnTo>
                    <a:pt x="178214" y="454015"/>
                  </a:lnTo>
                  <a:lnTo>
                    <a:pt x="111314" y="438277"/>
                  </a:lnTo>
                  <a:lnTo>
                    <a:pt x="72550" y="415019"/>
                  </a:lnTo>
                  <a:lnTo>
                    <a:pt x="40795" y="383263"/>
                  </a:lnTo>
                  <a:lnTo>
                    <a:pt x="17536" y="344500"/>
                  </a:lnTo>
                  <a:lnTo>
                    <a:pt x="4264" y="300217"/>
                  </a:lnTo>
                  <a:lnTo>
                    <a:pt x="533" y="256614"/>
                  </a:lnTo>
                  <a:lnTo>
                    <a:pt x="0" y="227907"/>
                  </a:lnTo>
                  <a:lnTo>
                    <a:pt x="66" y="216461"/>
                  </a:lnTo>
                  <a:lnTo>
                    <a:pt x="1799" y="178214"/>
                  </a:lnTo>
                  <a:lnTo>
                    <a:pt x="17536" y="111314"/>
                  </a:lnTo>
                  <a:lnTo>
                    <a:pt x="40795" y="72550"/>
                  </a:lnTo>
                  <a:lnTo>
                    <a:pt x="72550" y="40795"/>
                  </a:lnTo>
                  <a:lnTo>
                    <a:pt x="111314" y="17536"/>
                  </a:lnTo>
                  <a:lnTo>
                    <a:pt x="155596" y="4264"/>
                  </a:lnTo>
                  <a:lnTo>
                    <a:pt x="199199" y="533"/>
                  </a:lnTo>
                  <a:lnTo>
                    <a:pt x="227907" y="0"/>
                  </a:lnTo>
                  <a:close/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4"/>
          <p:cNvSpPr txBox="1"/>
          <p:nvPr/>
        </p:nvSpPr>
        <p:spPr>
          <a:xfrm>
            <a:off x="1023613" y="2130956"/>
            <a:ext cx="4675721" cy="53604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5600" marR="33020" indent="-342900">
              <a:lnSpc>
                <a:spcPts val="3800"/>
              </a:lnSpc>
              <a:spcBef>
                <a:spcPts val="380"/>
              </a:spcBef>
              <a:buFont typeface="Arial" panose="020B0604020202020204" pitchFamily="34" charset="0"/>
              <a:buChar char="•"/>
              <a:tabLst>
                <a:tab pos="3194050" algn="l"/>
              </a:tabLst>
            </a:pPr>
            <a:r>
              <a:rPr sz="2400" spc="45" dirty="0">
                <a:latin typeface="Trebuchet MS"/>
                <a:cs typeface="Trebuchet MS"/>
              </a:rPr>
              <a:t>Initialize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},	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0</a:t>
            </a:r>
            <a:r>
              <a:rPr sz="2400" spc="-65" dirty="0">
                <a:latin typeface="Trebuchet MS"/>
                <a:cs typeface="Trebuchet MS"/>
              </a:rPr>
              <a:t>.</a:t>
            </a:r>
            <a:endParaRPr lang="en-US" sz="2400" spc="-65" dirty="0">
              <a:latin typeface="Trebuchet MS"/>
              <a:cs typeface="Trebuchet MS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1023613" y="2628851"/>
            <a:ext cx="11264900" cy="1213394"/>
            <a:chOff x="919892" y="2628851"/>
            <a:chExt cx="11264900" cy="1213394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672279" y="3351804"/>
              <a:ext cx="3131020" cy="490441"/>
              <a:chOff x="4672279" y="3351804"/>
              <a:chExt cx="3131020" cy="4904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object 58"/>
                  <p:cNvSpPr txBox="1"/>
                  <p:nvPr/>
                </p:nvSpPr>
                <p:spPr>
                  <a:xfrm>
                    <a:off x="4713605" y="3351804"/>
                    <a:ext cx="3089694" cy="344966"/>
                  </a:xfrm>
                  <a:prstGeom prst="rect">
                    <a:avLst/>
                  </a:prstGeom>
                </p:spPr>
                <p:txBody>
                  <a:bodyPr vert="horz" wrap="square" lIns="0" tIns="11430" rIns="0" bIns="0" rtlCol="0">
                    <a:spAutoFit/>
                  </a:bodyPr>
                  <a:lstStyle/>
                  <a:p>
                    <a:pPr marL="556260">
                      <a:lnSpc>
                        <a:spcPts val="2640"/>
                      </a:lnSpc>
                      <a:spcBef>
                        <a:spcPts val="90"/>
                      </a:spcBef>
                      <a:tabLst>
                        <a:tab pos="1741170" algn="l"/>
                      </a:tabLst>
                    </a:pPr>
                    <a:r>
                      <a:rPr lang="en-US" sz="2400" spc="35" dirty="0">
                        <a:latin typeface="Arial"/>
                        <a:cs typeface="Arial"/>
                      </a:rPr>
                      <a:t>min	</a:t>
                    </a:r>
                    <a14:m>
                      <m:oMath xmlns:m="http://schemas.openxmlformats.org/officeDocument/2006/math">
                        <m:r>
                          <a:rPr lang="zh-CN" altLang="en-US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[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𝑢</m:t>
                        </m:r>
                        <m:r>
                          <a:rPr lang="en-US" altLang="zh-CN" sz="2400" b="0" i="1" spc="35" smtClean="0">
                            <a:latin typeface="Cambria Math" panose="02040503050406030204" pitchFamily="18" charset="0"/>
                            <a:cs typeface="Arial"/>
                          </a:rPr>
                          <m:t>]</m:t>
                        </m:r>
                      </m:oMath>
                    </a14:m>
                    <a:r>
                      <a:rPr lang="en-US" sz="2400" spc="-45" dirty="0">
                        <a:latin typeface="Arial"/>
                        <a:cs typeface="Arial"/>
                      </a:rPr>
                      <a:t> </a:t>
                    </a:r>
                    <a:r>
                      <a:rPr lang="en-US" sz="2400" spc="455" dirty="0">
                        <a:latin typeface="Arial"/>
                        <a:cs typeface="Arial"/>
                      </a:rPr>
                      <a:t>+</a:t>
                    </a:r>
                    <a:r>
                      <a:rPr lang="en-US" sz="2400" spc="-300" dirty="0">
                        <a:latin typeface="Arial"/>
                        <a:cs typeface="Arial"/>
                      </a:rPr>
                      <a:t> </a:t>
                    </a:r>
                    <a:r>
                      <a:rPr lang="en-US" altLang="zh-CN" sz="2400" i="1" dirty="0">
                        <a:latin typeface="Times New Roman" panose="02020603050405020304" pitchFamily="18" charset="0"/>
                        <a:ea typeface="Linux Libertine Display G" panose="02000503000000000000" pitchFamily="2" charset="0"/>
                        <a:cs typeface="Times New Roman" panose="02020603050405020304" pitchFamily="18" charset="0"/>
                      </a:rPr>
                      <a:t>w</a:t>
                    </a:r>
                    <a:r>
                      <a:rPr lang="en-US" sz="2475" i="1" spc="-359" baseline="-11784" dirty="0">
                        <a:latin typeface="Georgia"/>
                        <a:cs typeface="Georgia"/>
                      </a:rPr>
                      <a:t>e</a:t>
                    </a:r>
                    <a:endParaRPr sz="2475" baseline="-11784" dirty="0">
                      <a:latin typeface="Georgia"/>
                      <a:cs typeface="Georgia"/>
                    </a:endParaRPr>
                  </a:p>
                </p:txBody>
              </p:sp>
            </mc:Choice>
            <mc:Fallback xmlns="">
              <p:sp>
                <p:nvSpPr>
                  <p:cNvPr id="133" name="object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3605" y="3351804"/>
                    <a:ext cx="3089694" cy="3449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3929" b="-55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4" name="图片 133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279" y="3629011"/>
                <a:ext cx="1576819" cy="2132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" name="object 4"/>
            <p:cNvSpPr txBox="1"/>
            <p:nvPr/>
          </p:nvSpPr>
          <p:spPr>
            <a:xfrm>
              <a:off x="919892" y="2628851"/>
              <a:ext cx="11264900" cy="485197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355600" marR="33020" indent="-342900">
                <a:lnSpc>
                  <a:spcPts val="3800"/>
                </a:lnSpc>
                <a:spcBef>
                  <a:spcPts val="380"/>
                </a:spcBef>
                <a:buFont typeface="Arial" panose="020B0604020202020204" pitchFamily="34" charset="0"/>
                <a:buChar char="•"/>
                <a:tabLst>
                  <a:tab pos="3194050" algn="l"/>
                </a:tabLst>
              </a:pPr>
              <a:r>
                <a:rPr lang="en-US" altLang="zh-CN" sz="2400" spc="70" dirty="0">
                  <a:latin typeface="Trebuchet MS"/>
                  <a:cs typeface="Trebuchet MS"/>
                </a:rPr>
                <a:t>Repeatedly:</a:t>
              </a:r>
              <a:r>
                <a:rPr lang="en-US" altLang="zh-CN" sz="2400" spc="35" dirty="0">
                  <a:latin typeface="Trebuchet MS"/>
                  <a:cs typeface="Trebuchet MS"/>
                </a:rPr>
                <a:t> </a:t>
              </a:r>
              <a:r>
                <a:rPr lang="en-US" altLang="zh-CN" sz="2400" spc="145" dirty="0">
                  <a:solidFill>
                    <a:srgbClr val="00B050"/>
                  </a:solidFill>
                  <a:latin typeface="Trebuchet MS"/>
                  <a:cs typeface="Trebuchet MS"/>
                </a:rPr>
                <a:t>choose</a:t>
              </a:r>
              <a:r>
                <a:rPr lang="en-US" altLang="zh-CN" sz="2400" spc="40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20" dirty="0">
                  <a:solidFill>
                    <a:srgbClr val="00B050"/>
                  </a:solidFill>
                  <a:latin typeface="Trebuchet MS"/>
                  <a:cs typeface="Trebuchet MS"/>
                </a:rPr>
                <a:t>unexplored</a:t>
              </a:r>
              <a:r>
                <a:rPr lang="en-US" altLang="zh-CN" sz="2400" spc="35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40" dirty="0">
                  <a:solidFill>
                    <a:srgbClr val="00B050"/>
                  </a:solidFill>
                  <a:latin typeface="Trebuchet MS"/>
                  <a:cs typeface="Trebuchet MS"/>
                </a:rPr>
                <a:t>node</a:t>
              </a:r>
              <a:r>
                <a:rPr lang="en-US" altLang="zh-CN" sz="2400" spc="40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i="1" dirty="0">
                  <a:solidFill>
                    <a:srgbClr val="00B050"/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zh-CN" sz="2400" i="1" spc="5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dirty="0">
                  <a:solidFill>
                    <a:srgbClr val="00B050"/>
                  </a:solidFill>
                  <a:latin typeface="Symbol"/>
                  <a:cs typeface="Symbol"/>
                </a:rPr>
                <a:t></a:t>
              </a:r>
              <a:r>
                <a:rPr lang="en-US" altLang="zh-CN" sz="2400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i="1" dirty="0">
                  <a:solidFill>
                    <a:srgbClr val="00B050"/>
                  </a:solidFill>
                  <a:latin typeface="Times New Roman"/>
                  <a:cs typeface="Times New Roman"/>
                </a:rPr>
                <a:t>S</a:t>
              </a:r>
              <a:r>
                <a:rPr lang="en-US" altLang="zh-CN" sz="2400" i="1" spc="160" dirty="0">
                  <a:solidFill>
                    <a:srgbClr val="00B05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400" spc="125" dirty="0">
                  <a:solidFill>
                    <a:srgbClr val="00B050"/>
                  </a:solidFill>
                  <a:latin typeface="Trebuchet MS"/>
                  <a:cs typeface="Trebuchet MS"/>
                </a:rPr>
                <a:t>which</a:t>
              </a:r>
              <a:r>
                <a:rPr lang="en-US" altLang="zh-CN" sz="2400" spc="35" dirty="0">
                  <a:solidFill>
                    <a:srgbClr val="00B050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zh-CN" sz="2400" spc="135" dirty="0">
                  <a:solidFill>
                    <a:srgbClr val="00B050"/>
                  </a:solidFill>
                  <a:latin typeface="Trebuchet MS"/>
                  <a:cs typeface="Trebuchet MS"/>
                </a:rPr>
                <a:t>minimizes</a:t>
              </a:r>
              <a:endParaRPr lang="en-US" altLang="zh-CN" sz="2400" dirty="0">
                <a:solidFill>
                  <a:srgbClr val="00B050"/>
                </a:solidFill>
                <a:latin typeface="Trebuchet MS"/>
                <a:cs typeface="Trebuchet M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3"/>
              <p:cNvSpPr txBox="1"/>
              <p:nvPr/>
            </p:nvSpPr>
            <p:spPr>
              <a:xfrm>
                <a:off x="2751739" y="3996588"/>
                <a:ext cx="7839709" cy="3462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69900">
                  <a:lnSpc>
                    <a:spcPts val="2615"/>
                  </a:lnSpc>
                  <a:spcBef>
                    <a:spcPts val="100"/>
                  </a:spcBef>
                </a:pPr>
                <a:r>
                  <a:rPr sz="2400" spc="13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add 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 </a:t>
                </a:r>
                <a:r>
                  <a:rPr sz="2400" spc="6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to </a:t>
                </a:r>
                <a:r>
                  <a:rPr sz="2400" i="1" spc="-6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S</a:t>
                </a:r>
                <a:r>
                  <a:rPr sz="2400" spc="-6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, </a:t>
                </a:r>
                <a:r>
                  <a:rPr sz="2400" spc="13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and </a:t>
                </a:r>
                <a:r>
                  <a:rPr sz="2400" spc="7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set 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d</a:t>
                </a:r>
                <a:r>
                  <a:rPr sz="240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[</a:t>
                </a:r>
                <a:r>
                  <a:rPr sz="2400" i="1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</a:t>
                </a:r>
                <a:r>
                  <a:rPr sz="240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] </a:t>
                </a:r>
                <a:r>
                  <a:rPr sz="2400" dirty="0">
                    <a:solidFill>
                      <a:srgbClr val="00B050"/>
                    </a:solidFill>
                    <a:latin typeface="Symbol"/>
                    <a:cs typeface="Symbol"/>
                  </a:rPr>
                  <a:t></a:t>
                </a:r>
                <a:r>
                  <a:rPr sz="2400" spc="-30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 spc="125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</m:oMath>
                </a14:m>
                <a:r>
                  <a:rPr sz="2400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sz="2400" i="1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v</a:t>
                </a:r>
                <a:r>
                  <a:rPr sz="2400" spc="-5" dirty="0">
                    <a:solidFill>
                      <a:srgbClr val="00B050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sz="2400" spc="-5" dirty="0">
                    <a:solidFill>
                      <a:srgbClr val="00B050"/>
                    </a:solidFill>
                    <a:latin typeface="Trebuchet MS"/>
                    <a:cs typeface="Trebuchet MS"/>
                  </a:rPr>
                  <a:t>.</a:t>
                </a:r>
                <a:endParaRPr sz="2400" dirty="0">
                  <a:solidFill>
                    <a:srgbClr val="00B05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3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739" y="3996588"/>
                <a:ext cx="7839709" cy="346249"/>
              </a:xfrm>
              <a:prstGeom prst="rect">
                <a:avLst/>
              </a:prstGeom>
              <a:blipFill rotWithShape="0">
                <a:blip r:embed="rId7"/>
                <a:stretch>
                  <a:fillRect t="-35714" b="-5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bject 57"/>
              <p:cNvSpPr txBox="1"/>
              <p:nvPr/>
            </p:nvSpPr>
            <p:spPr>
              <a:xfrm>
                <a:off x="3654463" y="3276600"/>
                <a:ext cx="1008380" cy="38087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  <a:tabLst>
                    <a:tab pos="759460" algn="l"/>
                  </a:tabLst>
                </a:pPr>
                <a14:m>
                  <m:oMath xmlns:m="http://schemas.openxmlformats.org/officeDocument/2006/math">
                    <m:r>
                      <a:rPr lang="el-GR" sz="2400" i="1" spc="125" smtClean="0"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</m:oMath>
                </a14:m>
                <a:r>
                  <a:rPr sz="2400" spc="125" dirty="0">
                    <a:latin typeface="Arial"/>
                    <a:cs typeface="Arial"/>
                  </a:rPr>
                  <a:t>(</a:t>
                </a:r>
                <a:r>
                  <a:rPr sz="2400" i="1" spc="-50" dirty="0">
                    <a:latin typeface="Georgia"/>
                    <a:cs typeface="Georgia"/>
                  </a:rPr>
                  <a:t>v</a:t>
                </a:r>
                <a:r>
                  <a:rPr sz="2400" spc="125" dirty="0">
                    <a:latin typeface="Arial"/>
                    <a:cs typeface="Arial"/>
                  </a:rPr>
                  <a:t>)</a:t>
                </a:r>
                <a:r>
                  <a:rPr sz="2400" dirty="0">
                    <a:latin typeface="Arial"/>
                    <a:cs typeface="Arial"/>
                  </a:rPr>
                  <a:t>	</a:t>
                </a:r>
                <a:r>
                  <a:rPr sz="2400" spc="455" dirty="0">
                    <a:latin typeface="Arial"/>
                    <a:cs typeface="Arial"/>
                  </a:rPr>
                  <a:t>=</a:t>
                </a:r>
                <a:endParaRPr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6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463" y="3276600"/>
                <a:ext cx="1008380" cy="380873"/>
              </a:xfrm>
              <a:prstGeom prst="rect">
                <a:avLst/>
              </a:prstGeom>
              <a:blipFill rotWithShape="0">
                <a:blip r:embed="rId8"/>
                <a:stretch>
                  <a:fillRect l="-6024" t="-22581" r="-16867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bject 3">
            <a:extLst>
              <a:ext uri="{FF2B5EF4-FFF2-40B4-BE49-F238E27FC236}">
                <a16:creationId xmlns:a16="http://schemas.microsoft.com/office/drawing/2014/main" id="{8C41A715-193E-49BE-BBC5-7FB93568B59B}"/>
              </a:ext>
            </a:extLst>
          </p:cNvPr>
          <p:cNvSpPr txBox="1">
            <a:spLocks/>
          </p:cNvSpPr>
          <p:nvPr/>
        </p:nvSpPr>
        <p:spPr>
          <a:xfrm>
            <a:off x="800100" y="342900"/>
            <a:ext cx="1065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0" kern="0" spc="5">
                <a:latin typeface="Arial"/>
                <a:cs typeface="Arial"/>
              </a:rPr>
              <a:t>Dijkstra</a:t>
            </a:r>
            <a:r>
              <a:rPr lang="en-US" sz="2800" kern="0" spc="5">
                <a:latin typeface="DejaVu Sans"/>
                <a:cs typeface="DejaVu Sans"/>
              </a:rPr>
              <a:t>′</a:t>
            </a:r>
            <a:r>
              <a:rPr lang="en-US" sz="2800" b="0" kern="0" spc="5">
                <a:latin typeface="Arial"/>
                <a:cs typeface="Arial"/>
              </a:rPr>
              <a:t>s </a:t>
            </a:r>
            <a:r>
              <a:rPr lang="en-US" sz="2800" b="0" kern="0" spc="60">
                <a:latin typeface="Arial"/>
                <a:cs typeface="Arial"/>
              </a:rPr>
              <a:t>algorithm </a:t>
            </a:r>
            <a:r>
              <a:rPr lang="en-US" sz="2800" b="0" kern="0" spc="100">
                <a:latin typeface="Arial"/>
                <a:cs typeface="Arial"/>
              </a:rPr>
              <a:t>(for </a:t>
            </a:r>
            <a:r>
              <a:rPr lang="en-US" sz="2800" b="0" kern="0" spc="-45">
                <a:latin typeface="Arial"/>
                <a:cs typeface="Arial"/>
              </a:rPr>
              <a:t>single-source </a:t>
            </a:r>
            <a:r>
              <a:rPr lang="en-US" sz="2800" b="0" kern="0" spc="-30">
                <a:latin typeface="Arial"/>
                <a:cs typeface="Arial"/>
              </a:rPr>
              <a:t>shortest </a:t>
            </a:r>
            <a:r>
              <a:rPr lang="en-US" sz="2800" b="0" kern="0" spc="-5">
                <a:latin typeface="Arial"/>
                <a:cs typeface="Arial"/>
              </a:rPr>
              <a:t>paths</a:t>
            </a:r>
            <a:r>
              <a:rPr lang="en-US" sz="2800" b="0" kern="0" spc="490">
                <a:latin typeface="Arial"/>
                <a:cs typeface="Arial"/>
              </a:rPr>
              <a:t> </a:t>
            </a:r>
            <a:r>
              <a:rPr lang="en-US" sz="2800" b="0" kern="0" spc="60">
                <a:latin typeface="Arial"/>
                <a:cs typeface="Arial"/>
              </a:rPr>
              <a:t>problem)</a:t>
            </a:r>
            <a:endParaRPr lang="en-US" sz="2800" kern="0" dirty="0">
              <a:latin typeface="Arial"/>
              <a:cs typeface="Arial"/>
            </a:endParaRPr>
          </a:p>
        </p:txBody>
      </p:sp>
      <p:sp>
        <p:nvSpPr>
          <p:cNvPr id="137" name="object 59">
            <a:extLst>
              <a:ext uri="{FF2B5EF4-FFF2-40B4-BE49-F238E27FC236}">
                <a16:creationId xmlns:a16="http://schemas.microsoft.com/office/drawing/2014/main" id="{97FD1E76-8D1E-4213-9A5B-F322ABFED2C8}"/>
              </a:ext>
            </a:extLst>
          </p:cNvPr>
          <p:cNvSpPr txBox="1"/>
          <p:nvPr/>
        </p:nvSpPr>
        <p:spPr>
          <a:xfrm>
            <a:off x="6358323" y="6521681"/>
            <a:ext cx="419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i="1" dirty="0">
                <a:latin typeface="Times New Roman" panose="02020603050405020304" pitchFamily="18" charset="0"/>
                <a:ea typeface="Linux Libertine Display G" panose="02000503000000000000" pitchFamily="2" charset="0"/>
                <a:cs typeface="Times New Roman" panose="02020603050405020304" pitchFamily="18" charset="0"/>
              </a:rPr>
              <a:t>w</a:t>
            </a:r>
            <a:r>
              <a:rPr sz="1950" i="1" spc="15" baseline="-19230" dirty="0">
                <a:latin typeface="Times New Roman"/>
                <a:cs typeface="Times New Roman"/>
              </a:rPr>
              <a:t>e</a:t>
            </a:r>
            <a:endParaRPr sz="1950" baseline="-1923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9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3"/>
          <p:cNvSpPr/>
          <p:nvPr/>
        </p:nvSpPr>
        <p:spPr>
          <a:xfrm>
            <a:off x="6197600" y="8367932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"/>
          <p:cNvSpPr/>
          <p:nvPr/>
        </p:nvSpPr>
        <p:spPr>
          <a:xfrm>
            <a:off x="3073400" y="8367932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0100" y="1333500"/>
            <a:ext cx="4449445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400" spc="45" dirty="0">
                <a:solidFill>
                  <a:srgbClr val="0048AA"/>
                </a:solidFill>
                <a:latin typeface="Trebuchet MS"/>
                <a:cs typeface="Trebuchet MS"/>
              </a:rPr>
              <a:t>Initialization.</a:t>
            </a:r>
            <a:endParaRPr sz="2400" dirty="0">
              <a:latin typeface="Trebuchet MS"/>
              <a:cs typeface="Trebuchet MS"/>
            </a:endParaRPr>
          </a:p>
          <a:p>
            <a:pPr marL="139700">
              <a:lnSpc>
                <a:spcPts val="3945"/>
              </a:lnSpc>
              <a:tabLst>
                <a:tab pos="2475230" algn="l"/>
              </a:tabLst>
            </a:pPr>
            <a:r>
              <a:rPr sz="5775" spc="-75" baseline="-7215" dirty="0">
                <a:latin typeface="Noto Sans CJK JP Regular"/>
                <a:cs typeface="Noto Sans CJK JP Regular"/>
              </a:rPr>
              <a:t>・</a:t>
            </a:r>
            <a:r>
              <a:rPr sz="2400" spc="85" dirty="0">
                <a:latin typeface="Trebuchet MS"/>
                <a:cs typeface="Trebuchet MS"/>
              </a:rPr>
              <a:t>For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all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	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∞</a:t>
            </a:r>
            <a:r>
              <a:rPr sz="2400" spc="-65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139700">
              <a:lnSpc>
                <a:spcPts val="3800"/>
              </a:lnSpc>
              <a:tabLst>
                <a:tab pos="2475230" algn="l"/>
              </a:tabLst>
            </a:pPr>
            <a:r>
              <a:rPr sz="5775" spc="-75" baseline="-7215" dirty="0">
                <a:latin typeface="Noto Sans CJK JP Regular"/>
                <a:cs typeface="Noto Sans CJK JP Regular"/>
              </a:rPr>
              <a:t>・</a:t>
            </a:r>
            <a:r>
              <a:rPr sz="2400" spc="85" dirty="0">
                <a:latin typeface="Trebuchet MS"/>
                <a:cs typeface="Trebuchet MS"/>
              </a:rPr>
              <a:t>For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all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	</a:t>
            </a:r>
            <a:r>
              <a:rPr lang="en-US" altLang="zh-CN" sz="2400" i="1" spc="-25" dirty="0">
                <a:latin typeface="Times New Roman"/>
                <a:cs typeface="Times New Roman"/>
              </a:rPr>
              <a:t> </a:t>
            </a:r>
            <a:r>
              <a:rPr lang="el-GR" altLang="zh-CN" sz="2400" i="1" spc="110" dirty="0">
                <a:latin typeface="Times New Roman"/>
                <a:cs typeface="Times New Roman"/>
              </a:rPr>
              <a:t>π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null</a:t>
            </a:r>
            <a:r>
              <a:rPr sz="2400" spc="-30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139700">
              <a:lnSpc>
                <a:spcPts val="4210"/>
              </a:lnSpc>
            </a:pPr>
            <a:r>
              <a:rPr sz="5775" spc="-75" baseline="-7215" dirty="0">
                <a:latin typeface="Noto Sans CJK JP Regular"/>
                <a:cs typeface="Noto Sans CJK JP Regular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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and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0</a:t>
            </a:r>
            <a:r>
              <a:rPr sz="2400" spc="-65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712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3400" y="5664200"/>
            <a:ext cx="0" cy="2401570"/>
          </a:xfrm>
          <a:custGeom>
            <a:avLst/>
            <a:gdLst/>
            <a:ahLst/>
            <a:cxnLst/>
            <a:rect l="l" t="t" r="r" b="b"/>
            <a:pathLst>
              <a:path h="2401570">
                <a:moveTo>
                  <a:pt x="0" y="0"/>
                </a:moveTo>
                <a:lnTo>
                  <a:pt x="0" y="2382520"/>
                </a:lnTo>
                <a:lnTo>
                  <a:pt x="0" y="240157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89579" y="8004809"/>
            <a:ext cx="167639" cy="16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07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84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427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196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42767" y="537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56100" y="54483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16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92367" y="537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69200" y="544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814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583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82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59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923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692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650999" y="4864100"/>
            <a:ext cx="1145960" cy="394732"/>
            <a:chOff x="1650999" y="4864100"/>
            <a:chExt cx="1145960" cy="394732"/>
          </a:xfrm>
        </p:grpSpPr>
        <p:sp>
          <p:nvSpPr>
            <p:cNvPr id="52" name="object 52"/>
            <p:cNvSpPr txBox="1"/>
            <p:nvPr/>
          </p:nvSpPr>
          <p:spPr>
            <a:xfrm>
              <a:off x="2610269" y="4889500"/>
              <a:ext cx="1866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15" dirty="0">
                  <a:solidFill>
                    <a:srgbClr val="8D3124"/>
                  </a:solidFill>
                  <a:latin typeface="Trebuchet MS"/>
                  <a:cs typeface="Trebuchet MS"/>
                </a:rPr>
                <a:t>0</a:t>
              </a:r>
              <a:endParaRPr sz="2000">
                <a:latin typeface="Trebuchet MS"/>
                <a:cs typeface="Trebuchet MS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50999" y="4864100"/>
              <a:ext cx="541083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l-GR" altLang="zh-CN" sz="2000" i="1" spc="-5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000" spc="9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[</a:t>
              </a:r>
              <a:r>
                <a:rPr sz="2000" i="1" spc="9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s</a:t>
              </a:r>
              <a:r>
                <a:rPr sz="2000" spc="9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]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rot="10800000">
              <a:off x="2159817" y="4889500"/>
              <a:ext cx="412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8D3124"/>
                  </a:solidFill>
                  <a:latin typeface="Symbol"/>
                  <a:cs typeface="Symbol"/>
                </a:rPr>
                <a:t></a:t>
              </a:r>
              <a:endParaRPr lang="zh-CN" altLang="en-US" dirty="0">
                <a:solidFill>
                  <a:srgbClr val="8D3124"/>
                </a:solidFill>
              </a:endParaRPr>
            </a:p>
          </p:txBody>
        </p:sp>
      </p:grpSp>
      <p:sp>
        <p:nvSpPr>
          <p:cNvPr id="59" name="object 40"/>
          <p:cNvSpPr/>
          <p:nvPr/>
        </p:nvSpPr>
        <p:spPr>
          <a:xfrm>
            <a:off x="4273588" y="8163854"/>
            <a:ext cx="383851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1"/>
          <p:cNvSpPr txBox="1"/>
          <p:nvPr/>
        </p:nvSpPr>
        <p:spPr>
          <a:xfrm>
            <a:off x="4386921" y="8239087"/>
            <a:ext cx="19711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9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1" name="object 40"/>
          <p:cNvSpPr/>
          <p:nvPr/>
        </p:nvSpPr>
        <p:spPr>
          <a:xfrm>
            <a:off x="7625640" y="8163854"/>
            <a:ext cx="383851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1"/>
          <p:cNvSpPr txBox="1"/>
          <p:nvPr/>
        </p:nvSpPr>
        <p:spPr>
          <a:xfrm>
            <a:off x="7738973" y="8239087"/>
            <a:ext cx="19711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9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9498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9365" y="5360165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338881" y="0"/>
                </a:moveTo>
                <a:lnTo>
                  <a:pt x="294587" y="0"/>
                </a:lnTo>
                <a:lnTo>
                  <a:pt x="250641" y="6148"/>
                </a:lnTo>
                <a:lnTo>
                  <a:pt x="207737" y="18444"/>
                </a:lnTo>
                <a:lnTo>
                  <a:pt x="166570" y="36889"/>
                </a:lnTo>
                <a:lnTo>
                  <a:pt x="127834" y="61482"/>
                </a:lnTo>
                <a:lnTo>
                  <a:pt x="92224" y="92224"/>
                </a:lnTo>
                <a:lnTo>
                  <a:pt x="61482" y="127834"/>
                </a:lnTo>
                <a:lnTo>
                  <a:pt x="36889" y="166570"/>
                </a:lnTo>
                <a:lnTo>
                  <a:pt x="18444" y="207737"/>
                </a:lnTo>
                <a:lnTo>
                  <a:pt x="6148" y="250641"/>
                </a:lnTo>
                <a:lnTo>
                  <a:pt x="0" y="294587"/>
                </a:lnTo>
                <a:lnTo>
                  <a:pt x="0" y="338881"/>
                </a:lnTo>
                <a:lnTo>
                  <a:pt x="6148" y="382827"/>
                </a:lnTo>
                <a:lnTo>
                  <a:pt x="18444" y="425731"/>
                </a:lnTo>
                <a:lnTo>
                  <a:pt x="36889" y="466899"/>
                </a:lnTo>
                <a:lnTo>
                  <a:pt x="61482" y="505635"/>
                </a:lnTo>
                <a:lnTo>
                  <a:pt x="92224" y="541245"/>
                </a:lnTo>
                <a:lnTo>
                  <a:pt x="127834" y="571986"/>
                </a:lnTo>
                <a:lnTo>
                  <a:pt x="166570" y="596579"/>
                </a:lnTo>
                <a:lnTo>
                  <a:pt x="207737" y="615024"/>
                </a:lnTo>
                <a:lnTo>
                  <a:pt x="250641" y="627321"/>
                </a:lnTo>
                <a:lnTo>
                  <a:pt x="294587" y="633469"/>
                </a:lnTo>
                <a:lnTo>
                  <a:pt x="338881" y="633469"/>
                </a:lnTo>
                <a:lnTo>
                  <a:pt x="382827" y="627321"/>
                </a:lnTo>
                <a:lnTo>
                  <a:pt x="425731" y="615024"/>
                </a:lnTo>
                <a:lnTo>
                  <a:pt x="466899" y="596579"/>
                </a:lnTo>
                <a:lnTo>
                  <a:pt x="505635" y="571986"/>
                </a:lnTo>
                <a:lnTo>
                  <a:pt x="541245" y="541245"/>
                </a:lnTo>
                <a:lnTo>
                  <a:pt x="571986" y="505635"/>
                </a:lnTo>
                <a:lnTo>
                  <a:pt x="596579" y="466899"/>
                </a:lnTo>
                <a:lnTo>
                  <a:pt x="615024" y="425731"/>
                </a:lnTo>
                <a:lnTo>
                  <a:pt x="627321" y="382827"/>
                </a:lnTo>
                <a:lnTo>
                  <a:pt x="633469" y="338881"/>
                </a:lnTo>
                <a:lnTo>
                  <a:pt x="633469" y="294587"/>
                </a:lnTo>
                <a:lnTo>
                  <a:pt x="627321" y="250641"/>
                </a:lnTo>
                <a:lnTo>
                  <a:pt x="615024" y="207737"/>
                </a:lnTo>
                <a:lnTo>
                  <a:pt x="596579" y="166570"/>
                </a:lnTo>
                <a:lnTo>
                  <a:pt x="571986" y="127834"/>
                </a:lnTo>
                <a:lnTo>
                  <a:pt x="541245" y="92224"/>
                </a:lnTo>
                <a:lnTo>
                  <a:pt x="505635" y="61482"/>
                </a:lnTo>
                <a:lnTo>
                  <a:pt x="466899" y="36889"/>
                </a:lnTo>
                <a:lnTo>
                  <a:pt x="425731" y="18444"/>
                </a:lnTo>
                <a:lnTo>
                  <a:pt x="382827" y="6148"/>
                </a:lnTo>
                <a:lnTo>
                  <a:pt x="338881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550" y="83693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0" y="0"/>
                </a:moveTo>
                <a:lnTo>
                  <a:pt x="0" y="0"/>
                </a:lnTo>
                <a:lnTo>
                  <a:pt x="2604770" y="0"/>
                </a:lnTo>
                <a:lnTo>
                  <a:pt x="262382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0250" y="8369300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>
                <a:moveTo>
                  <a:pt x="2661920" y="0"/>
                </a:moveTo>
                <a:lnTo>
                  <a:pt x="2661920" y="0"/>
                </a:lnTo>
                <a:lnTo>
                  <a:pt x="5082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712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3400" y="5664200"/>
            <a:ext cx="0" cy="2401570"/>
          </a:xfrm>
          <a:custGeom>
            <a:avLst/>
            <a:gdLst/>
            <a:ahLst/>
            <a:cxnLst/>
            <a:rect l="l" t="t" r="r" b="b"/>
            <a:pathLst>
              <a:path h="2401570">
                <a:moveTo>
                  <a:pt x="0" y="0"/>
                </a:moveTo>
                <a:lnTo>
                  <a:pt x="0" y="2382520"/>
                </a:lnTo>
                <a:lnTo>
                  <a:pt x="0" y="240157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89579" y="8004809"/>
            <a:ext cx="167639" cy="16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07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984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427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4196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42767" y="537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356100" y="54483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11800" y="4889500"/>
            <a:ext cx="1471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832100" y="4851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4638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658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5565B71-0126-4BCC-A697-3AAB3C9CFA7B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5" name="object 3">
              <a:extLst>
                <a:ext uri="{FF2B5EF4-FFF2-40B4-BE49-F238E27FC236}">
                  <a16:creationId xmlns:a16="http://schemas.microsoft.com/office/drawing/2014/main" id="{376C76B6-57BE-4DB4-9D39-552FD43F7AE4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6" name="object 4">
              <a:extLst>
                <a:ext uri="{FF2B5EF4-FFF2-40B4-BE49-F238E27FC236}">
                  <a16:creationId xmlns:a16="http://schemas.microsoft.com/office/drawing/2014/main" id="{5614ACA6-85F7-4A8F-9C7D-E4CC4A7B3839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7" name="object 5">
              <a:extLst>
                <a:ext uri="{FF2B5EF4-FFF2-40B4-BE49-F238E27FC236}">
                  <a16:creationId xmlns:a16="http://schemas.microsoft.com/office/drawing/2014/main" id="{480064D7-C6D5-4F0B-BDF2-FC51D6FC2110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8" name="object 6">
              <a:extLst>
                <a:ext uri="{FF2B5EF4-FFF2-40B4-BE49-F238E27FC236}">
                  <a16:creationId xmlns:a16="http://schemas.microsoft.com/office/drawing/2014/main" id="{F6647259-3F2F-4270-9719-86ADC7DF6923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59" name="object 7">
              <a:extLst>
                <a:ext uri="{FF2B5EF4-FFF2-40B4-BE49-F238E27FC236}">
                  <a16:creationId xmlns:a16="http://schemas.microsoft.com/office/drawing/2014/main" id="{0E4C9D33-B8B8-4239-AC18-0CE3B800D870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7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B21925-C459-4CB3-9167-EB17D4C4A6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35" y="4191001"/>
            <a:ext cx="6694065" cy="3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9365" y="5360165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338881" y="0"/>
                </a:moveTo>
                <a:lnTo>
                  <a:pt x="294587" y="0"/>
                </a:lnTo>
                <a:lnTo>
                  <a:pt x="250641" y="6148"/>
                </a:lnTo>
                <a:lnTo>
                  <a:pt x="207737" y="18444"/>
                </a:lnTo>
                <a:lnTo>
                  <a:pt x="166570" y="36889"/>
                </a:lnTo>
                <a:lnTo>
                  <a:pt x="127834" y="61482"/>
                </a:lnTo>
                <a:lnTo>
                  <a:pt x="92224" y="92224"/>
                </a:lnTo>
                <a:lnTo>
                  <a:pt x="61482" y="127834"/>
                </a:lnTo>
                <a:lnTo>
                  <a:pt x="36889" y="166570"/>
                </a:lnTo>
                <a:lnTo>
                  <a:pt x="18444" y="207737"/>
                </a:lnTo>
                <a:lnTo>
                  <a:pt x="6148" y="250641"/>
                </a:lnTo>
                <a:lnTo>
                  <a:pt x="0" y="294587"/>
                </a:lnTo>
                <a:lnTo>
                  <a:pt x="0" y="338881"/>
                </a:lnTo>
                <a:lnTo>
                  <a:pt x="6148" y="382827"/>
                </a:lnTo>
                <a:lnTo>
                  <a:pt x="18444" y="425731"/>
                </a:lnTo>
                <a:lnTo>
                  <a:pt x="36889" y="466899"/>
                </a:lnTo>
                <a:lnTo>
                  <a:pt x="61482" y="505635"/>
                </a:lnTo>
                <a:lnTo>
                  <a:pt x="92224" y="541245"/>
                </a:lnTo>
                <a:lnTo>
                  <a:pt x="127834" y="571986"/>
                </a:lnTo>
                <a:lnTo>
                  <a:pt x="166570" y="596579"/>
                </a:lnTo>
                <a:lnTo>
                  <a:pt x="207737" y="615024"/>
                </a:lnTo>
                <a:lnTo>
                  <a:pt x="250641" y="627321"/>
                </a:lnTo>
                <a:lnTo>
                  <a:pt x="294587" y="633469"/>
                </a:lnTo>
                <a:lnTo>
                  <a:pt x="338881" y="633469"/>
                </a:lnTo>
                <a:lnTo>
                  <a:pt x="382827" y="627321"/>
                </a:lnTo>
                <a:lnTo>
                  <a:pt x="425731" y="615024"/>
                </a:lnTo>
                <a:lnTo>
                  <a:pt x="466899" y="596579"/>
                </a:lnTo>
                <a:lnTo>
                  <a:pt x="505635" y="571986"/>
                </a:lnTo>
                <a:lnTo>
                  <a:pt x="541245" y="541245"/>
                </a:lnTo>
                <a:lnTo>
                  <a:pt x="571986" y="505635"/>
                </a:lnTo>
                <a:lnTo>
                  <a:pt x="596579" y="466899"/>
                </a:lnTo>
                <a:lnTo>
                  <a:pt x="615024" y="425731"/>
                </a:lnTo>
                <a:lnTo>
                  <a:pt x="627321" y="382827"/>
                </a:lnTo>
                <a:lnTo>
                  <a:pt x="633469" y="338881"/>
                </a:lnTo>
                <a:lnTo>
                  <a:pt x="633469" y="294587"/>
                </a:lnTo>
                <a:lnTo>
                  <a:pt x="627321" y="250641"/>
                </a:lnTo>
                <a:lnTo>
                  <a:pt x="615024" y="207737"/>
                </a:lnTo>
                <a:lnTo>
                  <a:pt x="596579" y="166570"/>
                </a:lnTo>
                <a:lnTo>
                  <a:pt x="571986" y="127834"/>
                </a:lnTo>
                <a:lnTo>
                  <a:pt x="541245" y="92224"/>
                </a:lnTo>
                <a:lnTo>
                  <a:pt x="505635" y="61482"/>
                </a:lnTo>
                <a:lnTo>
                  <a:pt x="466899" y="36889"/>
                </a:lnTo>
                <a:lnTo>
                  <a:pt x="425731" y="18444"/>
                </a:lnTo>
                <a:lnTo>
                  <a:pt x="382827" y="6148"/>
                </a:lnTo>
                <a:lnTo>
                  <a:pt x="338881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3400" y="5664200"/>
            <a:ext cx="2774950" cy="0"/>
          </a:xfrm>
          <a:custGeom>
            <a:avLst/>
            <a:gdLst/>
            <a:ahLst/>
            <a:cxnLst/>
            <a:rect l="l" t="t" r="r" b="b"/>
            <a:pathLst>
              <a:path w="2774950">
                <a:moveTo>
                  <a:pt x="2774950" y="0"/>
                </a:moveTo>
                <a:lnTo>
                  <a:pt x="2774950" y="0"/>
                </a:lnTo>
                <a:lnTo>
                  <a:pt x="50682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4050" y="551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550" y="83693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0" y="0"/>
                </a:moveTo>
                <a:lnTo>
                  <a:pt x="0" y="0"/>
                </a:lnTo>
                <a:lnTo>
                  <a:pt x="2604770" y="0"/>
                </a:lnTo>
                <a:lnTo>
                  <a:pt x="262382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0250" y="8369300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>
                <a:moveTo>
                  <a:pt x="2661920" y="0"/>
                </a:moveTo>
                <a:lnTo>
                  <a:pt x="2661920" y="0"/>
                </a:lnTo>
                <a:lnTo>
                  <a:pt x="5082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712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3400" y="5664200"/>
            <a:ext cx="2868295" cy="2453640"/>
          </a:xfrm>
          <a:custGeom>
            <a:avLst/>
            <a:gdLst/>
            <a:ahLst/>
            <a:cxnLst/>
            <a:rect l="l" t="t" r="r" b="b"/>
            <a:pathLst>
              <a:path w="2868295" h="2453640">
                <a:moveTo>
                  <a:pt x="0" y="0"/>
                </a:moveTo>
                <a:lnTo>
                  <a:pt x="2838869" y="2428430"/>
                </a:lnTo>
                <a:lnTo>
                  <a:pt x="2867825" y="2453195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55297" y="7927288"/>
            <a:ext cx="330835" cy="314325"/>
          </a:xfrm>
          <a:custGeom>
            <a:avLst/>
            <a:gdLst/>
            <a:ahLst/>
            <a:cxnLst/>
            <a:rect l="l" t="t" r="r" b="b"/>
            <a:pathLst>
              <a:path w="330835" h="314325">
                <a:moveTo>
                  <a:pt x="198132" y="0"/>
                </a:moveTo>
                <a:lnTo>
                  <a:pt x="156972" y="165341"/>
                </a:lnTo>
                <a:lnTo>
                  <a:pt x="0" y="231622"/>
                </a:lnTo>
                <a:lnTo>
                  <a:pt x="330695" y="313943"/>
                </a:lnTo>
                <a:lnTo>
                  <a:pt x="198132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07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984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427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4196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42767" y="537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356100" y="54483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11800" y="4889500"/>
            <a:ext cx="1471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832100" y="4851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79500" y="7391400"/>
            <a:ext cx="2068830" cy="111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2000" i="1" dirty="0">
                <a:latin typeface="Times New Roman"/>
                <a:cs typeface="Times New Roman"/>
              </a:rPr>
              <a:t>v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38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7658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43E27A-6129-47AD-8EDD-5FB409424E30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63" name="object 3">
              <a:extLst>
                <a:ext uri="{FF2B5EF4-FFF2-40B4-BE49-F238E27FC236}">
                  <a16:creationId xmlns:a16="http://schemas.microsoft.com/office/drawing/2014/main" id="{FD9E3573-07A8-4265-8739-E60D0AF0B4B9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4" name="object 4">
              <a:extLst>
                <a:ext uri="{FF2B5EF4-FFF2-40B4-BE49-F238E27FC236}">
                  <a16:creationId xmlns:a16="http://schemas.microsoft.com/office/drawing/2014/main" id="{29C24DF9-F7A8-4ECB-B624-4324249A6EC9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D61BE941-F7BF-4484-A152-F2954F7CD730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6" name="object 6">
              <a:extLst>
                <a:ext uri="{FF2B5EF4-FFF2-40B4-BE49-F238E27FC236}">
                  <a16:creationId xmlns:a16="http://schemas.microsoft.com/office/drawing/2014/main" id="{7167C77E-D521-44FB-8506-9B588DD5F7CE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7" name="object 7">
              <a:extLst>
                <a:ext uri="{FF2B5EF4-FFF2-40B4-BE49-F238E27FC236}">
                  <a16:creationId xmlns:a16="http://schemas.microsoft.com/office/drawing/2014/main" id="{5E2B8AD2-ECFA-43F1-89F9-5F5BB00E28AE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8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365" y="5360165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338881" y="0"/>
                </a:moveTo>
                <a:lnTo>
                  <a:pt x="294587" y="0"/>
                </a:lnTo>
                <a:lnTo>
                  <a:pt x="250641" y="6148"/>
                </a:lnTo>
                <a:lnTo>
                  <a:pt x="207737" y="18444"/>
                </a:lnTo>
                <a:lnTo>
                  <a:pt x="166570" y="36889"/>
                </a:lnTo>
                <a:lnTo>
                  <a:pt x="127834" y="61482"/>
                </a:lnTo>
                <a:lnTo>
                  <a:pt x="92224" y="92224"/>
                </a:lnTo>
                <a:lnTo>
                  <a:pt x="61482" y="127834"/>
                </a:lnTo>
                <a:lnTo>
                  <a:pt x="36889" y="166570"/>
                </a:lnTo>
                <a:lnTo>
                  <a:pt x="18444" y="207737"/>
                </a:lnTo>
                <a:lnTo>
                  <a:pt x="6148" y="250641"/>
                </a:lnTo>
                <a:lnTo>
                  <a:pt x="0" y="294587"/>
                </a:lnTo>
                <a:lnTo>
                  <a:pt x="0" y="338881"/>
                </a:lnTo>
                <a:lnTo>
                  <a:pt x="6148" y="382827"/>
                </a:lnTo>
                <a:lnTo>
                  <a:pt x="18444" y="425731"/>
                </a:lnTo>
                <a:lnTo>
                  <a:pt x="36889" y="466899"/>
                </a:lnTo>
                <a:lnTo>
                  <a:pt x="61482" y="505635"/>
                </a:lnTo>
                <a:lnTo>
                  <a:pt x="92224" y="541245"/>
                </a:lnTo>
                <a:lnTo>
                  <a:pt x="127834" y="571986"/>
                </a:lnTo>
                <a:lnTo>
                  <a:pt x="166570" y="596579"/>
                </a:lnTo>
                <a:lnTo>
                  <a:pt x="207737" y="615024"/>
                </a:lnTo>
                <a:lnTo>
                  <a:pt x="250641" y="627321"/>
                </a:lnTo>
                <a:lnTo>
                  <a:pt x="294587" y="633469"/>
                </a:lnTo>
                <a:lnTo>
                  <a:pt x="338881" y="633469"/>
                </a:lnTo>
                <a:lnTo>
                  <a:pt x="382827" y="627321"/>
                </a:lnTo>
                <a:lnTo>
                  <a:pt x="425731" y="615024"/>
                </a:lnTo>
                <a:lnTo>
                  <a:pt x="466899" y="596579"/>
                </a:lnTo>
                <a:lnTo>
                  <a:pt x="505635" y="571986"/>
                </a:lnTo>
                <a:lnTo>
                  <a:pt x="541245" y="541245"/>
                </a:lnTo>
                <a:lnTo>
                  <a:pt x="571986" y="505635"/>
                </a:lnTo>
                <a:lnTo>
                  <a:pt x="596579" y="466899"/>
                </a:lnTo>
                <a:lnTo>
                  <a:pt x="615024" y="425731"/>
                </a:lnTo>
                <a:lnTo>
                  <a:pt x="627321" y="382827"/>
                </a:lnTo>
                <a:lnTo>
                  <a:pt x="633469" y="338881"/>
                </a:lnTo>
                <a:lnTo>
                  <a:pt x="633469" y="294587"/>
                </a:lnTo>
                <a:lnTo>
                  <a:pt x="627321" y="250641"/>
                </a:lnTo>
                <a:lnTo>
                  <a:pt x="615024" y="207737"/>
                </a:lnTo>
                <a:lnTo>
                  <a:pt x="596579" y="166570"/>
                </a:lnTo>
                <a:lnTo>
                  <a:pt x="571986" y="127834"/>
                </a:lnTo>
                <a:lnTo>
                  <a:pt x="541245" y="92224"/>
                </a:lnTo>
                <a:lnTo>
                  <a:pt x="505635" y="61482"/>
                </a:lnTo>
                <a:lnTo>
                  <a:pt x="466899" y="36889"/>
                </a:lnTo>
                <a:lnTo>
                  <a:pt x="425731" y="18444"/>
                </a:lnTo>
                <a:lnTo>
                  <a:pt x="382827" y="6148"/>
                </a:lnTo>
                <a:lnTo>
                  <a:pt x="338881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774950" cy="0"/>
          </a:xfrm>
          <a:custGeom>
            <a:avLst/>
            <a:gdLst/>
            <a:ahLst/>
            <a:cxnLst/>
            <a:rect l="l" t="t" r="r" b="b"/>
            <a:pathLst>
              <a:path w="2774950">
                <a:moveTo>
                  <a:pt x="2774950" y="0"/>
                </a:moveTo>
                <a:lnTo>
                  <a:pt x="2774950" y="0"/>
                </a:lnTo>
                <a:lnTo>
                  <a:pt x="50682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0" y="0"/>
                </a:moveTo>
                <a:lnTo>
                  <a:pt x="0" y="0"/>
                </a:lnTo>
                <a:lnTo>
                  <a:pt x="2604770" y="0"/>
                </a:lnTo>
                <a:lnTo>
                  <a:pt x="262382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>
                <a:moveTo>
                  <a:pt x="2661920" y="0"/>
                </a:moveTo>
                <a:lnTo>
                  <a:pt x="2661920" y="0"/>
                </a:lnTo>
                <a:lnTo>
                  <a:pt x="5082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712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868295" cy="2453640"/>
          </a:xfrm>
          <a:custGeom>
            <a:avLst/>
            <a:gdLst/>
            <a:ahLst/>
            <a:cxnLst/>
            <a:rect l="l" t="t" r="r" b="b"/>
            <a:pathLst>
              <a:path w="2868295" h="2453640">
                <a:moveTo>
                  <a:pt x="0" y="0"/>
                </a:moveTo>
                <a:lnTo>
                  <a:pt x="2838869" y="2428430"/>
                </a:lnTo>
                <a:lnTo>
                  <a:pt x="2867825" y="2453195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19400" y="87630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2767" y="81162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7"/>
                </a:lnTo>
                <a:lnTo>
                  <a:pt x="23145" y="376715"/>
                </a:lnTo>
                <a:lnTo>
                  <a:pt x="46290" y="417380"/>
                </a:lnTo>
                <a:lnTo>
                  <a:pt x="77150" y="454318"/>
                </a:lnTo>
                <a:lnTo>
                  <a:pt x="114086" y="485178"/>
                </a:lnTo>
                <a:lnTo>
                  <a:pt x="154751" y="508323"/>
                </a:lnTo>
                <a:lnTo>
                  <a:pt x="198078" y="523752"/>
                </a:lnTo>
                <a:lnTo>
                  <a:pt x="243003" y="531467"/>
                </a:lnTo>
                <a:lnTo>
                  <a:pt x="288461" y="531467"/>
                </a:lnTo>
                <a:lnTo>
                  <a:pt x="333386" y="523752"/>
                </a:lnTo>
                <a:lnTo>
                  <a:pt x="376713" y="508323"/>
                </a:lnTo>
                <a:lnTo>
                  <a:pt x="417378" y="485178"/>
                </a:lnTo>
                <a:lnTo>
                  <a:pt x="454314" y="454318"/>
                </a:lnTo>
                <a:lnTo>
                  <a:pt x="485174" y="417380"/>
                </a:lnTo>
                <a:lnTo>
                  <a:pt x="508319" y="376715"/>
                </a:lnTo>
                <a:lnTo>
                  <a:pt x="523749" y="333387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419600" y="8191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68900" y="8830056"/>
            <a:ext cx="1150620" cy="68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r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3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CC169B-4F36-4F97-8CB6-4EA132BB52D0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7" name="object 3">
              <a:extLst>
                <a:ext uri="{FF2B5EF4-FFF2-40B4-BE49-F238E27FC236}">
                  <a16:creationId xmlns:a16="http://schemas.microsoft.com/office/drawing/2014/main" id="{45E07E76-6B25-4DC6-9B1E-BBAF78102FCE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44BDDBBB-AA8C-4884-8DAE-F573B6A87711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B20918A3-6F56-4030-B1C4-6E975DE9A1D1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9D6D7FB5-A287-47D9-94ED-1A85F6D645D2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1" name="object 7">
              <a:extLst>
                <a:ext uri="{FF2B5EF4-FFF2-40B4-BE49-F238E27FC236}">
                  <a16:creationId xmlns:a16="http://schemas.microsoft.com/office/drawing/2014/main" id="{99008C47-7E48-4349-8BC5-3C7EBB495C7C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62" name="object 9">
            <a:extLst>
              <a:ext uri="{FF2B5EF4-FFF2-40B4-BE49-F238E27FC236}">
                <a16:creationId xmlns:a16="http://schemas.microsoft.com/office/drawing/2014/main" id="{2CB9E416-BDC6-4BDA-927F-CE897BB34B7E}"/>
              </a:ext>
            </a:extLst>
          </p:cNvPr>
          <p:cNvSpPr/>
          <p:nvPr/>
        </p:nvSpPr>
        <p:spPr>
          <a:xfrm>
            <a:off x="5734050" y="551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63" name="object 27">
            <a:extLst>
              <a:ext uri="{FF2B5EF4-FFF2-40B4-BE49-F238E27FC236}">
                <a16:creationId xmlns:a16="http://schemas.microsoft.com/office/drawing/2014/main" id="{7AEF68CB-183A-4138-904E-C976000815BD}"/>
              </a:ext>
            </a:extLst>
          </p:cNvPr>
          <p:cNvSpPr/>
          <p:nvPr/>
        </p:nvSpPr>
        <p:spPr>
          <a:xfrm>
            <a:off x="5755297" y="7927288"/>
            <a:ext cx="330835" cy="314325"/>
          </a:xfrm>
          <a:custGeom>
            <a:avLst/>
            <a:gdLst/>
            <a:ahLst/>
            <a:cxnLst/>
            <a:rect l="l" t="t" r="r" b="b"/>
            <a:pathLst>
              <a:path w="330835" h="314325">
                <a:moveTo>
                  <a:pt x="198132" y="0"/>
                </a:moveTo>
                <a:lnTo>
                  <a:pt x="156972" y="165341"/>
                </a:lnTo>
                <a:lnTo>
                  <a:pt x="0" y="231622"/>
                </a:lnTo>
                <a:lnTo>
                  <a:pt x="330695" y="313943"/>
                </a:lnTo>
                <a:lnTo>
                  <a:pt x="198132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64" name="object 31">
            <a:extLst>
              <a:ext uri="{FF2B5EF4-FFF2-40B4-BE49-F238E27FC236}">
                <a16:creationId xmlns:a16="http://schemas.microsoft.com/office/drawing/2014/main" id="{DC03EF33-29BF-4149-B88D-B15CBB7B7C81}"/>
              </a:ext>
            </a:extLst>
          </p:cNvPr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23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365" y="5360165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338881" y="0"/>
                </a:moveTo>
                <a:lnTo>
                  <a:pt x="294587" y="0"/>
                </a:lnTo>
                <a:lnTo>
                  <a:pt x="250641" y="6148"/>
                </a:lnTo>
                <a:lnTo>
                  <a:pt x="207737" y="18444"/>
                </a:lnTo>
                <a:lnTo>
                  <a:pt x="166570" y="36889"/>
                </a:lnTo>
                <a:lnTo>
                  <a:pt x="127834" y="61482"/>
                </a:lnTo>
                <a:lnTo>
                  <a:pt x="92224" y="92224"/>
                </a:lnTo>
                <a:lnTo>
                  <a:pt x="61482" y="127834"/>
                </a:lnTo>
                <a:lnTo>
                  <a:pt x="36889" y="166570"/>
                </a:lnTo>
                <a:lnTo>
                  <a:pt x="18444" y="207737"/>
                </a:lnTo>
                <a:lnTo>
                  <a:pt x="6148" y="250641"/>
                </a:lnTo>
                <a:lnTo>
                  <a:pt x="0" y="294587"/>
                </a:lnTo>
                <a:lnTo>
                  <a:pt x="0" y="338881"/>
                </a:lnTo>
                <a:lnTo>
                  <a:pt x="6148" y="382827"/>
                </a:lnTo>
                <a:lnTo>
                  <a:pt x="18444" y="425731"/>
                </a:lnTo>
                <a:lnTo>
                  <a:pt x="36889" y="466899"/>
                </a:lnTo>
                <a:lnTo>
                  <a:pt x="61482" y="505635"/>
                </a:lnTo>
                <a:lnTo>
                  <a:pt x="92224" y="541245"/>
                </a:lnTo>
                <a:lnTo>
                  <a:pt x="127834" y="571986"/>
                </a:lnTo>
                <a:lnTo>
                  <a:pt x="166570" y="596579"/>
                </a:lnTo>
                <a:lnTo>
                  <a:pt x="207737" y="615024"/>
                </a:lnTo>
                <a:lnTo>
                  <a:pt x="250641" y="627321"/>
                </a:lnTo>
                <a:lnTo>
                  <a:pt x="294587" y="633469"/>
                </a:lnTo>
                <a:lnTo>
                  <a:pt x="338881" y="633469"/>
                </a:lnTo>
                <a:lnTo>
                  <a:pt x="382827" y="627321"/>
                </a:lnTo>
                <a:lnTo>
                  <a:pt x="425731" y="615024"/>
                </a:lnTo>
                <a:lnTo>
                  <a:pt x="466899" y="596579"/>
                </a:lnTo>
                <a:lnTo>
                  <a:pt x="505635" y="571986"/>
                </a:lnTo>
                <a:lnTo>
                  <a:pt x="541245" y="541245"/>
                </a:lnTo>
                <a:lnTo>
                  <a:pt x="571986" y="505635"/>
                </a:lnTo>
                <a:lnTo>
                  <a:pt x="596579" y="466899"/>
                </a:lnTo>
                <a:lnTo>
                  <a:pt x="615024" y="425731"/>
                </a:lnTo>
                <a:lnTo>
                  <a:pt x="627321" y="382827"/>
                </a:lnTo>
                <a:lnTo>
                  <a:pt x="633469" y="338881"/>
                </a:lnTo>
                <a:lnTo>
                  <a:pt x="633469" y="294587"/>
                </a:lnTo>
                <a:lnTo>
                  <a:pt x="627321" y="250641"/>
                </a:lnTo>
                <a:lnTo>
                  <a:pt x="615024" y="207737"/>
                </a:lnTo>
                <a:lnTo>
                  <a:pt x="596579" y="166570"/>
                </a:lnTo>
                <a:lnTo>
                  <a:pt x="571986" y="127834"/>
                </a:lnTo>
                <a:lnTo>
                  <a:pt x="541245" y="92224"/>
                </a:lnTo>
                <a:lnTo>
                  <a:pt x="505635" y="61482"/>
                </a:lnTo>
                <a:lnTo>
                  <a:pt x="466899" y="36889"/>
                </a:lnTo>
                <a:lnTo>
                  <a:pt x="425731" y="18444"/>
                </a:lnTo>
                <a:lnTo>
                  <a:pt x="382827" y="6148"/>
                </a:lnTo>
                <a:lnTo>
                  <a:pt x="338881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774950" cy="0"/>
          </a:xfrm>
          <a:custGeom>
            <a:avLst/>
            <a:gdLst/>
            <a:ahLst/>
            <a:cxnLst/>
            <a:rect l="l" t="t" r="r" b="b"/>
            <a:pathLst>
              <a:path w="2774950">
                <a:moveTo>
                  <a:pt x="2774950" y="0"/>
                </a:moveTo>
                <a:lnTo>
                  <a:pt x="2774950" y="0"/>
                </a:lnTo>
                <a:lnTo>
                  <a:pt x="50682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551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0" y="0"/>
                </a:moveTo>
                <a:lnTo>
                  <a:pt x="0" y="0"/>
                </a:lnTo>
                <a:lnTo>
                  <a:pt x="2604770" y="0"/>
                </a:lnTo>
                <a:lnTo>
                  <a:pt x="262382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19400" y="87630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2767" y="81162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7"/>
                </a:lnTo>
                <a:lnTo>
                  <a:pt x="23145" y="376715"/>
                </a:lnTo>
                <a:lnTo>
                  <a:pt x="46290" y="417380"/>
                </a:lnTo>
                <a:lnTo>
                  <a:pt x="77150" y="454318"/>
                </a:lnTo>
                <a:lnTo>
                  <a:pt x="114086" y="485178"/>
                </a:lnTo>
                <a:lnTo>
                  <a:pt x="154751" y="508323"/>
                </a:lnTo>
                <a:lnTo>
                  <a:pt x="198078" y="523752"/>
                </a:lnTo>
                <a:lnTo>
                  <a:pt x="243003" y="531467"/>
                </a:lnTo>
                <a:lnTo>
                  <a:pt x="288461" y="531467"/>
                </a:lnTo>
                <a:lnTo>
                  <a:pt x="333386" y="523752"/>
                </a:lnTo>
                <a:lnTo>
                  <a:pt x="376713" y="508323"/>
                </a:lnTo>
                <a:lnTo>
                  <a:pt x="417378" y="485178"/>
                </a:lnTo>
                <a:lnTo>
                  <a:pt x="454314" y="454318"/>
                </a:lnTo>
                <a:lnTo>
                  <a:pt x="485174" y="417380"/>
                </a:lnTo>
                <a:lnTo>
                  <a:pt x="508319" y="376715"/>
                </a:lnTo>
                <a:lnTo>
                  <a:pt x="523749" y="333387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419600" y="8191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68900" y="8830056"/>
            <a:ext cx="1150620" cy="68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r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3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D94EA8F-CC2C-4A5C-9295-D750E8C01EA4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7" name="object 3">
              <a:extLst>
                <a:ext uri="{FF2B5EF4-FFF2-40B4-BE49-F238E27FC236}">
                  <a16:creationId xmlns:a16="http://schemas.microsoft.com/office/drawing/2014/main" id="{5AFF04D8-FC8B-44BE-9FA7-9936CB9B86A3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605CEBCE-9ED8-49C5-8686-3DE1BBEF31D6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97C1DD0B-F209-4F86-9213-55E664F28F38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8FB7196A-D4A5-418E-91B9-5177CABA518E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1" name="object 7">
              <a:extLst>
                <a:ext uri="{FF2B5EF4-FFF2-40B4-BE49-F238E27FC236}">
                  <a16:creationId xmlns:a16="http://schemas.microsoft.com/office/drawing/2014/main" id="{FD2E22A5-2C78-4A23-8F40-B8FC49FBD924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82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556814" y="5272366"/>
            <a:ext cx="4318000" cy="3594100"/>
          </a:xfrm>
          <a:custGeom>
            <a:avLst/>
            <a:gdLst/>
            <a:ahLst/>
            <a:cxnLst/>
            <a:rect l="l" t="t" r="r" b="b"/>
            <a:pathLst>
              <a:path w="4318000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4318000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3890225" y="3452888"/>
                </a:lnTo>
                <a:lnTo>
                  <a:pt x="4072216" y="3420276"/>
                </a:lnTo>
                <a:lnTo>
                  <a:pt x="4317999" y="3280886"/>
                </a:lnTo>
                <a:lnTo>
                  <a:pt x="4300181" y="3035884"/>
                </a:lnTo>
                <a:lnTo>
                  <a:pt x="4142740" y="2725661"/>
                </a:lnTo>
                <a:lnTo>
                  <a:pt x="3586467" y="239646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774950" cy="0"/>
          </a:xfrm>
          <a:custGeom>
            <a:avLst/>
            <a:gdLst/>
            <a:ahLst/>
            <a:cxnLst/>
            <a:rect l="l" t="t" r="r" b="b"/>
            <a:pathLst>
              <a:path w="2774950">
                <a:moveTo>
                  <a:pt x="2774950" y="0"/>
                </a:moveTo>
                <a:lnTo>
                  <a:pt x="2774950" y="0"/>
                </a:lnTo>
                <a:lnTo>
                  <a:pt x="50682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551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0" y="0"/>
                </a:moveTo>
                <a:lnTo>
                  <a:pt x="0" y="0"/>
                </a:lnTo>
                <a:lnTo>
                  <a:pt x="2604770" y="0"/>
                </a:lnTo>
                <a:lnTo>
                  <a:pt x="262382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5409" y="828548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94400" y="8788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82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59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92367" y="80908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7"/>
                </a:lnTo>
                <a:lnTo>
                  <a:pt x="23145" y="376715"/>
                </a:lnTo>
                <a:lnTo>
                  <a:pt x="46290" y="417380"/>
                </a:lnTo>
                <a:lnTo>
                  <a:pt x="77150" y="454318"/>
                </a:lnTo>
                <a:lnTo>
                  <a:pt x="114086" y="485178"/>
                </a:lnTo>
                <a:lnTo>
                  <a:pt x="154751" y="508323"/>
                </a:lnTo>
                <a:lnTo>
                  <a:pt x="198078" y="523752"/>
                </a:lnTo>
                <a:lnTo>
                  <a:pt x="243003" y="531467"/>
                </a:lnTo>
                <a:lnTo>
                  <a:pt x="288461" y="531467"/>
                </a:lnTo>
                <a:lnTo>
                  <a:pt x="333386" y="523752"/>
                </a:lnTo>
                <a:lnTo>
                  <a:pt x="376713" y="508323"/>
                </a:lnTo>
                <a:lnTo>
                  <a:pt x="417378" y="485178"/>
                </a:lnTo>
                <a:lnTo>
                  <a:pt x="454314" y="454318"/>
                </a:lnTo>
                <a:lnTo>
                  <a:pt x="485174" y="417380"/>
                </a:lnTo>
                <a:lnTo>
                  <a:pt x="508319" y="376715"/>
                </a:lnTo>
                <a:lnTo>
                  <a:pt x="523749" y="333387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69200" y="81661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05400" y="4432300"/>
            <a:ext cx="1312545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7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011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C2A5C69-62FD-4B46-B7BE-A49CDF88BA9F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E0B04C8F-20FF-4103-8728-4138088A55F3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53D305BB-5CA2-42CD-9E3A-FD994808A0E2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2" name="object 5">
              <a:extLst>
                <a:ext uri="{FF2B5EF4-FFF2-40B4-BE49-F238E27FC236}">
                  <a16:creationId xmlns:a16="http://schemas.microsoft.com/office/drawing/2014/main" id="{ACCE9877-CDFF-4158-9047-01FEBC983479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927D94E-6FEA-4DAA-9D2C-9E7D1EAE6370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D87DB86A-6F3A-4AB9-932C-6CEEAB4F2DE8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2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556814" y="5272366"/>
            <a:ext cx="4318000" cy="3594100"/>
          </a:xfrm>
          <a:custGeom>
            <a:avLst/>
            <a:gdLst/>
            <a:ahLst/>
            <a:cxnLst/>
            <a:rect l="l" t="t" r="r" b="b"/>
            <a:pathLst>
              <a:path w="4318000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4318000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3890225" y="3452888"/>
                </a:lnTo>
                <a:lnTo>
                  <a:pt x="4072216" y="3420276"/>
                </a:lnTo>
                <a:lnTo>
                  <a:pt x="4317999" y="3280886"/>
                </a:lnTo>
                <a:lnTo>
                  <a:pt x="4300181" y="3035884"/>
                </a:lnTo>
                <a:lnTo>
                  <a:pt x="4142740" y="2725661"/>
                </a:lnTo>
                <a:lnTo>
                  <a:pt x="3586467" y="239646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33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94400" y="8788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826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595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92367" y="80908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7"/>
                </a:lnTo>
                <a:lnTo>
                  <a:pt x="23145" y="376715"/>
                </a:lnTo>
                <a:lnTo>
                  <a:pt x="46290" y="417380"/>
                </a:lnTo>
                <a:lnTo>
                  <a:pt x="77150" y="454318"/>
                </a:lnTo>
                <a:lnTo>
                  <a:pt x="114086" y="485178"/>
                </a:lnTo>
                <a:lnTo>
                  <a:pt x="154751" y="508323"/>
                </a:lnTo>
                <a:lnTo>
                  <a:pt x="198078" y="523752"/>
                </a:lnTo>
                <a:lnTo>
                  <a:pt x="243003" y="531467"/>
                </a:lnTo>
                <a:lnTo>
                  <a:pt x="288461" y="531467"/>
                </a:lnTo>
                <a:lnTo>
                  <a:pt x="333386" y="523752"/>
                </a:lnTo>
                <a:lnTo>
                  <a:pt x="376713" y="508323"/>
                </a:lnTo>
                <a:lnTo>
                  <a:pt x="417378" y="485178"/>
                </a:lnTo>
                <a:lnTo>
                  <a:pt x="454314" y="454318"/>
                </a:lnTo>
                <a:lnTo>
                  <a:pt x="485174" y="417380"/>
                </a:lnTo>
                <a:lnTo>
                  <a:pt x="508319" y="376715"/>
                </a:lnTo>
                <a:lnTo>
                  <a:pt x="523749" y="333387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69200" y="81661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05400" y="4432300"/>
            <a:ext cx="1312545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7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01100" y="8830056"/>
            <a:ext cx="11506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C1514E1-E65C-4E56-BE86-4A0C6440B102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690565F7-6AAD-4E11-A1D5-558613B0AC77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3AFFDEF7-22BD-4A6A-8BB5-2BE4CF79EAF1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2" name="object 5">
              <a:extLst>
                <a:ext uri="{FF2B5EF4-FFF2-40B4-BE49-F238E27FC236}">
                  <a16:creationId xmlns:a16="http://schemas.microsoft.com/office/drawing/2014/main" id="{572589C3-39AB-46C2-915A-2181C67A8F98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0ABD1371-A08F-4675-BE6A-0DDD3A55D81B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1BCF1CE0-26CC-4CA6-9665-11B4E9E83810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18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6814" y="5272366"/>
            <a:ext cx="7198359" cy="3594100"/>
          </a:xfrm>
          <a:custGeom>
            <a:avLst/>
            <a:gdLst/>
            <a:ahLst/>
            <a:cxnLst/>
            <a:rect l="l" t="t" r="r" b="b"/>
            <a:pathLst>
              <a:path w="7198359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198359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006285" y="2792133"/>
                </a:lnTo>
                <a:lnTo>
                  <a:pt x="5497944" y="2613431"/>
                </a:lnTo>
                <a:lnTo>
                  <a:pt x="4136085" y="247675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6814" y="5272366"/>
            <a:ext cx="4318000" cy="3594100"/>
          </a:xfrm>
          <a:custGeom>
            <a:avLst/>
            <a:gdLst/>
            <a:ahLst/>
            <a:cxnLst/>
            <a:rect l="l" t="t" r="r" b="b"/>
            <a:pathLst>
              <a:path w="4318000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4318000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3890225" y="3452888"/>
                </a:lnTo>
                <a:lnTo>
                  <a:pt x="4072216" y="3420276"/>
                </a:lnTo>
                <a:lnTo>
                  <a:pt x="4317999" y="3280886"/>
                </a:lnTo>
                <a:lnTo>
                  <a:pt x="4300181" y="3035884"/>
                </a:lnTo>
                <a:lnTo>
                  <a:pt x="4142740" y="2725661"/>
                </a:lnTo>
                <a:lnTo>
                  <a:pt x="3586467" y="239646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33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5294" y="5862999"/>
            <a:ext cx="2745740" cy="2377440"/>
          </a:xfrm>
          <a:custGeom>
            <a:avLst/>
            <a:gdLst/>
            <a:ahLst/>
            <a:cxnLst/>
            <a:rect l="l" t="t" r="r" b="b"/>
            <a:pathLst>
              <a:path w="2745740" h="2377440">
                <a:moveTo>
                  <a:pt x="0" y="0"/>
                </a:moveTo>
                <a:lnTo>
                  <a:pt x="14401" y="12469"/>
                </a:lnTo>
                <a:lnTo>
                  <a:pt x="2745672" y="2377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181610" cy="173355"/>
          </a:xfrm>
          <a:custGeom>
            <a:avLst/>
            <a:gdLst/>
            <a:ahLst/>
            <a:cxnLst/>
            <a:rect l="l" t="t" r="r" b="b"/>
            <a:pathLst>
              <a:path w="181609" h="173354">
                <a:moveTo>
                  <a:pt x="0" y="0"/>
                </a:moveTo>
                <a:lnTo>
                  <a:pt x="71869" y="173101"/>
                </a:lnTo>
                <a:lnTo>
                  <a:pt x="95046" y="82296"/>
                </a:lnTo>
                <a:lnTo>
                  <a:pt x="181597" y="4635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76080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44000" y="8788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923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5692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814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2583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05400" y="4406900"/>
            <a:ext cx="1312545" cy="812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5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7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86800" y="4838700"/>
            <a:ext cx="1311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6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6" name="object 3"/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7" name="object 4"/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8" name="object 5"/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9" name="object 6"/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6" name="object 7"/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2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6814" y="5272366"/>
            <a:ext cx="7198359" cy="3594100"/>
          </a:xfrm>
          <a:custGeom>
            <a:avLst/>
            <a:gdLst/>
            <a:ahLst/>
            <a:cxnLst/>
            <a:rect l="l" t="t" r="r" b="b"/>
            <a:pathLst>
              <a:path w="7198359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198359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006285" y="2792133"/>
                </a:lnTo>
                <a:lnTo>
                  <a:pt x="5497944" y="2613431"/>
                </a:lnTo>
                <a:lnTo>
                  <a:pt x="4136085" y="247675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6814" y="5272366"/>
            <a:ext cx="4318000" cy="3594100"/>
          </a:xfrm>
          <a:custGeom>
            <a:avLst/>
            <a:gdLst/>
            <a:ahLst/>
            <a:cxnLst/>
            <a:rect l="l" t="t" r="r" b="b"/>
            <a:pathLst>
              <a:path w="4318000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4318000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3890225" y="3452888"/>
                </a:lnTo>
                <a:lnTo>
                  <a:pt x="4072216" y="3420276"/>
                </a:lnTo>
                <a:lnTo>
                  <a:pt x="4317999" y="3280886"/>
                </a:lnTo>
                <a:lnTo>
                  <a:pt x="4300181" y="3035884"/>
                </a:lnTo>
                <a:lnTo>
                  <a:pt x="4142740" y="2725661"/>
                </a:lnTo>
                <a:lnTo>
                  <a:pt x="3586467" y="239646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8661" y="5917865"/>
            <a:ext cx="2682875" cy="2322830"/>
          </a:xfrm>
          <a:custGeom>
            <a:avLst/>
            <a:gdLst/>
            <a:ahLst/>
            <a:cxnLst/>
            <a:rect l="l" t="t" r="r" b="b"/>
            <a:pathLst>
              <a:path w="2682875" h="2322829">
                <a:moveTo>
                  <a:pt x="0" y="0"/>
                </a:moveTo>
                <a:lnTo>
                  <a:pt x="28803" y="24939"/>
                </a:lnTo>
                <a:lnTo>
                  <a:pt x="2682304" y="2322478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330200" cy="314960"/>
          </a:xfrm>
          <a:custGeom>
            <a:avLst/>
            <a:gdLst/>
            <a:ahLst/>
            <a:cxnLst/>
            <a:rect l="l" t="t" r="r" b="b"/>
            <a:pathLst>
              <a:path w="330200" h="314960">
                <a:moveTo>
                  <a:pt x="0" y="0"/>
                </a:moveTo>
                <a:lnTo>
                  <a:pt x="130670" y="314718"/>
                </a:lnTo>
                <a:lnTo>
                  <a:pt x="172821" y="149631"/>
                </a:lnTo>
                <a:lnTo>
                  <a:pt x="330174" y="84289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075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44000" y="87884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923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5692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81467" y="66430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258300" y="6718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05400" y="4406900"/>
            <a:ext cx="1312545" cy="812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5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7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86800" y="4838700"/>
            <a:ext cx="1311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6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838FD16-833F-4D55-8EA6-4EDF2F90383B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61" name="object 3">
              <a:extLst>
                <a:ext uri="{FF2B5EF4-FFF2-40B4-BE49-F238E27FC236}">
                  <a16:creationId xmlns:a16="http://schemas.microsoft.com/office/drawing/2014/main" id="{C73334F9-F524-4210-A5FA-5FCA5D6CDACE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2" name="object 4">
              <a:extLst>
                <a:ext uri="{FF2B5EF4-FFF2-40B4-BE49-F238E27FC236}">
                  <a16:creationId xmlns:a16="http://schemas.microsoft.com/office/drawing/2014/main" id="{6511F9D5-9AE9-4081-8A27-2784434F4184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3" name="object 5">
              <a:extLst>
                <a:ext uri="{FF2B5EF4-FFF2-40B4-BE49-F238E27FC236}">
                  <a16:creationId xmlns:a16="http://schemas.microsoft.com/office/drawing/2014/main" id="{280A166D-79AE-46AE-B5AF-C12FA6547682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4" name="object 6">
              <a:extLst>
                <a:ext uri="{FF2B5EF4-FFF2-40B4-BE49-F238E27FC236}">
                  <a16:creationId xmlns:a16="http://schemas.microsoft.com/office/drawing/2014/main" id="{1B50F3D5-D156-44B8-9A2C-7895D3EF36FD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5" name="object 7">
              <a:extLst>
                <a:ext uri="{FF2B5EF4-FFF2-40B4-BE49-F238E27FC236}">
                  <a16:creationId xmlns:a16="http://schemas.microsoft.com/office/drawing/2014/main" id="{7313AE49-7A2D-4519-B41D-A870ADA9F3CD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740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6814" y="5272366"/>
            <a:ext cx="7198359" cy="3594100"/>
          </a:xfrm>
          <a:custGeom>
            <a:avLst/>
            <a:gdLst/>
            <a:ahLst/>
            <a:cxnLst/>
            <a:rect l="l" t="t" r="r" b="b"/>
            <a:pathLst>
              <a:path w="7198359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198359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006285" y="2792133"/>
                </a:lnTo>
                <a:lnTo>
                  <a:pt x="6415468" y="2013140"/>
                </a:lnTo>
                <a:lnTo>
                  <a:pt x="5494985" y="1369733"/>
                </a:lnTo>
                <a:lnTo>
                  <a:pt x="4600422" y="709333"/>
                </a:lnTo>
                <a:lnTo>
                  <a:pt x="4136169" y="150634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  <a:path w="7198359" h="3594100">
                <a:moveTo>
                  <a:pt x="3475685" y="87033"/>
                </a:moveTo>
                <a:lnTo>
                  <a:pt x="2688818" y="87033"/>
                </a:lnTo>
                <a:lnTo>
                  <a:pt x="949896" y="150634"/>
                </a:lnTo>
                <a:lnTo>
                  <a:pt x="4136169" y="150634"/>
                </a:lnTo>
                <a:lnTo>
                  <a:pt x="3475685" y="87033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6814" y="5272366"/>
            <a:ext cx="7198359" cy="3594100"/>
          </a:xfrm>
          <a:custGeom>
            <a:avLst/>
            <a:gdLst/>
            <a:ahLst/>
            <a:cxnLst/>
            <a:rect l="l" t="t" r="r" b="b"/>
            <a:pathLst>
              <a:path w="7198359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198359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006285" y="2792133"/>
                </a:lnTo>
                <a:lnTo>
                  <a:pt x="5497944" y="2613431"/>
                </a:lnTo>
                <a:lnTo>
                  <a:pt x="4136085" y="2476754"/>
                </a:lnTo>
                <a:lnTo>
                  <a:pt x="2967088" y="1821103"/>
                </a:lnTo>
                <a:lnTo>
                  <a:pt x="2359583" y="1238542"/>
                </a:lnTo>
                <a:lnTo>
                  <a:pt x="1821853" y="832243"/>
                </a:lnTo>
                <a:lnTo>
                  <a:pt x="1335366" y="510133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8661" y="5917865"/>
            <a:ext cx="2682875" cy="2322830"/>
          </a:xfrm>
          <a:custGeom>
            <a:avLst/>
            <a:gdLst/>
            <a:ahLst/>
            <a:cxnLst/>
            <a:rect l="l" t="t" r="r" b="b"/>
            <a:pathLst>
              <a:path w="2682875" h="2322829">
                <a:moveTo>
                  <a:pt x="0" y="0"/>
                </a:moveTo>
                <a:lnTo>
                  <a:pt x="28803" y="24939"/>
                </a:lnTo>
                <a:lnTo>
                  <a:pt x="2682304" y="2322478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330200" cy="314960"/>
          </a:xfrm>
          <a:custGeom>
            <a:avLst/>
            <a:gdLst/>
            <a:ahLst/>
            <a:cxnLst/>
            <a:rect l="l" t="t" r="r" b="b"/>
            <a:pathLst>
              <a:path w="330200" h="314960">
                <a:moveTo>
                  <a:pt x="0" y="0"/>
                </a:moveTo>
                <a:lnTo>
                  <a:pt x="130670" y="314718"/>
                </a:lnTo>
                <a:lnTo>
                  <a:pt x="172821" y="149631"/>
                </a:lnTo>
                <a:lnTo>
                  <a:pt x="330174" y="84289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075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32500" y="48260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064500" y="4381500"/>
            <a:ext cx="1490345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22860" algn="r">
              <a:lnSpc>
                <a:spcPct val="100000"/>
              </a:lnSpc>
              <a:spcBef>
                <a:spcPts val="7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r>
              <a:rPr sz="200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+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2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=</a:t>
            </a:r>
            <a:r>
              <a:rPr sz="2000" spc="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15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19367" y="5411167"/>
            <a:ext cx="531495" cy="531495"/>
          </a:xfrm>
          <a:custGeom>
            <a:avLst/>
            <a:gdLst/>
            <a:ahLst/>
            <a:cxnLst/>
            <a:rect l="l" t="t" r="r" b="b"/>
            <a:pathLst>
              <a:path w="531495" h="531495">
                <a:moveTo>
                  <a:pt x="288461" y="0"/>
                </a:moveTo>
                <a:lnTo>
                  <a:pt x="243003" y="0"/>
                </a:lnTo>
                <a:lnTo>
                  <a:pt x="198078" y="7715"/>
                </a:lnTo>
                <a:lnTo>
                  <a:pt x="154751" y="23145"/>
                </a:lnTo>
                <a:lnTo>
                  <a:pt x="114086" y="46290"/>
                </a:lnTo>
                <a:lnTo>
                  <a:pt x="77150" y="77150"/>
                </a:lnTo>
                <a:lnTo>
                  <a:pt x="46290" y="114086"/>
                </a:lnTo>
                <a:lnTo>
                  <a:pt x="23145" y="154751"/>
                </a:lnTo>
                <a:lnTo>
                  <a:pt x="7715" y="198078"/>
                </a:lnTo>
                <a:lnTo>
                  <a:pt x="0" y="243003"/>
                </a:lnTo>
                <a:lnTo>
                  <a:pt x="0" y="288461"/>
                </a:lnTo>
                <a:lnTo>
                  <a:pt x="7715" y="333386"/>
                </a:lnTo>
                <a:lnTo>
                  <a:pt x="23145" y="376713"/>
                </a:lnTo>
                <a:lnTo>
                  <a:pt x="46290" y="417378"/>
                </a:lnTo>
                <a:lnTo>
                  <a:pt x="77150" y="454314"/>
                </a:lnTo>
                <a:lnTo>
                  <a:pt x="114086" y="485174"/>
                </a:lnTo>
                <a:lnTo>
                  <a:pt x="154751" y="508319"/>
                </a:lnTo>
                <a:lnTo>
                  <a:pt x="198078" y="523749"/>
                </a:lnTo>
                <a:lnTo>
                  <a:pt x="243003" y="531464"/>
                </a:lnTo>
                <a:lnTo>
                  <a:pt x="288461" y="531464"/>
                </a:lnTo>
                <a:lnTo>
                  <a:pt x="333386" y="523749"/>
                </a:lnTo>
                <a:lnTo>
                  <a:pt x="376713" y="508319"/>
                </a:lnTo>
                <a:lnTo>
                  <a:pt x="417378" y="485174"/>
                </a:lnTo>
                <a:lnTo>
                  <a:pt x="454314" y="454314"/>
                </a:lnTo>
                <a:lnTo>
                  <a:pt x="485174" y="417378"/>
                </a:lnTo>
                <a:lnTo>
                  <a:pt x="508319" y="376713"/>
                </a:lnTo>
                <a:lnTo>
                  <a:pt x="523749" y="333386"/>
                </a:lnTo>
                <a:lnTo>
                  <a:pt x="531464" y="288461"/>
                </a:lnTo>
                <a:lnTo>
                  <a:pt x="531464" y="243003"/>
                </a:lnTo>
                <a:lnTo>
                  <a:pt x="523749" y="198078"/>
                </a:lnTo>
                <a:lnTo>
                  <a:pt x="508319" y="154751"/>
                </a:lnTo>
                <a:lnTo>
                  <a:pt x="485174" y="114086"/>
                </a:lnTo>
                <a:lnTo>
                  <a:pt x="454314" y="77150"/>
                </a:lnTo>
                <a:lnTo>
                  <a:pt x="417378" y="46290"/>
                </a:lnTo>
                <a:lnTo>
                  <a:pt x="376713" y="23145"/>
                </a:lnTo>
                <a:lnTo>
                  <a:pt x="333386" y="7715"/>
                </a:lnTo>
                <a:lnTo>
                  <a:pt x="28846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96200" y="54864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1028604-1F39-4848-9318-DCA6CC747067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9" name="object 3">
              <a:extLst>
                <a:ext uri="{FF2B5EF4-FFF2-40B4-BE49-F238E27FC236}">
                  <a16:creationId xmlns:a16="http://schemas.microsoft.com/office/drawing/2014/main" id="{D8C7EC07-F577-48B9-A150-65EE39FD4DEF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0" name="object 4">
              <a:extLst>
                <a:ext uri="{FF2B5EF4-FFF2-40B4-BE49-F238E27FC236}">
                  <a16:creationId xmlns:a16="http://schemas.microsoft.com/office/drawing/2014/main" id="{AA4319B9-1E32-4B6A-BD18-9412CBC6D0B1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1" name="object 5">
              <a:extLst>
                <a:ext uri="{FF2B5EF4-FFF2-40B4-BE49-F238E27FC236}">
                  <a16:creationId xmlns:a16="http://schemas.microsoft.com/office/drawing/2014/main" id="{34859BC1-E021-4740-B221-41D55BC910AE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2" name="object 6">
              <a:extLst>
                <a:ext uri="{FF2B5EF4-FFF2-40B4-BE49-F238E27FC236}">
                  <a16:creationId xmlns:a16="http://schemas.microsoft.com/office/drawing/2014/main" id="{09DA2BAE-82FC-4726-91DC-026B8573C69C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3" name="object 7">
              <a:extLst>
                <a:ext uri="{FF2B5EF4-FFF2-40B4-BE49-F238E27FC236}">
                  <a16:creationId xmlns:a16="http://schemas.microsoft.com/office/drawing/2014/main" id="{24E749AF-4F10-4D99-8736-7B8D319AE500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31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6814" y="5272366"/>
            <a:ext cx="7347584" cy="3594100"/>
          </a:xfrm>
          <a:custGeom>
            <a:avLst/>
            <a:gdLst/>
            <a:ahLst/>
            <a:cxnLst/>
            <a:rect l="l" t="t" r="r" b="b"/>
            <a:pathLst>
              <a:path w="7347584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347584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336485" y="2459875"/>
                </a:lnTo>
                <a:lnTo>
                  <a:pt x="7347178" y="595033"/>
                </a:lnTo>
                <a:lnTo>
                  <a:pt x="7333264" y="532455"/>
                </a:lnTo>
                <a:lnTo>
                  <a:pt x="7297542" y="391118"/>
                </a:lnTo>
                <a:lnTo>
                  <a:pt x="7249039" y="240613"/>
                </a:lnTo>
                <a:lnTo>
                  <a:pt x="7196844" y="150634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  <a:path w="7347584" h="3594100">
                <a:moveTo>
                  <a:pt x="3475685" y="87033"/>
                </a:moveTo>
                <a:lnTo>
                  <a:pt x="2688818" y="87033"/>
                </a:lnTo>
                <a:lnTo>
                  <a:pt x="949896" y="150634"/>
                </a:lnTo>
                <a:lnTo>
                  <a:pt x="7196844" y="150634"/>
                </a:lnTo>
                <a:lnTo>
                  <a:pt x="4136085" y="150533"/>
                </a:lnTo>
                <a:lnTo>
                  <a:pt x="3475685" y="87033"/>
                </a:lnTo>
                <a:close/>
              </a:path>
              <a:path w="7347584" h="3594100">
                <a:moveTo>
                  <a:pt x="6950779" y="59556"/>
                </a:moveTo>
                <a:lnTo>
                  <a:pt x="6670380" y="61464"/>
                </a:lnTo>
                <a:lnTo>
                  <a:pt x="6154800" y="87033"/>
                </a:lnTo>
                <a:lnTo>
                  <a:pt x="4136085" y="150533"/>
                </a:lnTo>
                <a:lnTo>
                  <a:pt x="7196785" y="150533"/>
                </a:lnTo>
                <a:lnTo>
                  <a:pt x="7093686" y="87261"/>
                </a:lnTo>
                <a:lnTo>
                  <a:pt x="6950779" y="59556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6814" y="5272366"/>
            <a:ext cx="7198359" cy="3594100"/>
          </a:xfrm>
          <a:custGeom>
            <a:avLst/>
            <a:gdLst/>
            <a:ahLst/>
            <a:cxnLst/>
            <a:rect l="l" t="t" r="r" b="b"/>
            <a:pathLst>
              <a:path w="7198359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198359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006285" y="2792133"/>
                </a:lnTo>
                <a:lnTo>
                  <a:pt x="6415468" y="2013140"/>
                </a:lnTo>
                <a:lnTo>
                  <a:pt x="5494985" y="1369733"/>
                </a:lnTo>
                <a:lnTo>
                  <a:pt x="4600422" y="709333"/>
                </a:lnTo>
                <a:lnTo>
                  <a:pt x="4136169" y="150634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  <a:path w="7198359" h="3594100">
                <a:moveTo>
                  <a:pt x="3475685" y="87033"/>
                </a:moveTo>
                <a:lnTo>
                  <a:pt x="2688818" y="87033"/>
                </a:lnTo>
                <a:lnTo>
                  <a:pt x="949896" y="150634"/>
                </a:lnTo>
                <a:lnTo>
                  <a:pt x="4136169" y="150634"/>
                </a:lnTo>
                <a:lnTo>
                  <a:pt x="3475685" y="87033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28661" y="5917865"/>
            <a:ext cx="2682875" cy="2322830"/>
          </a:xfrm>
          <a:custGeom>
            <a:avLst/>
            <a:gdLst/>
            <a:ahLst/>
            <a:cxnLst/>
            <a:rect l="l" t="t" r="r" b="b"/>
            <a:pathLst>
              <a:path w="2682875" h="2322829">
                <a:moveTo>
                  <a:pt x="0" y="0"/>
                </a:moveTo>
                <a:lnTo>
                  <a:pt x="28803" y="24939"/>
                </a:lnTo>
                <a:lnTo>
                  <a:pt x="2682304" y="2322478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84645" y="5793168"/>
            <a:ext cx="330200" cy="314960"/>
          </a:xfrm>
          <a:custGeom>
            <a:avLst/>
            <a:gdLst/>
            <a:ahLst/>
            <a:cxnLst/>
            <a:rect l="l" t="t" r="r" b="b"/>
            <a:pathLst>
              <a:path w="330200" h="314960">
                <a:moveTo>
                  <a:pt x="0" y="0"/>
                </a:moveTo>
                <a:lnTo>
                  <a:pt x="130670" y="314718"/>
                </a:lnTo>
                <a:lnTo>
                  <a:pt x="172821" y="149631"/>
                </a:lnTo>
                <a:lnTo>
                  <a:pt x="330174" y="84289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599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075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56700" y="4800600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379404" y="65095"/>
                </a:moveTo>
                <a:lnTo>
                  <a:pt x="407883" y="99960"/>
                </a:lnTo>
                <a:lnTo>
                  <a:pt x="428225" y="138617"/>
                </a:lnTo>
                <a:lnTo>
                  <a:pt x="440431" y="179801"/>
                </a:lnTo>
                <a:lnTo>
                  <a:pt x="444499" y="222250"/>
                </a:lnTo>
                <a:lnTo>
                  <a:pt x="440431" y="264698"/>
                </a:lnTo>
                <a:lnTo>
                  <a:pt x="428225" y="305883"/>
                </a:lnTo>
                <a:lnTo>
                  <a:pt x="407883" y="344539"/>
                </a:lnTo>
                <a:lnTo>
                  <a:pt x="379404" y="379404"/>
                </a:lnTo>
                <a:lnTo>
                  <a:pt x="344539" y="407883"/>
                </a:lnTo>
                <a:lnTo>
                  <a:pt x="305883" y="428225"/>
                </a:lnTo>
                <a:lnTo>
                  <a:pt x="264698" y="440431"/>
                </a:lnTo>
                <a:lnTo>
                  <a:pt x="222250" y="444499"/>
                </a:lnTo>
                <a:lnTo>
                  <a:pt x="179801" y="440431"/>
                </a:lnTo>
                <a:lnTo>
                  <a:pt x="138617" y="428225"/>
                </a:lnTo>
                <a:lnTo>
                  <a:pt x="99960" y="407883"/>
                </a:lnTo>
                <a:lnTo>
                  <a:pt x="65095" y="379404"/>
                </a:lnTo>
                <a:lnTo>
                  <a:pt x="36616" y="344539"/>
                </a:lnTo>
                <a:lnTo>
                  <a:pt x="16273" y="305883"/>
                </a:lnTo>
                <a:lnTo>
                  <a:pt x="4068" y="264698"/>
                </a:lnTo>
                <a:lnTo>
                  <a:pt x="0" y="222250"/>
                </a:lnTo>
                <a:lnTo>
                  <a:pt x="4068" y="179801"/>
                </a:lnTo>
                <a:lnTo>
                  <a:pt x="16273" y="138617"/>
                </a:lnTo>
                <a:lnTo>
                  <a:pt x="36616" y="99960"/>
                </a:lnTo>
                <a:lnTo>
                  <a:pt x="65095" y="65095"/>
                </a:lnTo>
                <a:lnTo>
                  <a:pt x="99960" y="36616"/>
                </a:lnTo>
                <a:lnTo>
                  <a:pt x="138617" y="16273"/>
                </a:lnTo>
                <a:lnTo>
                  <a:pt x="179801" y="4068"/>
                </a:lnTo>
                <a:lnTo>
                  <a:pt x="222250" y="0"/>
                </a:lnTo>
                <a:lnTo>
                  <a:pt x="264698" y="4068"/>
                </a:lnTo>
                <a:lnTo>
                  <a:pt x="305883" y="16273"/>
                </a:lnTo>
                <a:lnTo>
                  <a:pt x="344539" y="36616"/>
                </a:lnTo>
                <a:lnTo>
                  <a:pt x="379404" y="65095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207500" y="48387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CFA0512-32F6-4AEF-AA7D-B93DB6DA5067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8" name="object 3">
              <a:extLst>
                <a:ext uri="{FF2B5EF4-FFF2-40B4-BE49-F238E27FC236}">
                  <a16:creationId xmlns:a16="http://schemas.microsoft.com/office/drawing/2014/main" id="{3C7F75A1-8B08-4A16-9441-CFABD7CB37E9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9" name="object 4">
              <a:extLst>
                <a:ext uri="{FF2B5EF4-FFF2-40B4-BE49-F238E27FC236}">
                  <a16:creationId xmlns:a16="http://schemas.microsoft.com/office/drawing/2014/main" id="{3CD34FC5-87DD-477B-BADB-90ABD381EB98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0" name="object 5">
              <a:extLst>
                <a:ext uri="{FF2B5EF4-FFF2-40B4-BE49-F238E27FC236}">
                  <a16:creationId xmlns:a16="http://schemas.microsoft.com/office/drawing/2014/main" id="{C828C68E-1A37-4F57-AC76-E56DF6C0D201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61" name="object 6">
              <a:extLst>
                <a:ext uri="{FF2B5EF4-FFF2-40B4-BE49-F238E27FC236}">
                  <a16:creationId xmlns:a16="http://schemas.microsoft.com/office/drawing/2014/main" id="{98B218E5-7DFE-497C-A86A-81A89156DB94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2" name="object 7">
              <a:extLst>
                <a:ext uri="{FF2B5EF4-FFF2-40B4-BE49-F238E27FC236}">
                  <a16:creationId xmlns:a16="http://schemas.microsoft.com/office/drawing/2014/main" id="{AC489AC5-8616-4E8B-8F92-903408574506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29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425700" y="5296276"/>
            <a:ext cx="1295400" cy="3491865"/>
          </a:xfrm>
          <a:custGeom>
            <a:avLst/>
            <a:gdLst/>
            <a:ahLst/>
            <a:cxnLst/>
            <a:rect l="l" t="t" r="r" b="b"/>
            <a:pathLst>
              <a:path w="1295400" h="3491865">
                <a:moveTo>
                  <a:pt x="661137" y="0"/>
                </a:moveTo>
                <a:lnTo>
                  <a:pt x="634259" y="0"/>
                </a:lnTo>
                <a:lnTo>
                  <a:pt x="607398" y="2988"/>
                </a:lnTo>
                <a:lnTo>
                  <a:pt x="553883" y="17932"/>
                </a:lnTo>
                <a:lnTo>
                  <a:pt x="500888" y="44832"/>
                </a:lnTo>
                <a:lnTo>
                  <a:pt x="448713" y="83687"/>
                </a:lnTo>
                <a:lnTo>
                  <a:pt x="397654" y="134497"/>
                </a:lnTo>
                <a:lnTo>
                  <a:pt x="372637" y="164385"/>
                </a:lnTo>
                <a:lnTo>
                  <a:pt x="348010" y="197262"/>
                </a:lnTo>
                <a:lnTo>
                  <a:pt x="323812" y="233128"/>
                </a:lnTo>
                <a:lnTo>
                  <a:pt x="300079" y="271983"/>
                </a:lnTo>
                <a:lnTo>
                  <a:pt x="276849" y="313827"/>
                </a:lnTo>
                <a:lnTo>
                  <a:pt x="254159" y="358659"/>
                </a:lnTo>
                <a:lnTo>
                  <a:pt x="232046" y="406481"/>
                </a:lnTo>
                <a:lnTo>
                  <a:pt x="210547" y="457291"/>
                </a:lnTo>
                <a:lnTo>
                  <a:pt x="189699" y="511090"/>
                </a:lnTo>
                <a:lnTo>
                  <a:pt x="174827" y="552509"/>
                </a:lnTo>
                <a:lnTo>
                  <a:pt x="160561" y="594904"/>
                </a:lnTo>
                <a:lnTo>
                  <a:pt x="146903" y="638234"/>
                </a:lnTo>
                <a:lnTo>
                  <a:pt x="133852" y="682460"/>
                </a:lnTo>
                <a:lnTo>
                  <a:pt x="121407" y="727539"/>
                </a:lnTo>
                <a:lnTo>
                  <a:pt x="109570" y="773432"/>
                </a:lnTo>
                <a:lnTo>
                  <a:pt x="98340" y="820098"/>
                </a:lnTo>
                <a:lnTo>
                  <a:pt x="87717" y="867497"/>
                </a:lnTo>
                <a:lnTo>
                  <a:pt x="77701" y="915586"/>
                </a:lnTo>
                <a:lnTo>
                  <a:pt x="68291" y="964327"/>
                </a:lnTo>
                <a:lnTo>
                  <a:pt x="59489" y="1013677"/>
                </a:lnTo>
                <a:lnTo>
                  <a:pt x="51294" y="1063598"/>
                </a:lnTo>
                <a:lnTo>
                  <a:pt x="43706" y="1114046"/>
                </a:lnTo>
                <a:lnTo>
                  <a:pt x="36725" y="1164983"/>
                </a:lnTo>
                <a:lnTo>
                  <a:pt x="30351" y="1216368"/>
                </a:lnTo>
                <a:lnTo>
                  <a:pt x="24585" y="1268159"/>
                </a:lnTo>
                <a:lnTo>
                  <a:pt x="19425" y="1320316"/>
                </a:lnTo>
                <a:lnTo>
                  <a:pt x="14872" y="1372799"/>
                </a:lnTo>
                <a:lnTo>
                  <a:pt x="10926" y="1425567"/>
                </a:lnTo>
                <a:lnTo>
                  <a:pt x="7587" y="1478578"/>
                </a:lnTo>
                <a:lnTo>
                  <a:pt x="4856" y="1531793"/>
                </a:lnTo>
                <a:lnTo>
                  <a:pt x="2731" y="1585171"/>
                </a:lnTo>
                <a:lnTo>
                  <a:pt x="1214" y="1638670"/>
                </a:lnTo>
                <a:lnTo>
                  <a:pt x="303" y="1692251"/>
                </a:lnTo>
                <a:lnTo>
                  <a:pt x="0" y="1745873"/>
                </a:lnTo>
                <a:lnTo>
                  <a:pt x="303" y="1799494"/>
                </a:lnTo>
                <a:lnTo>
                  <a:pt x="1214" y="1853075"/>
                </a:lnTo>
                <a:lnTo>
                  <a:pt x="2731" y="1906575"/>
                </a:lnTo>
                <a:lnTo>
                  <a:pt x="4856" y="1959953"/>
                </a:lnTo>
                <a:lnTo>
                  <a:pt x="7587" y="2013167"/>
                </a:lnTo>
                <a:lnTo>
                  <a:pt x="10926" y="2066179"/>
                </a:lnTo>
                <a:lnTo>
                  <a:pt x="14872" y="2118946"/>
                </a:lnTo>
                <a:lnTo>
                  <a:pt x="19425" y="2171429"/>
                </a:lnTo>
                <a:lnTo>
                  <a:pt x="24585" y="2223586"/>
                </a:lnTo>
                <a:lnTo>
                  <a:pt x="30351" y="2275378"/>
                </a:lnTo>
                <a:lnTo>
                  <a:pt x="36725" y="2326762"/>
                </a:lnTo>
                <a:lnTo>
                  <a:pt x="43706" y="2377699"/>
                </a:lnTo>
                <a:lnTo>
                  <a:pt x="51294" y="2428148"/>
                </a:lnTo>
                <a:lnTo>
                  <a:pt x="59489" y="2478068"/>
                </a:lnTo>
                <a:lnTo>
                  <a:pt x="68291" y="2527419"/>
                </a:lnTo>
                <a:lnTo>
                  <a:pt x="77701" y="2576159"/>
                </a:lnTo>
                <a:lnTo>
                  <a:pt x="87717" y="2624249"/>
                </a:lnTo>
                <a:lnTo>
                  <a:pt x="98340" y="2671647"/>
                </a:lnTo>
                <a:lnTo>
                  <a:pt x="109570" y="2718313"/>
                </a:lnTo>
                <a:lnTo>
                  <a:pt x="121407" y="2764206"/>
                </a:lnTo>
                <a:lnTo>
                  <a:pt x="133852" y="2809286"/>
                </a:lnTo>
                <a:lnTo>
                  <a:pt x="146903" y="2853511"/>
                </a:lnTo>
                <a:lnTo>
                  <a:pt x="160561" y="2896842"/>
                </a:lnTo>
                <a:lnTo>
                  <a:pt x="174827" y="2939237"/>
                </a:lnTo>
                <a:lnTo>
                  <a:pt x="189699" y="2980656"/>
                </a:lnTo>
                <a:lnTo>
                  <a:pt x="210547" y="3034455"/>
                </a:lnTo>
                <a:lnTo>
                  <a:pt x="232046" y="3085265"/>
                </a:lnTo>
                <a:lnTo>
                  <a:pt x="254159" y="3133087"/>
                </a:lnTo>
                <a:lnTo>
                  <a:pt x="276849" y="3177920"/>
                </a:lnTo>
                <a:lnTo>
                  <a:pt x="300079" y="3219764"/>
                </a:lnTo>
                <a:lnTo>
                  <a:pt x="323812" y="3258619"/>
                </a:lnTo>
                <a:lnTo>
                  <a:pt x="348010" y="3294485"/>
                </a:lnTo>
                <a:lnTo>
                  <a:pt x="372637" y="3327362"/>
                </a:lnTo>
                <a:lnTo>
                  <a:pt x="397654" y="3357251"/>
                </a:lnTo>
                <a:lnTo>
                  <a:pt x="448713" y="3408061"/>
                </a:lnTo>
                <a:lnTo>
                  <a:pt x="500888" y="3446916"/>
                </a:lnTo>
                <a:lnTo>
                  <a:pt x="553883" y="3473816"/>
                </a:lnTo>
                <a:lnTo>
                  <a:pt x="607398" y="3488760"/>
                </a:lnTo>
                <a:lnTo>
                  <a:pt x="634259" y="3491749"/>
                </a:lnTo>
                <a:lnTo>
                  <a:pt x="661137" y="3491749"/>
                </a:lnTo>
                <a:lnTo>
                  <a:pt x="714802" y="3482782"/>
                </a:lnTo>
                <a:lnTo>
                  <a:pt x="768094" y="3461860"/>
                </a:lnTo>
                <a:lnTo>
                  <a:pt x="820715" y="3428983"/>
                </a:lnTo>
                <a:lnTo>
                  <a:pt x="872369" y="3384150"/>
                </a:lnTo>
                <a:lnTo>
                  <a:pt x="922756" y="3327362"/>
                </a:lnTo>
                <a:lnTo>
                  <a:pt x="947382" y="3294485"/>
                </a:lnTo>
                <a:lnTo>
                  <a:pt x="971579" y="3258619"/>
                </a:lnTo>
                <a:lnTo>
                  <a:pt x="995311" y="3219764"/>
                </a:lnTo>
                <a:lnTo>
                  <a:pt x="1018541" y="3177920"/>
                </a:lnTo>
                <a:lnTo>
                  <a:pt x="1041230" y="3133087"/>
                </a:lnTo>
                <a:lnTo>
                  <a:pt x="1063343" y="3085265"/>
                </a:lnTo>
                <a:lnTo>
                  <a:pt x="1084841" y="3034455"/>
                </a:lnTo>
                <a:lnTo>
                  <a:pt x="1105687" y="2980656"/>
                </a:lnTo>
                <a:lnTo>
                  <a:pt x="1120560" y="2939237"/>
                </a:lnTo>
                <a:lnTo>
                  <a:pt x="1134826" y="2896842"/>
                </a:lnTo>
                <a:lnTo>
                  <a:pt x="1148485" y="2853511"/>
                </a:lnTo>
                <a:lnTo>
                  <a:pt x="1161537" y="2809286"/>
                </a:lnTo>
                <a:lnTo>
                  <a:pt x="1173982" y="2764206"/>
                </a:lnTo>
                <a:lnTo>
                  <a:pt x="1185820" y="2718313"/>
                </a:lnTo>
                <a:lnTo>
                  <a:pt x="1197051" y="2671647"/>
                </a:lnTo>
                <a:lnTo>
                  <a:pt x="1207675" y="2624249"/>
                </a:lnTo>
                <a:lnTo>
                  <a:pt x="1217691" y="2576159"/>
                </a:lnTo>
                <a:lnTo>
                  <a:pt x="1227101" y="2527419"/>
                </a:lnTo>
                <a:lnTo>
                  <a:pt x="1235903" y="2478068"/>
                </a:lnTo>
                <a:lnTo>
                  <a:pt x="1244099" y="2428148"/>
                </a:lnTo>
                <a:lnTo>
                  <a:pt x="1251687" y="2377699"/>
                </a:lnTo>
                <a:lnTo>
                  <a:pt x="1258669" y="2326762"/>
                </a:lnTo>
                <a:lnTo>
                  <a:pt x="1265043" y="2275378"/>
                </a:lnTo>
                <a:lnTo>
                  <a:pt x="1270810" y="2223586"/>
                </a:lnTo>
                <a:lnTo>
                  <a:pt x="1275970" y="2171429"/>
                </a:lnTo>
                <a:lnTo>
                  <a:pt x="1280523" y="2118946"/>
                </a:lnTo>
                <a:lnTo>
                  <a:pt x="1284469" y="2066179"/>
                </a:lnTo>
                <a:lnTo>
                  <a:pt x="1287808" y="2013167"/>
                </a:lnTo>
                <a:lnTo>
                  <a:pt x="1290540" y="1959953"/>
                </a:lnTo>
                <a:lnTo>
                  <a:pt x="1292665" y="1906575"/>
                </a:lnTo>
                <a:lnTo>
                  <a:pt x="1294182" y="1853075"/>
                </a:lnTo>
                <a:lnTo>
                  <a:pt x="1295093" y="1799494"/>
                </a:lnTo>
                <a:lnTo>
                  <a:pt x="1295396" y="1745873"/>
                </a:lnTo>
                <a:lnTo>
                  <a:pt x="1295093" y="1692251"/>
                </a:lnTo>
                <a:lnTo>
                  <a:pt x="1294182" y="1638670"/>
                </a:lnTo>
                <a:lnTo>
                  <a:pt x="1292665" y="1585171"/>
                </a:lnTo>
                <a:lnTo>
                  <a:pt x="1290540" y="1531793"/>
                </a:lnTo>
                <a:lnTo>
                  <a:pt x="1287808" y="1478578"/>
                </a:lnTo>
                <a:lnTo>
                  <a:pt x="1284469" y="1425567"/>
                </a:lnTo>
                <a:lnTo>
                  <a:pt x="1280523" y="1372799"/>
                </a:lnTo>
                <a:lnTo>
                  <a:pt x="1275970" y="1320316"/>
                </a:lnTo>
                <a:lnTo>
                  <a:pt x="1270810" y="1268159"/>
                </a:lnTo>
                <a:lnTo>
                  <a:pt x="1265043" y="1216368"/>
                </a:lnTo>
                <a:lnTo>
                  <a:pt x="1258669" y="1164983"/>
                </a:lnTo>
                <a:lnTo>
                  <a:pt x="1251687" y="1114046"/>
                </a:lnTo>
                <a:lnTo>
                  <a:pt x="1244099" y="1063598"/>
                </a:lnTo>
                <a:lnTo>
                  <a:pt x="1235903" y="1013677"/>
                </a:lnTo>
                <a:lnTo>
                  <a:pt x="1227101" y="964327"/>
                </a:lnTo>
                <a:lnTo>
                  <a:pt x="1217691" y="915586"/>
                </a:lnTo>
                <a:lnTo>
                  <a:pt x="1207675" y="867497"/>
                </a:lnTo>
                <a:lnTo>
                  <a:pt x="1197051" y="820098"/>
                </a:lnTo>
                <a:lnTo>
                  <a:pt x="1185820" y="773432"/>
                </a:lnTo>
                <a:lnTo>
                  <a:pt x="1173982" y="727539"/>
                </a:lnTo>
                <a:lnTo>
                  <a:pt x="1161537" y="682460"/>
                </a:lnTo>
                <a:lnTo>
                  <a:pt x="1148485" y="638234"/>
                </a:lnTo>
                <a:lnTo>
                  <a:pt x="1134826" y="594904"/>
                </a:lnTo>
                <a:lnTo>
                  <a:pt x="1120560" y="552509"/>
                </a:lnTo>
                <a:lnTo>
                  <a:pt x="1105687" y="511090"/>
                </a:lnTo>
                <a:lnTo>
                  <a:pt x="1084841" y="457291"/>
                </a:lnTo>
                <a:lnTo>
                  <a:pt x="1063343" y="406481"/>
                </a:lnTo>
                <a:lnTo>
                  <a:pt x="1041230" y="358659"/>
                </a:lnTo>
                <a:lnTo>
                  <a:pt x="1018541" y="313827"/>
                </a:lnTo>
                <a:lnTo>
                  <a:pt x="995311" y="271983"/>
                </a:lnTo>
                <a:lnTo>
                  <a:pt x="971579" y="233128"/>
                </a:lnTo>
                <a:lnTo>
                  <a:pt x="947382" y="197262"/>
                </a:lnTo>
                <a:lnTo>
                  <a:pt x="922756" y="164385"/>
                </a:lnTo>
                <a:lnTo>
                  <a:pt x="897739" y="134497"/>
                </a:lnTo>
                <a:lnTo>
                  <a:pt x="846682" y="83687"/>
                </a:lnTo>
                <a:lnTo>
                  <a:pt x="794507" y="44832"/>
                </a:lnTo>
                <a:lnTo>
                  <a:pt x="741513" y="17932"/>
                </a:lnTo>
                <a:lnTo>
                  <a:pt x="687997" y="2988"/>
                </a:lnTo>
                <a:lnTo>
                  <a:pt x="661137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6814" y="5272366"/>
            <a:ext cx="7347584" cy="3594100"/>
          </a:xfrm>
          <a:custGeom>
            <a:avLst/>
            <a:gdLst/>
            <a:ahLst/>
            <a:cxnLst/>
            <a:rect l="l" t="t" r="r" b="b"/>
            <a:pathLst>
              <a:path w="7347584" h="3594100">
                <a:moveTo>
                  <a:pt x="2687641" y="3566226"/>
                </a:moveTo>
                <a:lnTo>
                  <a:pt x="1503222" y="3566226"/>
                </a:lnTo>
                <a:lnTo>
                  <a:pt x="2155304" y="3594093"/>
                </a:lnTo>
                <a:lnTo>
                  <a:pt x="2687641" y="3566226"/>
                </a:lnTo>
                <a:close/>
              </a:path>
              <a:path w="7347584" h="3594100">
                <a:moveTo>
                  <a:pt x="490156" y="0"/>
                </a:moveTo>
                <a:lnTo>
                  <a:pt x="175259" y="154787"/>
                </a:lnTo>
                <a:lnTo>
                  <a:pt x="57911" y="379590"/>
                </a:lnTo>
                <a:lnTo>
                  <a:pt x="0" y="716508"/>
                </a:lnTo>
                <a:lnTo>
                  <a:pt x="17818" y="1157871"/>
                </a:lnTo>
                <a:lnTo>
                  <a:pt x="29692" y="1802079"/>
                </a:lnTo>
                <a:lnTo>
                  <a:pt x="46774" y="2327630"/>
                </a:lnTo>
                <a:lnTo>
                  <a:pt x="117347" y="2875178"/>
                </a:lnTo>
                <a:lnTo>
                  <a:pt x="146303" y="3256588"/>
                </a:lnTo>
                <a:lnTo>
                  <a:pt x="427774" y="3524077"/>
                </a:lnTo>
                <a:lnTo>
                  <a:pt x="842949" y="3580452"/>
                </a:lnTo>
                <a:lnTo>
                  <a:pt x="1503222" y="3566226"/>
                </a:lnTo>
                <a:lnTo>
                  <a:pt x="2687641" y="3566226"/>
                </a:lnTo>
                <a:lnTo>
                  <a:pt x="2960420" y="3551946"/>
                </a:lnTo>
                <a:lnTo>
                  <a:pt x="3485464" y="3499779"/>
                </a:lnTo>
                <a:lnTo>
                  <a:pt x="5494985" y="3452533"/>
                </a:lnTo>
                <a:lnTo>
                  <a:pt x="7196785" y="3452533"/>
                </a:lnTo>
                <a:lnTo>
                  <a:pt x="7198055" y="3058833"/>
                </a:lnTo>
                <a:lnTo>
                  <a:pt x="7336485" y="2459875"/>
                </a:lnTo>
                <a:lnTo>
                  <a:pt x="7347178" y="595033"/>
                </a:lnTo>
                <a:lnTo>
                  <a:pt x="7333264" y="532455"/>
                </a:lnTo>
                <a:lnTo>
                  <a:pt x="7297542" y="391118"/>
                </a:lnTo>
                <a:lnTo>
                  <a:pt x="7249039" y="240613"/>
                </a:lnTo>
                <a:lnTo>
                  <a:pt x="7196844" y="150634"/>
                </a:lnTo>
                <a:lnTo>
                  <a:pt x="949896" y="150634"/>
                </a:lnTo>
                <a:lnTo>
                  <a:pt x="490156" y="0"/>
                </a:lnTo>
                <a:close/>
              </a:path>
              <a:path w="7347584" h="3594100">
                <a:moveTo>
                  <a:pt x="3475685" y="87033"/>
                </a:moveTo>
                <a:lnTo>
                  <a:pt x="2688818" y="87033"/>
                </a:lnTo>
                <a:lnTo>
                  <a:pt x="949896" y="150634"/>
                </a:lnTo>
                <a:lnTo>
                  <a:pt x="7196844" y="150634"/>
                </a:lnTo>
                <a:lnTo>
                  <a:pt x="4136085" y="150533"/>
                </a:lnTo>
                <a:lnTo>
                  <a:pt x="3475685" y="87033"/>
                </a:lnTo>
                <a:close/>
              </a:path>
              <a:path w="7347584" h="3594100">
                <a:moveTo>
                  <a:pt x="6950779" y="59556"/>
                </a:moveTo>
                <a:lnTo>
                  <a:pt x="6670380" y="61464"/>
                </a:lnTo>
                <a:lnTo>
                  <a:pt x="6154800" y="87033"/>
                </a:lnTo>
                <a:lnTo>
                  <a:pt x="4136085" y="150533"/>
                </a:lnTo>
                <a:lnTo>
                  <a:pt x="7196785" y="150533"/>
                </a:lnTo>
                <a:lnTo>
                  <a:pt x="7093686" y="87261"/>
                </a:lnTo>
                <a:lnTo>
                  <a:pt x="6950779" y="59556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3400" y="5664200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2858770" y="0"/>
                </a:moveTo>
                <a:lnTo>
                  <a:pt x="2858770" y="0"/>
                </a:lnTo>
                <a:lnTo>
                  <a:pt x="5070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8661" y="5917865"/>
            <a:ext cx="2682875" cy="2322830"/>
          </a:xfrm>
          <a:custGeom>
            <a:avLst/>
            <a:gdLst/>
            <a:ahLst/>
            <a:cxnLst/>
            <a:rect l="l" t="t" r="r" b="b"/>
            <a:pathLst>
              <a:path w="2682875" h="2322829">
                <a:moveTo>
                  <a:pt x="0" y="0"/>
                </a:moveTo>
                <a:lnTo>
                  <a:pt x="28803" y="24939"/>
                </a:lnTo>
                <a:lnTo>
                  <a:pt x="2682304" y="2322478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4645" y="5793168"/>
            <a:ext cx="330200" cy="314960"/>
          </a:xfrm>
          <a:custGeom>
            <a:avLst/>
            <a:gdLst/>
            <a:ahLst/>
            <a:cxnLst/>
            <a:rect l="l" t="t" r="r" b="b"/>
            <a:pathLst>
              <a:path w="330200" h="314960">
                <a:moveTo>
                  <a:pt x="0" y="0"/>
                </a:moveTo>
                <a:lnTo>
                  <a:pt x="130670" y="314718"/>
                </a:lnTo>
                <a:lnTo>
                  <a:pt x="172821" y="149631"/>
                </a:lnTo>
                <a:lnTo>
                  <a:pt x="330174" y="84289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99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075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3400" y="5664200"/>
            <a:ext cx="2931795" cy="2508250"/>
          </a:xfrm>
          <a:custGeom>
            <a:avLst/>
            <a:gdLst/>
            <a:ahLst/>
            <a:cxnLst/>
            <a:rect l="l" t="t" r="r" b="b"/>
            <a:pathLst>
              <a:path w="2931795" h="2508250">
                <a:moveTo>
                  <a:pt x="0" y="0"/>
                </a:moveTo>
                <a:lnTo>
                  <a:pt x="2917037" y="2495296"/>
                </a:lnTo>
                <a:lnTo>
                  <a:pt x="2931515" y="2507691"/>
                </a:lnTo>
              </a:path>
            </a:pathLst>
          </a:custGeom>
          <a:ln w="38099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3400" y="5664200"/>
            <a:ext cx="0" cy="2317750"/>
          </a:xfrm>
          <a:custGeom>
            <a:avLst/>
            <a:gdLst/>
            <a:ahLst/>
            <a:cxnLst/>
            <a:rect l="l" t="t" r="r" b="b"/>
            <a:pathLst>
              <a:path h="2317750">
                <a:moveTo>
                  <a:pt x="0" y="0"/>
                </a:moveTo>
                <a:lnTo>
                  <a:pt x="0" y="2279650"/>
                </a:lnTo>
                <a:lnTo>
                  <a:pt x="0" y="231775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07500" y="48387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5BE33A1-C425-43D6-A6B4-8E985B5EF781}"/>
              </a:ext>
            </a:extLst>
          </p:cNvPr>
          <p:cNvGrpSpPr/>
          <p:nvPr/>
        </p:nvGrpSpPr>
        <p:grpSpPr>
          <a:xfrm>
            <a:off x="800100" y="1333500"/>
            <a:ext cx="9290050" cy="2284549"/>
            <a:chOff x="800100" y="1333500"/>
            <a:chExt cx="9290050" cy="2284549"/>
          </a:xfrm>
        </p:grpSpPr>
        <p:sp>
          <p:nvSpPr>
            <p:cNvPr id="56" name="object 3">
              <a:extLst>
                <a:ext uri="{FF2B5EF4-FFF2-40B4-BE49-F238E27FC236}">
                  <a16:creationId xmlns:a16="http://schemas.microsoft.com/office/drawing/2014/main" id="{E56E8229-D3A8-41BF-B47B-D157EC09D4A5}"/>
                </a:ext>
              </a:extLst>
            </p:cNvPr>
            <p:cNvSpPr txBox="1"/>
            <p:nvPr/>
          </p:nvSpPr>
          <p:spPr>
            <a:xfrm>
              <a:off x="800100" y="1333500"/>
              <a:ext cx="929005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773555" algn="l"/>
                </a:tabLst>
              </a:pPr>
              <a:r>
                <a:rPr sz="2400" spc="80" dirty="0">
                  <a:solidFill>
                    <a:srgbClr val="0048AA"/>
                  </a:solidFill>
                  <a:latin typeface="Trebuchet MS"/>
                  <a:cs typeface="Trebuchet MS"/>
                </a:rPr>
                <a:t>Basic</a:t>
              </a:r>
              <a:r>
                <a:rPr sz="2400" spc="35" dirty="0">
                  <a:solidFill>
                    <a:srgbClr val="0048AA"/>
                  </a:solidFill>
                  <a:latin typeface="Trebuchet MS"/>
                  <a:cs typeface="Trebuchet MS"/>
                </a:rPr>
                <a:t> </a:t>
              </a:r>
              <a:r>
                <a:rPr sz="2400" spc="55" dirty="0">
                  <a:solidFill>
                    <a:srgbClr val="0048AA"/>
                  </a:solidFill>
                  <a:latin typeface="Trebuchet MS"/>
                  <a:cs typeface="Trebuchet MS"/>
                </a:rPr>
                <a:t>step.	</a:t>
              </a:r>
              <a:r>
                <a:rPr sz="2400" spc="175" dirty="0">
                  <a:latin typeface="Trebuchet MS"/>
                  <a:cs typeface="Trebuchet MS"/>
                </a:rPr>
                <a:t>Choose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spc="120" dirty="0">
                  <a:latin typeface="Trebuchet MS"/>
                  <a:cs typeface="Trebuchet MS"/>
                </a:rPr>
                <a:t>unexplored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40" dirty="0">
                  <a:latin typeface="Trebuchet MS"/>
                  <a:cs typeface="Trebuchet MS"/>
                </a:rPr>
                <a:t>node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 </a:t>
              </a:r>
              <a:r>
                <a:rPr sz="2400" dirty="0">
                  <a:latin typeface="Symbol"/>
                  <a:cs typeface="Symbol"/>
                </a:rPr>
                <a:t>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S</a:t>
              </a:r>
              <a:r>
                <a:rPr sz="2400" i="1" spc="150" dirty="0">
                  <a:latin typeface="Times New Roman"/>
                  <a:cs typeface="Times New Roman"/>
                </a:rPr>
                <a:t> </a:t>
              </a:r>
              <a:r>
                <a:rPr sz="2400" spc="90" dirty="0">
                  <a:latin typeface="Trebuchet MS"/>
                  <a:cs typeface="Trebuchet MS"/>
                </a:rPr>
                <a:t>with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160" dirty="0">
                  <a:latin typeface="Trebuchet MS"/>
                  <a:cs typeface="Trebuchet MS"/>
                </a:rPr>
                <a:t>minimum</a:t>
              </a:r>
              <a:r>
                <a:rPr sz="2400" spc="3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spc="-35" dirty="0">
                  <a:latin typeface="Times New Roman"/>
                  <a:cs typeface="Times New Roman"/>
                </a:rPr>
                <a:t>[</a:t>
              </a:r>
              <a:r>
                <a:rPr sz="2400" i="1" spc="-35" dirty="0">
                  <a:latin typeface="Times New Roman"/>
                  <a:cs typeface="Times New Roman"/>
                </a:rPr>
                <a:t>u</a:t>
              </a:r>
              <a:r>
                <a:rPr sz="2400" spc="-35" dirty="0">
                  <a:latin typeface="Times New Roman"/>
                  <a:cs typeface="Times New Roman"/>
                </a:rPr>
                <a:t>]</a:t>
              </a:r>
              <a:r>
                <a:rPr sz="2400" spc="-3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FBB3B7E9-09E5-4294-A43F-ADB364488C5E}"/>
                </a:ext>
              </a:extLst>
            </p:cNvPr>
            <p:cNvSpPr txBox="1"/>
            <p:nvPr/>
          </p:nvSpPr>
          <p:spPr>
            <a:xfrm>
              <a:off x="927100" y="1633220"/>
              <a:ext cx="2093595" cy="6108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195" dirty="0">
                  <a:latin typeface="Trebuchet MS"/>
                  <a:cs typeface="Trebuchet MS"/>
                </a:rPr>
                <a:t>Add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i="1" spc="130" dirty="0">
                  <a:latin typeface="Times New Roman"/>
                  <a:cs typeface="Times New Roman"/>
                </a:rPr>
                <a:t> </a:t>
              </a:r>
              <a:r>
                <a:rPr sz="2400" spc="65" dirty="0">
                  <a:latin typeface="Trebuchet MS"/>
                  <a:cs typeface="Trebuchet MS"/>
                </a:rPr>
                <a:t>to</a:t>
              </a:r>
              <a:r>
                <a:rPr sz="2400" spc="5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S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04FA4F8D-DAAA-4EFB-B838-E6ED177EF45D}"/>
                </a:ext>
              </a:extLst>
            </p:cNvPr>
            <p:cNvSpPr txBox="1"/>
            <p:nvPr/>
          </p:nvSpPr>
          <p:spPr>
            <a:xfrm>
              <a:off x="8538210" y="2298700"/>
              <a:ext cx="7835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latin typeface="Trebuchet MS"/>
                  <a:cs typeface="Trebuchet MS"/>
                </a:rPr>
                <a:t>then:</a:t>
              </a:r>
              <a:endParaRPr sz="2400">
                <a:latin typeface="Trebuchet MS"/>
                <a:cs typeface="Trebuchet MS"/>
              </a:endParaRPr>
            </a:p>
          </p:txBody>
        </p:sp>
        <p:sp>
          <p:nvSpPr>
            <p:cNvPr id="59" name="object 6">
              <a:extLst>
                <a:ext uri="{FF2B5EF4-FFF2-40B4-BE49-F238E27FC236}">
                  <a16:creationId xmlns:a16="http://schemas.microsoft.com/office/drawing/2014/main" id="{AD925183-E814-444A-8D41-CCF90633F14B}"/>
                </a:ext>
              </a:extLst>
            </p:cNvPr>
            <p:cNvSpPr txBox="1"/>
            <p:nvPr/>
          </p:nvSpPr>
          <p:spPr>
            <a:xfrm>
              <a:off x="927100" y="1987397"/>
              <a:ext cx="7912100" cy="1179810"/>
            </a:xfrm>
            <a:prstGeom prst="rect">
              <a:avLst/>
            </a:prstGeom>
          </p:spPr>
          <p:txBody>
            <a:bodyPr vert="horz" wrap="square" lIns="0" tIns="139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0"/>
                </a:spcBef>
                <a:tabLst>
                  <a:tab pos="6358255" algn="l"/>
                  <a:tab pos="6682105" algn="l"/>
                </a:tabLst>
              </a:pPr>
              <a:r>
                <a:rPr sz="5775" spc="-75" baseline="-7215" dirty="0">
                  <a:latin typeface="Noto Sans CJK JP Regular"/>
                  <a:cs typeface="Noto Sans CJK JP Regular"/>
                </a:rPr>
                <a:t>・</a:t>
              </a:r>
              <a:r>
                <a:rPr sz="2400" spc="85" dirty="0">
                  <a:latin typeface="Trebuchet MS"/>
                  <a:cs typeface="Trebuchet MS"/>
                </a:rPr>
                <a:t>For</a:t>
              </a:r>
              <a:r>
                <a:rPr sz="2400" spc="35" dirty="0">
                  <a:latin typeface="Trebuchet MS"/>
                  <a:cs typeface="Trebuchet MS"/>
                </a:rPr>
                <a:t>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spc="130" dirty="0">
                  <a:latin typeface="Trebuchet MS"/>
                  <a:cs typeface="Trebuchet MS"/>
                </a:rPr>
                <a:t>edge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 </a:t>
              </a:r>
              <a:r>
                <a:rPr sz="2400" dirty="0">
                  <a:latin typeface="Times New Roman"/>
                  <a:cs typeface="Times New Roman"/>
                </a:rPr>
                <a:t>=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,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  <a:r>
                <a:rPr sz="2400" spc="155" dirty="0">
                  <a:latin typeface="Times New Roman"/>
                  <a:cs typeface="Times New Roman"/>
                </a:rPr>
                <a:t> </a:t>
              </a:r>
              <a:r>
                <a:rPr sz="2400" spc="105" dirty="0">
                  <a:latin typeface="Trebuchet MS"/>
                  <a:cs typeface="Trebuchet MS"/>
                </a:rPr>
                <a:t>leaving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,</a:t>
              </a:r>
              <a:r>
                <a:rPr sz="2400" spc="16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rebuchet MS"/>
                  <a:cs typeface="Trebuchet MS"/>
                </a:rPr>
                <a:t>if</a:t>
              </a:r>
              <a:r>
                <a:rPr sz="2400" spc="40" dirty="0">
                  <a:latin typeface="Trebuchet MS"/>
                  <a:cs typeface="Trebuchet MS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 +</a:t>
              </a:r>
              <a:r>
                <a:rPr sz="2400" spc="-39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  <a:p>
              <a:pPr marL="482600">
                <a:lnSpc>
                  <a:spcPct val="100000"/>
                </a:lnSpc>
                <a:spcBef>
                  <a:spcPts val="630"/>
                </a:spcBef>
                <a:tabLst>
                  <a:tab pos="799465" algn="l"/>
                </a:tabLst>
              </a:pP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sz="2400" spc="25" dirty="0">
                  <a:latin typeface="Noto Sans CJK JP Regular"/>
                  <a:cs typeface="Noto Sans CJK JP Regular"/>
                </a:rPr>
                <a:t>-	</a:t>
              </a:r>
              <a:r>
                <a:rPr lang="el-GR" altLang="zh-CN" sz="2400" i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 </a:t>
              </a:r>
              <a:r>
                <a:rPr lang="en-US" altLang="zh-CN" sz="2400" i="1" spc="-240" dirty="0">
                  <a:latin typeface="Times New Roman" panose="02020603050405020304" pitchFamily="18" charset="0"/>
                  <a:cs typeface="Times New Roman" panose="02020603050405020304" pitchFamily="18" charset="0"/>
                  <a:sym typeface="MT Extra" panose="05050102010205020202" pitchFamily="18" charset="2"/>
                </a:rPr>
                <a:t>w</a:t>
              </a:r>
              <a:r>
                <a:rPr lang="en-US" altLang="zh-CN" sz="2400" i="1" spc="765" baseline="-6944" dirty="0">
                  <a:latin typeface="Times New Roman"/>
                  <a:cs typeface="Times New Roman"/>
                </a:rPr>
                <a:t>e</a:t>
              </a:r>
              <a:endParaRPr sz="2400" baseline="-6944" dirty="0">
                <a:latin typeface="Times New Roman"/>
                <a:cs typeface="Times New Roman"/>
              </a:endParaRPr>
            </a:p>
          </p:txBody>
        </p:sp>
        <p:sp>
          <p:nvSpPr>
            <p:cNvPr id="60" name="object 7">
              <a:extLst>
                <a:ext uri="{FF2B5EF4-FFF2-40B4-BE49-F238E27FC236}">
                  <a16:creationId xmlns:a16="http://schemas.microsoft.com/office/drawing/2014/main" id="{63CEF275-C197-4C72-A630-5492248BFD2E}"/>
                </a:ext>
              </a:extLst>
            </p:cNvPr>
            <p:cNvSpPr txBox="1"/>
            <p:nvPr/>
          </p:nvSpPr>
          <p:spPr>
            <a:xfrm>
              <a:off x="1555115" y="3235893"/>
              <a:ext cx="18173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29565" algn="l"/>
                </a:tabLst>
              </a:pPr>
              <a:r>
                <a:rPr sz="2400" spc="25" dirty="0">
                  <a:latin typeface="Noto Sans CJK JP Regular"/>
                  <a:cs typeface="Noto Sans CJK JP Regular"/>
                </a:rPr>
                <a:t>-</a:t>
              </a:r>
              <a:r>
                <a:rPr lang="en-US" sz="2400" spc="25" dirty="0">
                  <a:latin typeface="Noto Sans CJK JP Regular"/>
                  <a:cs typeface="Noto Sans CJK JP Regular"/>
                </a:rPr>
                <a:t> </a:t>
              </a:r>
              <a:r>
                <a:rPr lang="en-US" sz="2400" i="1" spc="-15" dirty="0">
                  <a:latin typeface="Times New Roman"/>
                  <a:cs typeface="Times New Roman"/>
                </a:rPr>
                <a:t> </a:t>
              </a:r>
              <a:r>
                <a:rPr lang="el-GR" altLang="zh-CN" sz="2400" i="1" spc="110" dirty="0">
                  <a:latin typeface="Times New Roman"/>
                  <a:cs typeface="Times New Roman"/>
                </a:rPr>
                <a:t>π</a:t>
              </a:r>
              <a:r>
                <a:rPr sz="2400" spc="-15" dirty="0">
                  <a:latin typeface="Times New Roman"/>
                  <a:cs typeface="Times New Roman"/>
                </a:rPr>
                <a:t>[</a:t>
              </a:r>
              <a:r>
                <a:rPr sz="2400" i="1" spc="-15" dirty="0">
                  <a:latin typeface="Times New Roman"/>
                  <a:cs typeface="Times New Roman"/>
                </a:rPr>
                <a:t>v</a:t>
              </a:r>
              <a:r>
                <a:rPr sz="2400" spc="-15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7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91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11569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Single-source shortest paths </a:t>
            </a:r>
            <a:r>
              <a:rPr lang="en-US" sz="2800" b="0" dirty="0">
                <a:latin typeface="Arial"/>
                <a:cs typeface="Arial"/>
              </a:rPr>
              <a:t>in DAG </a:t>
            </a:r>
            <a:r>
              <a:rPr lang="zh-CN" altLang="en-US" sz="2800" b="0" dirty="0">
                <a:latin typeface="Arial"/>
                <a:cs typeface="Arial"/>
              </a:rPr>
              <a:t>（</a:t>
            </a:r>
            <a:r>
              <a:rPr lang="en-US" altLang="zh-CN" sz="2800" b="0" dirty="0">
                <a:latin typeface="Arial"/>
                <a:cs typeface="Arial"/>
              </a:rPr>
              <a:t>Chapter 24.2 in textbook</a:t>
            </a:r>
            <a:r>
              <a:rPr lang="zh-CN" altLang="en-US" sz="2800" b="0" dirty="0">
                <a:latin typeface="Arial"/>
                <a:cs typeface="Arial"/>
              </a:rPr>
              <a:t>）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100" y="1216660"/>
            <a:ext cx="11391900" cy="936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516380" algn="l"/>
                <a:tab pos="8115934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Problem.	</a:t>
            </a:r>
            <a:r>
              <a:rPr sz="2400" dirty="0">
                <a:latin typeface="Trebuchet MS"/>
                <a:cs typeface="Trebuchet MS"/>
              </a:rPr>
              <a:t>Given a di</a:t>
            </a:r>
            <a:r>
              <a:rPr lang="en-US" sz="2400" dirty="0">
                <a:latin typeface="Trebuchet MS"/>
                <a:cs typeface="Trebuchet MS"/>
              </a:rPr>
              <a:t>rected acyclic </a:t>
            </a:r>
            <a:r>
              <a:rPr sz="2400" dirty="0">
                <a:latin typeface="Trebuchet MS"/>
                <a:cs typeface="Trebuchet MS"/>
              </a:rPr>
              <a:t>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rebuchet MS"/>
                <a:cs typeface="Trebuchet MS"/>
              </a:rPr>
              <a:t>, edge lengths </a:t>
            </a:r>
            <a:r>
              <a:rPr lang="en-US" altLang="zh-CN" sz="2400" i="1" dirty="0">
                <a:latin typeface="Times New Roman"/>
                <a:cs typeface="Times New Roman"/>
              </a:rPr>
              <a:t>w</a:t>
            </a:r>
            <a:r>
              <a:rPr sz="2400" i="1" baseline="-6944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rebuchet MS"/>
                <a:cs typeface="Trebuchet MS"/>
              </a:rPr>
              <a:t>, source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rebuchet MS"/>
              </a:rPr>
              <a:t>,  find a shortest directed path from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sz="2400" dirty="0">
                <a:latin typeface="Trebuchet MS"/>
                <a:cs typeface="Trebuchet MS"/>
              </a:rPr>
              <a:t>to every node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lang="en-US" altLang="zh-CN" sz="2400" dirty="0" err="1">
                <a:latin typeface="Times New Roman"/>
                <a:cs typeface="Times New Roman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rebuchet MS"/>
              </a:rPr>
              <a:t>.</a:t>
            </a:r>
            <a:endParaRPr sz="4100" dirty="0">
              <a:latin typeface="Times New Roman"/>
              <a:cs typeface="Times New Roman"/>
            </a:endParaRPr>
          </a:p>
        </p:txBody>
      </p:sp>
      <p:graphicFrame>
        <p:nvGraphicFramePr>
          <p:cNvPr id="112" name="对象 111"/>
          <p:cNvGraphicFramePr>
            <a:graphicFrameLocks noChangeAspect="1"/>
          </p:cNvGraphicFramePr>
          <p:nvPr>
            <p:extLst/>
          </p:nvPr>
        </p:nvGraphicFramePr>
        <p:xfrm>
          <a:off x="1625600" y="3221894"/>
          <a:ext cx="8815388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Visio" r:id="rId3" imgW="5219779" imgH="2447820" progId="Visio.Drawing.11">
                  <p:embed/>
                </p:oleObj>
              </mc:Choice>
              <mc:Fallback>
                <p:oleObj name="Visio" r:id="rId3" imgW="5219779" imgH="2447820" progId="Visio.Drawing.11">
                  <p:embed/>
                  <p:pic>
                    <p:nvPicPr>
                      <p:cNvPr id="112" name="对象 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5600" y="3221894"/>
                        <a:ext cx="8815388" cy="418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0" name="组合 159"/>
          <p:cNvGrpSpPr/>
          <p:nvPr/>
        </p:nvGrpSpPr>
        <p:grpSpPr>
          <a:xfrm>
            <a:off x="2615424" y="7358301"/>
            <a:ext cx="7342336" cy="2347258"/>
            <a:chOff x="2615424" y="7358301"/>
            <a:chExt cx="7342336" cy="2347258"/>
          </a:xfrm>
        </p:grpSpPr>
        <p:pic>
          <p:nvPicPr>
            <p:cNvPr id="158" name="图片 1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5424" y="7358301"/>
              <a:ext cx="7342336" cy="2347258"/>
            </a:xfrm>
            <a:prstGeom prst="rect">
              <a:avLst/>
            </a:prstGeom>
          </p:spPr>
        </p:pic>
        <p:sp>
          <p:nvSpPr>
            <p:cNvPr id="159" name="object 90"/>
            <p:cNvSpPr txBox="1"/>
            <p:nvPr/>
          </p:nvSpPr>
          <p:spPr>
            <a:xfrm>
              <a:off x="5992018" y="8076044"/>
              <a:ext cx="434181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7</a:t>
              </a:r>
              <a:endParaRPr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6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25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Arial"/>
                <a:cs typeface="Arial"/>
              </a:rPr>
              <a:t>Dijkstra’s </a:t>
            </a:r>
            <a:r>
              <a:rPr sz="2800" b="0" spc="60" dirty="0">
                <a:latin typeface="Arial"/>
                <a:cs typeface="Arial"/>
              </a:rPr>
              <a:t>algorithm </a:t>
            </a:r>
            <a:r>
              <a:rPr sz="2800" b="0" spc="25" dirty="0">
                <a:latin typeface="Arial"/>
                <a:cs typeface="Arial"/>
              </a:rPr>
              <a:t>demo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10960100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Termination.</a:t>
            </a:r>
            <a:endParaRPr sz="2400" dirty="0">
              <a:latin typeface="Trebuchet MS"/>
              <a:cs typeface="Trebuchet MS"/>
            </a:endParaRPr>
          </a:p>
          <a:p>
            <a:pPr marL="139700">
              <a:lnSpc>
                <a:spcPts val="3945"/>
              </a:lnSpc>
            </a:pPr>
            <a:r>
              <a:rPr sz="5775" spc="-75" baseline="-4329" dirty="0">
                <a:latin typeface="Noto Sans CJK JP Regular"/>
                <a:cs typeface="Noto Sans CJK JP Regular"/>
              </a:rPr>
              <a:t>・</a:t>
            </a:r>
            <a:r>
              <a:rPr lang="en-US" sz="2400" i="1" spc="110" dirty="0">
                <a:latin typeface="Times New Roman"/>
                <a:cs typeface="Times New Roman"/>
              </a:rPr>
              <a:t> </a:t>
            </a:r>
            <a:r>
              <a:rPr lang="el-GR" sz="2400" i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= </a:t>
            </a:r>
            <a:r>
              <a:rPr sz="2400" spc="100" dirty="0">
                <a:latin typeface="Trebuchet MS"/>
                <a:cs typeface="Trebuchet MS"/>
              </a:rPr>
              <a:t>length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of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a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shortest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i="1" spc="-100" dirty="0">
                <a:latin typeface="Times New Roman"/>
                <a:cs typeface="Times New Roman"/>
              </a:rPr>
              <a:t>s</a:t>
            </a:r>
            <a:r>
              <a:rPr sz="2400" spc="-100" dirty="0">
                <a:latin typeface="DejaVu Sans"/>
                <a:cs typeface="DejaVu Sans"/>
              </a:rPr>
              <a:t>↝</a:t>
            </a:r>
            <a:r>
              <a:rPr sz="2400" i="1" spc="-100" dirty="0">
                <a:latin typeface="Times New Roman"/>
                <a:cs typeface="Times New Roman"/>
              </a:rPr>
              <a:t>v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path.</a:t>
            </a:r>
            <a:endParaRPr sz="2400" dirty="0">
              <a:latin typeface="Trebuchet MS"/>
              <a:cs typeface="Trebuchet MS"/>
            </a:endParaRPr>
          </a:p>
          <a:p>
            <a:pPr marL="139700">
              <a:lnSpc>
                <a:spcPts val="4210"/>
              </a:lnSpc>
            </a:pPr>
            <a:r>
              <a:rPr sz="5775" spc="825" baseline="-4329" dirty="0">
                <a:latin typeface="Noto Sans CJK JP Regular"/>
                <a:cs typeface="Noto Sans CJK JP Regular"/>
              </a:rPr>
              <a:t>・</a:t>
            </a:r>
            <a:r>
              <a:rPr lang="el-GR" altLang="zh-CN" sz="2400" i="1" spc="110" dirty="0">
                <a:latin typeface="Times New Roman"/>
                <a:cs typeface="Times New Roman"/>
              </a:rPr>
              <a:t>π</a:t>
            </a:r>
            <a:r>
              <a:rPr sz="2400" spc="-15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]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spc="60" dirty="0">
                <a:latin typeface="Trebuchet MS"/>
                <a:cs typeface="Times New Roman"/>
              </a:rPr>
              <a:t>the precedence of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80" dirty="0">
                <a:latin typeface="Trebuchet MS"/>
                <a:cs typeface="Trebuchet MS"/>
              </a:rPr>
              <a:t>on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a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shortest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i="1" spc="-100" dirty="0">
                <a:latin typeface="Times New Roman"/>
                <a:cs typeface="Times New Roman"/>
              </a:rPr>
              <a:t>s</a:t>
            </a:r>
            <a:r>
              <a:rPr sz="2400" spc="-100" dirty="0">
                <a:latin typeface="DejaVu Sans"/>
                <a:cs typeface="DejaVu Sans"/>
              </a:rPr>
              <a:t>↝</a:t>
            </a:r>
            <a:r>
              <a:rPr sz="2400" i="1" spc="-100" dirty="0">
                <a:latin typeface="Times New Roman"/>
                <a:cs typeface="Times New Roman"/>
              </a:rPr>
              <a:t>v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path.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0250" y="5664200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>
                <a:moveTo>
                  <a:pt x="2661920" y="0"/>
                </a:moveTo>
                <a:lnTo>
                  <a:pt x="2661920" y="0"/>
                </a:lnTo>
                <a:lnTo>
                  <a:pt x="5082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712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5700" y="5967729"/>
            <a:ext cx="0" cy="2204720"/>
          </a:xfrm>
          <a:custGeom>
            <a:avLst/>
            <a:gdLst/>
            <a:ahLst/>
            <a:cxnLst/>
            <a:rect l="l" t="t" r="r" b="b"/>
            <a:pathLst>
              <a:path h="2204720">
                <a:moveTo>
                  <a:pt x="0" y="0"/>
                </a:moveTo>
                <a:lnTo>
                  <a:pt x="0" y="0"/>
                </a:lnTo>
                <a:lnTo>
                  <a:pt x="0" y="2153890"/>
                </a:lnTo>
                <a:lnTo>
                  <a:pt x="0" y="22047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879" y="5861050"/>
            <a:ext cx="167640" cy="16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2550" y="5664200"/>
            <a:ext cx="2623820" cy="0"/>
          </a:xfrm>
          <a:custGeom>
            <a:avLst/>
            <a:gdLst/>
            <a:ahLst/>
            <a:cxnLst/>
            <a:rect l="l" t="t" r="r" b="b"/>
            <a:pathLst>
              <a:path w="2623820">
                <a:moveTo>
                  <a:pt x="2623820" y="0"/>
                </a:moveTo>
                <a:lnTo>
                  <a:pt x="2623820" y="0"/>
                </a:lnTo>
                <a:lnTo>
                  <a:pt x="51073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95409" y="55803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8661" y="5917865"/>
            <a:ext cx="2682875" cy="2322830"/>
          </a:xfrm>
          <a:custGeom>
            <a:avLst/>
            <a:gdLst/>
            <a:ahLst/>
            <a:cxnLst/>
            <a:rect l="l" t="t" r="r" b="b"/>
            <a:pathLst>
              <a:path w="2682875" h="2322829">
                <a:moveTo>
                  <a:pt x="0" y="0"/>
                </a:moveTo>
                <a:lnTo>
                  <a:pt x="28803" y="24939"/>
                </a:lnTo>
                <a:lnTo>
                  <a:pt x="2682304" y="2322478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645" y="5793168"/>
            <a:ext cx="330200" cy="314960"/>
          </a:xfrm>
          <a:custGeom>
            <a:avLst/>
            <a:gdLst/>
            <a:ahLst/>
            <a:cxnLst/>
            <a:rect l="l" t="t" r="r" b="b"/>
            <a:pathLst>
              <a:path w="330200" h="314960">
                <a:moveTo>
                  <a:pt x="0" y="0"/>
                </a:moveTo>
                <a:lnTo>
                  <a:pt x="130670" y="314718"/>
                </a:lnTo>
                <a:lnTo>
                  <a:pt x="172821" y="149631"/>
                </a:lnTo>
                <a:lnTo>
                  <a:pt x="330174" y="84289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463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5" y="289622"/>
                </a:lnTo>
                <a:lnTo>
                  <a:pt x="369625" y="251133"/>
                </a:lnTo>
                <a:lnTo>
                  <a:pt x="378735" y="210219"/>
                </a:lnTo>
                <a:lnTo>
                  <a:pt x="378735" y="168496"/>
                </a:lnTo>
                <a:lnTo>
                  <a:pt x="369625" y="127582"/>
                </a:lnTo>
                <a:lnTo>
                  <a:pt x="351405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63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59900" y="60515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70099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7500" y="5861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705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705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2550" y="836930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0" y="0"/>
                </a:lnTo>
                <a:lnTo>
                  <a:pt x="2501900" y="0"/>
                </a:lnTo>
                <a:lnTo>
                  <a:pt x="254000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582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70250" y="8369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2578100" y="0"/>
                </a:moveTo>
                <a:lnTo>
                  <a:pt x="2578100" y="0"/>
                </a:lnTo>
                <a:lnTo>
                  <a:pt x="50799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4050" y="821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23107" y="5792266"/>
            <a:ext cx="2781935" cy="2379980"/>
          </a:xfrm>
          <a:custGeom>
            <a:avLst/>
            <a:gdLst/>
            <a:ahLst/>
            <a:cxnLst/>
            <a:rect l="l" t="t" r="r" b="b"/>
            <a:pathLst>
              <a:path w="2781935" h="2379979">
                <a:moveTo>
                  <a:pt x="0" y="0"/>
                </a:moveTo>
                <a:lnTo>
                  <a:pt x="2767330" y="2367229"/>
                </a:lnTo>
                <a:lnTo>
                  <a:pt x="2781808" y="2379624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4115" y="8068564"/>
            <a:ext cx="182245" cy="172720"/>
          </a:xfrm>
          <a:custGeom>
            <a:avLst/>
            <a:gdLst/>
            <a:ahLst/>
            <a:cxnLst/>
            <a:rect l="l" t="t" r="r" b="b"/>
            <a:pathLst>
              <a:path w="182245" h="172720">
                <a:moveTo>
                  <a:pt x="108965" y="0"/>
                </a:moveTo>
                <a:lnTo>
                  <a:pt x="86321" y="90944"/>
                </a:lnTo>
                <a:lnTo>
                  <a:pt x="0" y="127393"/>
                </a:lnTo>
                <a:lnTo>
                  <a:pt x="181876" y="172669"/>
                </a:lnTo>
                <a:lnTo>
                  <a:pt x="10896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63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5" y="289628"/>
                </a:lnTo>
                <a:lnTo>
                  <a:pt x="369625" y="251141"/>
                </a:lnTo>
                <a:lnTo>
                  <a:pt x="378735" y="210228"/>
                </a:lnTo>
                <a:lnTo>
                  <a:pt x="378735" y="168505"/>
                </a:lnTo>
                <a:lnTo>
                  <a:pt x="369625" y="127591"/>
                </a:lnTo>
                <a:lnTo>
                  <a:pt x="351405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463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73400" y="58610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0"/>
                </a:lnTo>
                <a:lnTo>
                  <a:pt x="0" y="2082800"/>
                </a:lnTo>
                <a:lnTo>
                  <a:pt x="0" y="2120900"/>
                </a:lnTo>
              </a:path>
            </a:pathLst>
          </a:custGeom>
          <a:ln w="76200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21000" y="7867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152400" y="304800"/>
                </a:lnTo>
                <a:lnTo>
                  <a:pt x="266700" y="762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  <a:path w="304800" h="304800">
                <a:moveTo>
                  <a:pt x="304800" y="0"/>
                </a:moveTo>
                <a:lnTo>
                  <a:pt x="152400" y="76200"/>
                </a:lnTo>
                <a:lnTo>
                  <a:pt x="266700" y="762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48AA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840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840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70532" y="8179932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9"/>
                </a:lnTo>
                <a:lnTo>
                  <a:pt x="89103" y="27329"/>
                </a:lnTo>
                <a:lnTo>
                  <a:pt x="54658" y="54658"/>
                </a:lnTo>
                <a:lnTo>
                  <a:pt x="27329" y="89103"/>
                </a:lnTo>
                <a:lnTo>
                  <a:pt x="9109" y="127591"/>
                </a:lnTo>
                <a:lnTo>
                  <a:pt x="0" y="168505"/>
                </a:lnTo>
                <a:lnTo>
                  <a:pt x="0" y="210228"/>
                </a:lnTo>
                <a:lnTo>
                  <a:pt x="9109" y="251141"/>
                </a:lnTo>
                <a:lnTo>
                  <a:pt x="27329" y="289628"/>
                </a:lnTo>
                <a:lnTo>
                  <a:pt x="54658" y="324071"/>
                </a:lnTo>
                <a:lnTo>
                  <a:pt x="89103" y="351400"/>
                </a:lnTo>
                <a:lnTo>
                  <a:pt x="127591" y="369619"/>
                </a:lnTo>
                <a:lnTo>
                  <a:pt x="168506" y="378729"/>
                </a:lnTo>
                <a:lnTo>
                  <a:pt x="210229" y="378729"/>
                </a:lnTo>
                <a:lnTo>
                  <a:pt x="251143" y="369619"/>
                </a:lnTo>
                <a:lnTo>
                  <a:pt x="289631" y="351400"/>
                </a:lnTo>
                <a:lnTo>
                  <a:pt x="324076" y="324071"/>
                </a:lnTo>
                <a:lnTo>
                  <a:pt x="351401" y="289628"/>
                </a:lnTo>
                <a:lnTo>
                  <a:pt x="369617" y="251141"/>
                </a:lnTo>
                <a:lnTo>
                  <a:pt x="378725" y="210228"/>
                </a:lnTo>
                <a:lnTo>
                  <a:pt x="378725" y="168505"/>
                </a:lnTo>
                <a:lnTo>
                  <a:pt x="369617" y="127591"/>
                </a:lnTo>
                <a:lnTo>
                  <a:pt x="351401" y="89103"/>
                </a:lnTo>
                <a:lnTo>
                  <a:pt x="324076" y="54658"/>
                </a:lnTo>
                <a:lnTo>
                  <a:pt x="289631" y="27329"/>
                </a:lnTo>
                <a:lnTo>
                  <a:pt x="251143" y="9109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70538" y="81799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84032" y="5474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84038" y="5474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5" y="54657"/>
                </a:moveTo>
                <a:lnTo>
                  <a:pt x="351394" y="89101"/>
                </a:lnTo>
                <a:lnTo>
                  <a:pt x="369613" y="127588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5" y="324065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8" y="369613"/>
                </a:lnTo>
                <a:lnTo>
                  <a:pt x="89101" y="351394"/>
                </a:lnTo>
                <a:lnTo>
                  <a:pt x="54657" y="324065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8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8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5" y="546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09900" y="547370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4500" y="488950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70600" y="48895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7500" y="48387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14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7290" y="7700838"/>
            <a:ext cx="2031364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80"/>
              </a:spcBef>
            </a:pPr>
            <a:r>
              <a:rPr sz="2000" i="1" dirty="0">
                <a:latin typeface="Times New Roman"/>
                <a:cs typeface="Times New Roman"/>
              </a:rPr>
              <a:t>v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4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214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83700" y="8830056"/>
            <a:ext cx="18669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spc="21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98271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100" y="1216660"/>
            <a:ext cx="12103100" cy="500136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l"/>
              <a:tabLst>
                <a:tab pos="3601720" algn="l"/>
              </a:tabLst>
            </a:pPr>
            <a:r>
              <a:rPr lang="en-US" sz="2400" spc="85" dirty="0">
                <a:latin typeface="Trebuchet MS"/>
                <a:cs typeface="Trebuchet MS"/>
              </a:rPr>
              <a:t>For </a:t>
            </a:r>
            <a:r>
              <a:rPr lang="en-US" sz="2400" spc="80" dirty="0">
                <a:latin typeface="Trebuchet MS"/>
                <a:cs typeface="Trebuchet MS"/>
              </a:rPr>
              <a:t>each </a:t>
            </a:r>
            <a:r>
              <a:rPr lang="en-US" sz="2400" spc="120" dirty="0">
                <a:latin typeface="Trebuchet MS"/>
                <a:cs typeface="Trebuchet MS"/>
              </a:rPr>
              <a:t>unexplored </a:t>
            </a:r>
            <a:r>
              <a:rPr lang="en-US" sz="2400" spc="140" dirty="0">
                <a:latin typeface="Trebuchet MS"/>
                <a:cs typeface="Trebuchet MS"/>
              </a:rPr>
              <a:t>node </a:t>
            </a:r>
            <a:r>
              <a:rPr lang="en-US" sz="2400" i="1" dirty="0">
                <a:latin typeface="Times New Roman"/>
                <a:cs typeface="Times New Roman"/>
              </a:rPr>
              <a:t>v </a:t>
            </a:r>
            <a:r>
              <a:rPr lang="en-US" sz="2400" dirty="0">
                <a:latin typeface="Symbol"/>
                <a:cs typeface="Symbol"/>
              </a:rPr>
              <a:t>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spc="-14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8" name="object 5"/>
          <p:cNvSpPr txBox="1"/>
          <p:nvPr/>
        </p:nvSpPr>
        <p:spPr>
          <a:xfrm>
            <a:off x="1104900" y="1801016"/>
            <a:ext cx="12103100" cy="500136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800100" marR="861694" lvl="1" indent="-342900">
              <a:buFont typeface="Arial" panose="020B0604020202020204" pitchFamily="34" charset="0"/>
              <a:buChar char="•"/>
              <a:tabLst>
                <a:tab pos="2825750" algn="l"/>
              </a:tabLst>
            </a:pP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spc="95" dirty="0">
                <a:latin typeface="Trebuchet MS"/>
                <a:cs typeface="Trebuchet MS"/>
              </a:rPr>
              <a:t>can </a:t>
            </a:r>
            <a:r>
              <a:rPr lang="en-US" sz="2400" spc="130" dirty="0">
                <a:latin typeface="Trebuchet MS"/>
                <a:cs typeface="Trebuchet MS"/>
              </a:rPr>
              <a:t>only </a:t>
            </a:r>
            <a:r>
              <a:rPr lang="en-US" sz="2400" spc="80" dirty="0">
                <a:latin typeface="Trebuchet MS"/>
                <a:cs typeface="Trebuchet MS"/>
              </a:rPr>
              <a:t>decrease (because </a:t>
            </a:r>
            <a:r>
              <a:rPr lang="en-US" sz="2400" spc="75" dirty="0">
                <a:latin typeface="Trebuchet MS"/>
                <a:cs typeface="Trebuchet MS"/>
              </a:rPr>
              <a:t>set </a:t>
            </a:r>
            <a:r>
              <a:rPr lang="en-US" sz="2400" i="1" dirty="0">
                <a:latin typeface="Times New Roman"/>
                <a:cs typeface="Times New Roman"/>
              </a:rPr>
              <a:t>S  </a:t>
            </a:r>
            <a:r>
              <a:rPr lang="en-US" sz="2400" spc="60" dirty="0">
                <a:latin typeface="Trebuchet MS"/>
                <a:cs typeface="Trebuchet MS"/>
              </a:rPr>
              <a:t>increases).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104900" y="2393393"/>
            <a:ext cx="12103100" cy="1340109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800100" marR="861694" lvl="1" indent="-342900">
              <a:buFont typeface="Arial" panose="020B0604020202020204" pitchFamily="34" charset="0"/>
              <a:buChar char="•"/>
              <a:tabLst>
                <a:tab pos="2825750" algn="l"/>
              </a:tabLst>
            </a:pPr>
            <a:r>
              <a:rPr lang="en-US" sz="2400" spc="155" dirty="0">
                <a:latin typeface="Trebuchet MS"/>
                <a:cs typeface="Trebuchet MS"/>
              </a:rPr>
              <a:t>More</a:t>
            </a:r>
            <a:r>
              <a:rPr lang="en-US" sz="2400" spc="30" dirty="0">
                <a:latin typeface="Trebuchet MS"/>
                <a:cs typeface="Trebuchet MS"/>
              </a:rPr>
              <a:t> </a:t>
            </a:r>
            <a:r>
              <a:rPr lang="en-US" sz="2400" spc="50" dirty="0">
                <a:latin typeface="Trebuchet MS"/>
                <a:cs typeface="Trebuchet MS"/>
              </a:rPr>
              <a:t>specifically,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175" dirty="0">
                <a:latin typeface="Trebuchet MS"/>
                <a:cs typeface="Trebuchet MS"/>
              </a:rPr>
              <a:t>suppose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i="1" spc="155" dirty="0">
                <a:latin typeface="Times New Roman"/>
                <a:cs typeface="Times New Roman"/>
              </a:rPr>
              <a:t> </a:t>
            </a:r>
            <a:r>
              <a:rPr lang="en-US" sz="2400" spc="130" dirty="0">
                <a:latin typeface="Trebuchet MS"/>
                <a:cs typeface="Trebuchet MS"/>
              </a:rPr>
              <a:t>is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120" dirty="0">
                <a:latin typeface="Trebuchet MS"/>
                <a:cs typeface="Trebuchet MS"/>
              </a:rPr>
              <a:t>added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65" dirty="0">
                <a:latin typeface="Trebuchet MS"/>
                <a:cs typeface="Trebuchet MS"/>
              </a:rPr>
              <a:t>to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spc="155" dirty="0">
                <a:latin typeface="Times New Roman"/>
                <a:cs typeface="Times New Roman"/>
              </a:rPr>
              <a:t> </a:t>
            </a:r>
            <a:r>
              <a:rPr lang="en-US" sz="2400" spc="135" dirty="0">
                <a:latin typeface="Trebuchet MS"/>
                <a:cs typeface="Trebuchet MS"/>
              </a:rPr>
              <a:t>and</a:t>
            </a:r>
            <a:r>
              <a:rPr lang="en-US" sz="2400" spc="30" dirty="0">
                <a:latin typeface="Trebuchet MS"/>
                <a:cs typeface="Trebuchet MS"/>
              </a:rPr>
              <a:t> </a:t>
            </a:r>
            <a:r>
              <a:rPr lang="en-US" sz="2400" spc="45" dirty="0">
                <a:latin typeface="Trebuchet MS"/>
                <a:cs typeface="Trebuchet MS"/>
              </a:rPr>
              <a:t>there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130" dirty="0">
                <a:latin typeface="Trebuchet MS"/>
                <a:cs typeface="Trebuchet MS"/>
              </a:rPr>
              <a:t>is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120" dirty="0">
                <a:latin typeface="Trebuchet MS"/>
                <a:cs typeface="Trebuchet MS"/>
              </a:rPr>
              <a:t>an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spc="130" dirty="0">
                <a:latin typeface="Trebuchet MS"/>
                <a:cs typeface="Trebuchet MS"/>
              </a:rPr>
              <a:t>edge</a:t>
            </a:r>
            <a:r>
              <a:rPr lang="en-US" sz="2400" spc="35" dirty="0">
                <a:latin typeface="Trebuchet MS"/>
                <a:cs typeface="Trebuchet MS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e </a:t>
            </a:r>
            <a:r>
              <a:rPr lang="en-US" sz="2400" dirty="0">
                <a:latin typeface="Times New Roman"/>
                <a:cs typeface="Times New Roman"/>
              </a:rPr>
              <a:t>= </a:t>
            </a:r>
            <a:r>
              <a:rPr lang="en-US" sz="2400" spc="-5" dirty="0">
                <a:latin typeface="Times New Roman"/>
                <a:cs typeface="Times New Roman"/>
              </a:rPr>
              <a:t>(</a:t>
            </a:r>
            <a:r>
              <a:rPr lang="en-US" sz="2400" i="1" spc="-5" dirty="0">
                <a:latin typeface="Times New Roman"/>
                <a:cs typeface="Times New Roman"/>
              </a:rPr>
              <a:t>u</a:t>
            </a:r>
            <a:r>
              <a:rPr lang="en-US" sz="2400" spc="-5" dirty="0">
                <a:latin typeface="Times New Roman"/>
                <a:cs typeface="Times New Roman"/>
              </a:rPr>
              <a:t>,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marL="596900">
              <a:lnSpc>
                <a:spcPct val="100000"/>
              </a:lnSpc>
              <a:spcBef>
                <a:spcPts val="630"/>
              </a:spcBef>
            </a:pPr>
            <a:r>
              <a:rPr lang="en-US" sz="2400" spc="105" dirty="0">
                <a:latin typeface="Trebuchet MS"/>
                <a:cs typeface="Trebuchet MS"/>
              </a:rPr>
              <a:t>leaving </a:t>
            </a:r>
            <a:r>
              <a:rPr lang="en-US" sz="2400" i="1" spc="-65" dirty="0">
                <a:latin typeface="Times New Roman"/>
                <a:cs typeface="Times New Roman"/>
              </a:rPr>
              <a:t>u</a:t>
            </a:r>
            <a:r>
              <a:rPr lang="en-US" sz="2400" spc="-65" dirty="0">
                <a:latin typeface="Trebuchet MS"/>
                <a:cs typeface="Trebuchet MS"/>
              </a:rPr>
              <a:t>. </a:t>
            </a:r>
            <a:r>
              <a:rPr lang="en-US" sz="2400" spc="75" dirty="0">
                <a:latin typeface="Trebuchet MS"/>
                <a:cs typeface="Trebuchet MS"/>
              </a:rPr>
              <a:t>Then, </a:t>
            </a:r>
            <a:r>
              <a:rPr lang="en-US" sz="2400" spc="-25" dirty="0">
                <a:latin typeface="Trebuchet MS"/>
                <a:cs typeface="Trebuchet MS"/>
              </a:rPr>
              <a:t>it </a:t>
            </a:r>
            <a:r>
              <a:rPr lang="en-US" sz="2400" spc="95" dirty="0">
                <a:latin typeface="Trebuchet MS"/>
                <a:cs typeface="Trebuchet MS"/>
              </a:rPr>
              <a:t>suffices </a:t>
            </a:r>
            <a:r>
              <a:rPr lang="en-US" sz="2400" spc="65" dirty="0">
                <a:latin typeface="Trebuchet MS"/>
                <a:cs typeface="Trebuchet MS"/>
              </a:rPr>
              <a:t>to</a:t>
            </a:r>
            <a:r>
              <a:rPr lang="en-US" sz="2400" spc="20" dirty="0">
                <a:latin typeface="Trebuchet MS"/>
                <a:cs typeface="Trebuchet MS"/>
              </a:rPr>
              <a:t> </a:t>
            </a:r>
            <a:r>
              <a:rPr lang="en-US" sz="2400" spc="60" dirty="0">
                <a:latin typeface="Trebuchet MS"/>
                <a:cs typeface="Trebuchet MS"/>
              </a:rPr>
              <a:t>update:</a:t>
            </a:r>
          </a:p>
          <a:p>
            <a:pPr marL="596900">
              <a:lnSpc>
                <a:spcPts val="1000"/>
              </a:lnSpc>
              <a:spcBef>
                <a:spcPts val="630"/>
              </a:spcBef>
            </a:pPr>
            <a:endParaRPr lang="en-US" sz="3550" dirty="0">
              <a:latin typeface="Times New Roman"/>
              <a:cs typeface="Times New Roman"/>
            </a:endParaRPr>
          </a:p>
          <a:p>
            <a:pPr marL="3467100">
              <a:lnSpc>
                <a:spcPts val="1000"/>
              </a:lnSpc>
              <a:spcBef>
                <a:spcPts val="5"/>
              </a:spcBef>
              <a:tabLst>
                <a:tab pos="5993765" algn="l"/>
              </a:tabLst>
            </a:pP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lang="en-US" sz="2400" dirty="0">
                <a:latin typeface="Times New Roman"/>
                <a:cs typeface="Times New Roman"/>
              </a:rPr>
              <a:t>] </a:t>
            </a:r>
            <a:r>
              <a:rPr lang="en-US" sz="2400" dirty="0">
                <a:latin typeface="Symbol"/>
                <a:cs typeface="Symbol"/>
              </a:rPr>
              <a:t>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min </a:t>
            </a:r>
            <a:r>
              <a:rPr lang="en-US" sz="2400" dirty="0">
                <a:latin typeface="Times New Roman"/>
                <a:cs typeface="Times New Roman"/>
              </a:rPr>
              <a:t>{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lang="en-US" sz="2400" dirty="0">
                <a:latin typeface="Times New Roman"/>
                <a:cs typeface="Times New Roman"/>
              </a:rPr>
              <a:t>],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lang="en-US" sz="2400" dirty="0">
                <a:latin typeface="Times New Roman"/>
                <a:cs typeface="Times New Roman"/>
              </a:rPr>
              <a:t>] + </a:t>
            </a:r>
            <a:r>
              <a:rPr lang="en-US" altLang="zh-CN" sz="2400" i="1" spc="-24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w </a:t>
            </a:r>
            <a:r>
              <a:rPr lang="en-US" sz="2400" i="1" spc="-60" baseline="-6944" dirty="0">
                <a:latin typeface="Times New Roman"/>
                <a:cs typeface="Times New Roman"/>
              </a:rPr>
              <a:t>e</a:t>
            </a:r>
            <a:r>
              <a:rPr lang="en-US" sz="2400" spc="-4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}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156450" y="3789534"/>
            <a:ext cx="4267200" cy="856713"/>
            <a:chOff x="6851650" y="5410200"/>
            <a:chExt cx="4267200" cy="856713"/>
          </a:xfrm>
        </p:grpSpPr>
        <p:grpSp>
          <p:nvGrpSpPr>
            <p:cNvPr id="9" name="组合 8"/>
            <p:cNvGrpSpPr/>
            <p:nvPr/>
          </p:nvGrpSpPr>
          <p:grpSpPr>
            <a:xfrm>
              <a:off x="7896641" y="5410200"/>
              <a:ext cx="176114" cy="363788"/>
              <a:chOff x="7107059" y="6078982"/>
              <a:chExt cx="176114" cy="363788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7143473" y="6150035"/>
                <a:ext cx="139700" cy="292735"/>
              </a:xfrm>
              <a:custGeom>
                <a:avLst/>
                <a:gdLst/>
                <a:ahLst/>
                <a:cxnLst/>
                <a:rect l="l" t="t" r="r" b="b"/>
                <a:pathLst>
                  <a:path w="139700" h="292735">
                    <a:moveTo>
                      <a:pt x="0" y="0"/>
                    </a:moveTo>
                    <a:lnTo>
                      <a:pt x="5470" y="11461"/>
                    </a:lnTo>
                    <a:lnTo>
                      <a:pt x="139535" y="292343"/>
                    </a:lnTo>
                  </a:path>
                </a:pathLst>
              </a:custGeom>
              <a:ln w="25400">
                <a:solidFill>
                  <a:srgbClr val="8D312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107059" y="6078982"/>
                <a:ext cx="110032" cy="13628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object 5"/>
            <p:cNvSpPr txBox="1"/>
            <p:nvPr/>
          </p:nvSpPr>
          <p:spPr>
            <a:xfrm>
              <a:off x="6851650" y="5582111"/>
              <a:ext cx="4267200" cy="684802"/>
            </a:xfrm>
            <a:prstGeom prst="rect">
              <a:avLst/>
            </a:prstGeom>
          </p:spPr>
          <p:txBody>
            <a:bodyPr vert="horz" wrap="square" lIns="0" tIns="129539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dirty="0">
                  <a:solidFill>
                    <a:srgbClr val="8D3124"/>
                  </a:solidFill>
                  <a:latin typeface="Trebuchet MS"/>
                  <a:cs typeface="Trebuchet MS"/>
                </a:rPr>
                <a:t>recall: </a:t>
              </a:r>
              <a:r>
                <a:rPr lang="en-US" sz="1600" spc="50" dirty="0">
                  <a:solidFill>
                    <a:srgbClr val="8D3124"/>
                  </a:solidFill>
                  <a:latin typeface="Trebuchet MS"/>
                  <a:cs typeface="Trebuchet MS"/>
                </a:rPr>
                <a:t>for each </a:t>
              </a:r>
              <a:r>
                <a:rPr lang="en-US"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u </a:t>
              </a:r>
              <a:r>
                <a:rPr lang="en-US" sz="1600" spc="-475" dirty="0">
                  <a:solidFill>
                    <a:srgbClr val="8D3124"/>
                  </a:solidFill>
                  <a:latin typeface="DejaVu Sans"/>
                  <a:cs typeface="DejaVu Sans"/>
                </a:rPr>
                <a:t>∈              </a:t>
              </a:r>
              <a:r>
                <a:rPr lang="en-US" sz="1800" i="1" spc="-4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600" spc="-45" dirty="0">
                  <a:solidFill>
                    <a:srgbClr val="8D3124"/>
                  </a:solidFill>
                  <a:latin typeface="Trebuchet MS"/>
                  <a:cs typeface="Trebuchet MS"/>
                </a:rPr>
                <a:t>,</a:t>
              </a:r>
              <a:endParaRPr lang="en-US" sz="1600" dirty="0">
                <a:latin typeface="Trebuchet MS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r>
                <a:rPr lang="el-GR" altLang="zh-CN" i="1" spc="-5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800" spc="6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[</a:t>
              </a:r>
              <a:r>
                <a:rPr lang="en-US" sz="1800" i="1" spc="6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u</a:t>
              </a:r>
              <a:r>
                <a:rPr lang="en-US" sz="1800" spc="6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]</a:t>
              </a:r>
              <a:r>
                <a:rPr lang="en-US" sz="1800" spc="-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= </a:t>
              </a:r>
              <a:r>
                <a:rPr lang="en-US"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d</a:t>
              </a:r>
              <a:r>
                <a:rPr lang="en-US" sz="1800" i="1" spc="-27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[</a:t>
              </a:r>
              <a:r>
                <a:rPr lang="en-US"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u</a:t>
              </a:r>
              <a:r>
                <a:rPr lang="en-US"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] = </a:t>
              </a:r>
              <a:r>
                <a:rPr lang="en-US"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length</a:t>
              </a:r>
              <a:r>
                <a:rPr lang="en-US" sz="1600" spc="2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of</a:t>
              </a:r>
              <a:r>
                <a:rPr lang="en-US" sz="1600" spc="2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shortest</a:t>
              </a:r>
              <a:r>
                <a:rPr lang="en-US" sz="1600" spc="-9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lang="en-US" sz="1800" i="1" spc="-75" dirty="0" err="1">
                  <a:solidFill>
                    <a:srgbClr val="8D3124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800" spc="-75" dirty="0" err="1">
                  <a:solidFill>
                    <a:srgbClr val="8D3124"/>
                  </a:solidFill>
                  <a:latin typeface="DejaVu Sans"/>
                  <a:cs typeface="DejaVu Sans"/>
                </a:rPr>
                <a:t>↝</a:t>
              </a:r>
              <a:r>
                <a:rPr lang="en-US" sz="1800" i="1" spc="-75" dirty="0" err="1">
                  <a:solidFill>
                    <a:srgbClr val="8D3124"/>
                  </a:solidFill>
                  <a:latin typeface="Times New Roman"/>
                  <a:cs typeface="Times New Roman"/>
                </a:rPr>
                <a:t>u</a:t>
              </a:r>
              <a:r>
                <a:rPr lang="en-US"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path</a:t>
              </a:r>
              <a:endParaRPr lang="en-US" sz="1600" dirty="0">
                <a:latin typeface="Trebuchet MS"/>
                <a:cs typeface="Trebuchet MS"/>
              </a:endParaRPr>
            </a:p>
          </p:txBody>
        </p:sp>
      </p:grpSp>
      <p:sp>
        <p:nvSpPr>
          <p:cNvPr id="13" name="object 5"/>
          <p:cNvSpPr txBox="1"/>
          <p:nvPr/>
        </p:nvSpPr>
        <p:spPr>
          <a:xfrm>
            <a:off x="800100" y="5494874"/>
            <a:ext cx="12103100" cy="13670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2900">
              <a:spcBef>
                <a:spcPts val="1019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l"/>
              <a:tabLst>
                <a:tab pos="3601720" algn="l"/>
              </a:tabLst>
            </a:pPr>
            <a:r>
              <a:rPr lang="en-US" altLang="zh-CN" sz="2400" spc="125" dirty="0">
                <a:latin typeface="Trebuchet MS"/>
                <a:cs typeface="Trebuchet MS"/>
              </a:rPr>
              <a:t>Use </a:t>
            </a:r>
            <a:r>
              <a:rPr lang="en-US" altLang="zh-CN" sz="2400" spc="60" dirty="0">
                <a:latin typeface="Trebuchet MS"/>
                <a:cs typeface="Trebuchet MS"/>
              </a:rPr>
              <a:t>a </a:t>
            </a:r>
            <a:r>
              <a:rPr lang="en-US" altLang="zh-CN" sz="2400" spc="75" dirty="0">
                <a:latin typeface="Trebuchet MS"/>
                <a:cs typeface="Trebuchet MS"/>
              </a:rPr>
              <a:t>min-oriented </a:t>
            </a:r>
            <a:r>
              <a:rPr lang="en-US" altLang="zh-CN" sz="2400" spc="75" dirty="0">
                <a:solidFill>
                  <a:srgbClr val="8D3124"/>
                </a:solidFill>
                <a:latin typeface="Trebuchet MS"/>
                <a:cs typeface="Trebuchet MS"/>
              </a:rPr>
              <a:t>priority </a:t>
            </a:r>
            <a:r>
              <a:rPr lang="en-US" altLang="zh-CN" sz="2400" spc="114" dirty="0">
                <a:solidFill>
                  <a:srgbClr val="8D3124"/>
                </a:solidFill>
                <a:latin typeface="Trebuchet MS"/>
                <a:cs typeface="Trebuchet MS"/>
              </a:rPr>
              <a:t>queue</a:t>
            </a:r>
            <a:r>
              <a:rPr lang="en-US" altLang="zh-CN" sz="2400" spc="-19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lang="en-US" altLang="zh-CN" sz="2400" spc="5" dirty="0">
                <a:latin typeface="Trebuchet MS"/>
                <a:cs typeface="Trebuchet MS"/>
              </a:rPr>
              <a:t>(PQ) </a:t>
            </a:r>
            <a:r>
              <a:rPr lang="en-US" altLang="zh-CN" sz="2400" spc="65" dirty="0">
                <a:latin typeface="Trebuchet MS"/>
                <a:cs typeface="Trebuchet MS"/>
              </a:rPr>
              <a:t>to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45" dirty="0">
                <a:latin typeface="Trebuchet MS"/>
                <a:cs typeface="Trebuchet MS"/>
              </a:rPr>
              <a:t>choose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20" dirty="0">
                <a:latin typeface="Trebuchet MS"/>
                <a:cs typeface="Trebuchet MS"/>
              </a:rPr>
              <a:t>an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20" dirty="0">
                <a:latin typeface="Trebuchet MS"/>
                <a:cs typeface="Trebuchet MS"/>
              </a:rPr>
              <a:t>unexplored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40" dirty="0">
                <a:latin typeface="Trebuchet MS"/>
                <a:cs typeface="Trebuchet MS"/>
              </a:rPr>
              <a:t>node </a:t>
            </a:r>
            <a:r>
              <a:rPr lang="en-US" altLang="zh-CN" sz="2400" i="1" spc="-35" dirty="0">
                <a:latin typeface="Times New Roman"/>
                <a:cs typeface="Times New Roman"/>
              </a:rPr>
              <a:t>v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30" dirty="0">
                <a:latin typeface="Trebuchet MS"/>
                <a:cs typeface="Trebuchet MS"/>
              </a:rPr>
              <a:t>that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35" dirty="0">
                <a:latin typeface="Trebuchet MS"/>
                <a:cs typeface="Trebuchet MS"/>
              </a:rPr>
              <a:t>minimizes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spc="-35" dirty="0">
                <a:latin typeface="Times New Roman"/>
                <a:cs typeface="Times New Roman"/>
              </a:rPr>
              <a:t>[</a:t>
            </a:r>
            <a:r>
              <a:rPr lang="en-US" altLang="zh-CN" sz="2400" i="1" spc="-35" dirty="0">
                <a:latin typeface="Times New Roman"/>
                <a:cs typeface="Times New Roman"/>
              </a:rPr>
              <a:t>v</a:t>
            </a:r>
            <a:r>
              <a:rPr lang="en-US" altLang="zh-CN" sz="2400" spc="-35" dirty="0">
                <a:latin typeface="Times New Roman"/>
                <a:cs typeface="Times New Roman"/>
              </a:rPr>
              <a:t>]</a:t>
            </a:r>
            <a:r>
              <a:rPr lang="en-US" altLang="zh-CN" sz="2400" spc="-35" dirty="0">
                <a:latin typeface="Trebuchet MS"/>
                <a:cs typeface="Trebuchet MS"/>
              </a:rPr>
              <a:t>.</a:t>
            </a:r>
            <a:endParaRPr lang="en-US" altLang="zh-CN" sz="24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l"/>
              <a:tabLst>
                <a:tab pos="3601720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7269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400" algn="l"/>
              </a:tabLst>
            </a:pPr>
            <a:r>
              <a:rPr sz="2800" b="0" spc="15" dirty="0">
                <a:latin typeface="Arial"/>
                <a:cs typeface="Arial"/>
              </a:rPr>
              <a:t>Dijkstra’s</a:t>
            </a:r>
            <a:r>
              <a:rPr sz="2800" b="0" spc="105" dirty="0">
                <a:latin typeface="Arial"/>
                <a:cs typeface="Arial"/>
              </a:rPr>
              <a:t> </a:t>
            </a:r>
            <a:r>
              <a:rPr sz="2800" b="0" spc="60" dirty="0">
                <a:latin typeface="Arial"/>
                <a:cs typeface="Arial"/>
              </a:rPr>
              <a:t>algorithm:	</a:t>
            </a:r>
            <a:r>
              <a:rPr sz="2800" b="0" spc="20" dirty="0">
                <a:latin typeface="Arial"/>
                <a:cs typeface="Arial"/>
              </a:rPr>
              <a:t>implementation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7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7269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400" algn="l"/>
              </a:tabLst>
            </a:pPr>
            <a:r>
              <a:rPr sz="2800" b="0" spc="15" dirty="0">
                <a:latin typeface="Arial"/>
                <a:cs typeface="Arial"/>
              </a:rPr>
              <a:t>Dijkstra’s</a:t>
            </a:r>
            <a:r>
              <a:rPr sz="2800" b="0" spc="105" dirty="0">
                <a:latin typeface="Arial"/>
                <a:cs typeface="Arial"/>
              </a:rPr>
              <a:t> </a:t>
            </a:r>
            <a:r>
              <a:rPr sz="2800" b="0" spc="60" dirty="0">
                <a:latin typeface="Arial"/>
                <a:cs typeface="Arial"/>
              </a:rPr>
              <a:t>algorithm:	</a:t>
            </a:r>
            <a:r>
              <a:rPr sz="2800" b="0" spc="20" dirty="0">
                <a:latin typeface="Arial"/>
                <a:cs typeface="Arial"/>
              </a:rPr>
              <a:t>implementation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10460355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Implementation.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3945"/>
              </a:lnSpc>
              <a:buFont typeface="Arial" panose="020B0604020202020204" pitchFamily="34" charset="0"/>
              <a:buChar char="•"/>
            </a:pPr>
            <a:r>
              <a:rPr sz="2400" spc="125" dirty="0">
                <a:latin typeface="Trebuchet MS"/>
                <a:cs typeface="Trebuchet MS"/>
              </a:rPr>
              <a:t>Algorithm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maintains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for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each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node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i="1" spc="-65" dirty="0">
                <a:latin typeface="Times New Roman"/>
                <a:cs typeface="Times New Roman"/>
              </a:rPr>
              <a:t>v</a:t>
            </a:r>
            <a:r>
              <a:rPr sz="2400" spc="-65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sz="2400" spc="50" dirty="0">
                <a:latin typeface="Trebuchet MS"/>
                <a:cs typeface="Trebuchet MS"/>
              </a:rPr>
              <a:t>Priority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queue</a:t>
            </a:r>
            <a:r>
              <a:rPr lang="en-US" altLang="zh-CN" sz="2400" spc="114" dirty="0">
                <a:latin typeface="Trebuchet MS"/>
                <a:cs typeface="Trebuchet MS"/>
              </a:rPr>
              <a:t> </a:t>
            </a:r>
            <a:r>
              <a:rPr lang="en-US" altLang="zh-CN" sz="2400" spc="35" dirty="0">
                <a:latin typeface="Trebuchet MS"/>
                <a:cs typeface="Trebuchet MS"/>
              </a:rPr>
              <a:t>PQ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stores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unexplored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nodes,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180" dirty="0">
                <a:latin typeface="Trebuchet MS"/>
                <a:cs typeface="Trebuchet MS"/>
              </a:rPr>
              <a:t>using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dirty="0">
                <a:latin typeface="Symbol"/>
                <a:cs typeface="Symbol"/>
              </a:rPr>
              <a:t>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as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priorities.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4210"/>
              </a:lnSpc>
              <a:buFont typeface="Arial" panose="020B0604020202020204" pitchFamily="34" charset="0"/>
              <a:buChar char="•"/>
            </a:pPr>
            <a:r>
              <a:rPr sz="2400" spc="125" dirty="0">
                <a:latin typeface="Trebuchet MS"/>
                <a:cs typeface="Trebuchet MS"/>
              </a:rPr>
              <a:t>Once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is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deleted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from</a:t>
            </a:r>
            <a:r>
              <a:rPr sz="2400" spc="35" dirty="0">
                <a:latin typeface="Trebuchet MS"/>
                <a:cs typeface="Trebuchet MS"/>
              </a:rPr>
              <a:t> PQ,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100" dirty="0">
                <a:latin typeface="Trebuchet MS"/>
                <a:cs typeface="Trebuchet MS"/>
              </a:rPr>
              <a:t>length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of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a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shortest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i="1" spc="-100" dirty="0">
                <a:latin typeface="Times New Roman"/>
                <a:cs typeface="Times New Roman"/>
              </a:rPr>
              <a:t>s</a:t>
            </a:r>
            <a:r>
              <a:rPr sz="2400" spc="-100" dirty="0">
                <a:latin typeface="DejaVu Sans"/>
                <a:cs typeface="DejaVu Sans"/>
              </a:rPr>
              <a:t>↝</a:t>
            </a:r>
            <a:r>
              <a:rPr sz="2400" i="1" spc="-100" dirty="0">
                <a:latin typeface="Times New Roman"/>
                <a:cs typeface="Times New Roman"/>
              </a:rPr>
              <a:t>u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path.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400" y="3276600"/>
            <a:ext cx="8636000" cy="633481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1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2300"/>
              </a:spcBef>
              <a:tabLst>
                <a:tab pos="7968615" algn="l"/>
              </a:tabLst>
            </a:pPr>
            <a:r>
              <a:rPr sz="2400" spc="5" dirty="0">
                <a:solidFill>
                  <a:srgbClr val="003F8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900" spc="5" dirty="0">
                <a:solidFill>
                  <a:srgbClr val="003F8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IJKSTRA </a:t>
            </a:r>
            <a:r>
              <a:rPr sz="2400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00" i="1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V, </a:t>
            </a:r>
            <a:r>
              <a:rPr sz="2400" i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E, </a:t>
            </a:r>
            <a:r>
              <a:rPr lang="en-US" sz="2400" i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</a:t>
            </a:r>
            <a:r>
              <a:rPr sz="2400" i="1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400" i="1" spc="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	</a:t>
            </a:r>
            <a:endParaRPr sz="2400" dirty="0">
              <a:latin typeface="Times New Roman"/>
              <a:cs typeface="Times New Roman"/>
            </a:endParaRPr>
          </a:p>
          <a:p>
            <a:pPr marL="292100" marR="1031875">
              <a:lnSpc>
                <a:spcPct val="138900"/>
              </a:lnSpc>
              <a:spcBef>
                <a:spcPts val="300"/>
              </a:spcBef>
              <a:tabLst>
                <a:tab pos="2426970" algn="l"/>
                <a:tab pos="3115310" algn="l"/>
                <a:tab pos="3568700" algn="l"/>
                <a:tab pos="4976495" algn="l"/>
                <a:tab pos="5429250" algn="l"/>
                <a:tab pos="6141085" algn="l"/>
                <a:tab pos="6812280" algn="l"/>
                <a:tab pos="7265670" algn="l"/>
              </a:tabLst>
            </a:pP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ACH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≠ s </a:t>
            </a:r>
            <a:r>
              <a:rPr sz="2400" dirty="0">
                <a:latin typeface="Times New Roman"/>
                <a:cs typeface="Times New Roman"/>
              </a:rPr>
              <a:t>:	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	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lang="en-US" altLang="zh-CN" sz="2400" dirty="0">
                <a:latin typeface="Symbol"/>
                <a:cs typeface="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∞, </a:t>
            </a:r>
            <a:r>
              <a:rPr lang="en-US" altLang="zh-CN" sz="2400" dirty="0">
                <a:latin typeface="Times New Roman"/>
                <a:cs typeface="Times New Roman"/>
              </a:rPr>
              <a:t>  </a:t>
            </a:r>
            <a:r>
              <a:rPr lang="el-GR" altLang="zh-CN" sz="2400" i="1" spc="110" dirty="0">
                <a:latin typeface="Times New Roman"/>
                <a:cs typeface="Times New Roman"/>
              </a:rPr>
              <a:t>π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nu</a:t>
            </a:r>
            <a:r>
              <a:rPr sz="2400" i="1" spc="-5" dirty="0">
                <a:latin typeface="Times New Roman"/>
                <a:cs typeface="Times New Roman"/>
              </a:rPr>
              <a:t>l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lang="en-US" altLang="zh-CN" sz="2400" dirty="0">
                <a:latin typeface="Symbol"/>
                <a:cs typeface="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  </a:t>
            </a:r>
            <a:r>
              <a:rPr sz="2400" spc="-5" dirty="0">
                <a:solidFill>
                  <a:srgbClr val="8D3124"/>
                </a:solidFill>
                <a:latin typeface="Times New Roman"/>
                <a:cs typeface="Times New Roman"/>
              </a:rPr>
              <a:t>Create </a:t>
            </a:r>
            <a:r>
              <a:rPr sz="2400" spc="-5" dirty="0">
                <a:latin typeface="Times New Roman"/>
                <a:cs typeface="Times New Roman"/>
              </a:rPr>
              <a:t>an empty priority queue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PQ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  <a:p>
            <a:pPr marL="292100" marR="3643629">
              <a:lnSpc>
                <a:spcPct val="138900"/>
              </a:lnSpc>
            </a:pP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10" dirty="0">
                <a:solidFill>
                  <a:srgbClr val="A34431"/>
                </a:solidFill>
                <a:latin typeface="Times New Roman"/>
                <a:cs typeface="Times New Roman"/>
              </a:rPr>
              <a:t>I</a:t>
            </a:r>
            <a:r>
              <a:rPr sz="1900" spc="-10" dirty="0">
                <a:solidFill>
                  <a:srgbClr val="A34431"/>
                </a:solidFill>
                <a:latin typeface="Times New Roman"/>
                <a:cs typeface="Times New Roman"/>
              </a:rPr>
              <a:t>NSERT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lang="en-US" sz="2400" i="1" spc="-10" dirty="0">
                <a:latin typeface="Times New Roman"/>
                <a:cs typeface="Times New Roman"/>
              </a:rPr>
              <a:t>PQ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4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])</a:t>
            </a:r>
            <a:r>
              <a:rPr sz="2400" i="1" dirty="0">
                <a:latin typeface="Times New Roman"/>
                <a:cs typeface="Times New Roman"/>
              </a:rPr>
              <a:t>.  </a:t>
            </a:r>
            <a:r>
              <a:rPr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900" spc="48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A34431"/>
                </a:solidFill>
                <a:latin typeface="Times New Roman"/>
                <a:cs typeface="Times New Roman"/>
              </a:rPr>
              <a:t>I</a:t>
            </a:r>
            <a:r>
              <a:rPr sz="1900" dirty="0">
                <a:solidFill>
                  <a:srgbClr val="A34431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A34431"/>
                </a:solidFill>
                <a:latin typeface="Times New Roman"/>
                <a:cs typeface="Times New Roman"/>
              </a:rPr>
              <a:t>-N</a:t>
            </a:r>
            <a:r>
              <a:rPr sz="1900" dirty="0">
                <a:solidFill>
                  <a:srgbClr val="A34431"/>
                </a:solidFill>
                <a:latin typeface="Times New Roman"/>
                <a:cs typeface="Times New Roman"/>
              </a:rPr>
              <a:t>OT</a:t>
            </a:r>
            <a:r>
              <a:rPr sz="2400" dirty="0">
                <a:solidFill>
                  <a:srgbClr val="A34431"/>
                </a:solidFill>
                <a:latin typeface="Times New Roman"/>
                <a:cs typeface="Times New Roman"/>
              </a:rPr>
              <a:t>-E</a:t>
            </a:r>
            <a:r>
              <a:rPr sz="1900" dirty="0">
                <a:solidFill>
                  <a:srgbClr val="A34431"/>
                </a:solidFill>
                <a:latin typeface="Times New Roman"/>
                <a:cs typeface="Times New Roman"/>
              </a:rPr>
              <a:t>MPTY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spc="-10" dirty="0">
                <a:latin typeface="Times New Roman"/>
                <a:cs typeface="Times New Roman"/>
              </a:rPr>
              <a:t>PQ</a:t>
            </a:r>
            <a:r>
              <a:rPr sz="2400" dirty="0">
                <a:latin typeface="Times New Roman"/>
                <a:cs typeface="Times New Roman"/>
              </a:rPr>
              <a:t>))</a:t>
            </a:r>
          </a:p>
          <a:p>
            <a:pPr marL="635000">
              <a:lnSpc>
                <a:spcPct val="100000"/>
              </a:lnSpc>
              <a:spcBef>
                <a:spcPts val="1120"/>
              </a:spcBef>
            </a:pPr>
            <a:r>
              <a:rPr lang="en-US" sz="2400" i="1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u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A34431"/>
                </a:solidFill>
                <a:latin typeface="Times New Roman"/>
                <a:cs typeface="Times New Roman"/>
              </a:rPr>
              <a:t>E</a:t>
            </a:r>
            <a:r>
              <a:rPr lang="en-US" sz="1900" dirty="0">
                <a:solidFill>
                  <a:srgbClr val="A34431"/>
                </a:solidFill>
                <a:latin typeface="Times New Roman"/>
                <a:cs typeface="Times New Roman"/>
              </a:rPr>
              <a:t>XTRACT</a:t>
            </a:r>
            <a:r>
              <a:rPr sz="2400" dirty="0">
                <a:solidFill>
                  <a:srgbClr val="A34431"/>
                </a:solidFill>
                <a:latin typeface="Times New Roman"/>
                <a:cs typeface="Times New Roman"/>
              </a:rPr>
              <a:t>-M</a:t>
            </a:r>
            <a:r>
              <a:rPr sz="1900" dirty="0">
                <a:solidFill>
                  <a:srgbClr val="A34431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spc="-10" dirty="0">
                <a:latin typeface="Times New Roman"/>
                <a:cs typeface="Times New Roman"/>
              </a:rPr>
              <a:t>PQ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i="1" dirty="0">
                <a:latin typeface="Times New Roman"/>
                <a:cs typeface="Times New Roman"/>
              </a:rPr>
              <a:t>.</a:t>
            </a:r>
            <a:r>
              <a:rPr lang="en-US" sz="2400" i="1" dirty="0">
                <a:latin typeface="Times New Roman"/>
                <a:cs typeface="Times New Roman"/>
              </a:rPr>
              <a:t>             // put u into S</a:t>
            </a:r>
            <a:endParaRPr sz="2400" dirty="0">
              <a:latin typeface="Times New Roman"/>
              <a:cs typeface="Times New Roman"/>
            </a:endParaRPr>
          </a:p>
          <a:p>
            <a:pPr marL="977900" marR="2970530" indent="-342900">
              <a:lnSpc>
                <a:spcPct val="138900"/>
              </a:lnSpc>
              <a:tabLst>
                <a:tab pos="2080895" algn="l"/>
                <a:tab pos="2405380" algn="l"/>
                <a:tab pos="3110865" algn="l"/>
                <a:tab pos="4083050" algn="l"/>
              </a:tabLst>
            </a:pPr>
            <a:r>
              <a:rPr lang="en-US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  </a:t>
            </a: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spc="-5" dirty="0">
                <a:latin typeface="Times New Roman"/>
                <a:cs typeface="Times New Roman"/>
              </a:rPr>
              <a:t>edge </a:t>
            </a:r>
            <a:r>
              <a:rPr sz="2400" i="1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i="1" spc="-5" dirty="0">
                <a:latin typeface="Times New Roman"/>
                <a:cs typeface="Times New Roman"/>
              </a:rPr>
              <a:t>u,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leaving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:  </a:t>
            </a:r>
            <a:endParaRPr lang="en-US" sz="2400" dirty="0">
              <a:latin typeface="Times New Roman"/>
              <a:cs typeface="Times New Roman"/>
            </a:endParaRPr>
          </a:p>
          <a:p>
            <a:pPr marL="977900" marR="2970530" indent="-342900">
              <a:lnSpc>
                <a:spcPct val="138900"/>
              </a:lnSpc>
              <a:tabLst>
                <a:tab pos="2080895" algn="l"/>
                <a:tab pos="2405380" algn="l"/>
                <a:tab pos="3110865" algn="l"/>
                <a:tab pos="4083050" algn="l"/>
              </a:tabLst>
            </a:pPr>
            <a:r>
              <a:rPr lang="en-US"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         </a:t>
            </a:r>
            <a:r>
              <a:rPr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F </a:t>
            </a:r>
            <a:r>
              <a:rPr sz="2400" spc="55" dirty="0">
                <a:latin typeface="Times New Roman"/>
                <a:cs typeface="Times New Roman"/>
              </a:rPr>
              <a:t>(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	&gt;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i="1" spc="-5" dirty="0">
                <a:latin typeface="Times New Roman"/>
                <a:cs typeface="Times New Roman"/>
              </a:rPr>
              <a:t>w</a:t>
            </a:r>
            <a:r>
              <a:rPr sz="2400" i="1" spc="-60" baseline="-6944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320800">
              <a:lnSpc>
                <a:spcPct val="100000"/>
              </a:lnSpc>
              <a:spcBef>
                <a:spcPts val="1120"/>
              </a:spcBef>
              <a:tabLst>
                <a:tab pos="3905885" algn="l"/>
                <a:tab pos="4269740" algn="l"/>
              </a:tabLst>
            </a:pPr>
            <a:r>
              <a:rPr lang="en-US" sz="2400" spc="5" dirty="0">
                <a:solidFill>
                  <a:srgbClr val="A34431"/>
                </a:solidFill>
                <a:latin typeface="Times New Roman"/>
                <a:cs typeface="Times New Roman"/>
              </a:rPr>
              <a:t>          </a:t>
            </a:r>
            <a:r>
              <a:rPr sz="2400" spc="5" dirty="0">
                <a:solidFill>
                  <a:srgbClr val="A34431"/>
                </a:solidFill>
                <a:latin typeface="Times New Roman"/>
                <a:cs typeface="Times New Roman"/>
              </a:rPr>
              <a:t>D</a:t>
            </a:r>
            <a:r>
              <a:rPr sz="1900" spc="5" dirty="0">
                <a:solidFill>
                  <a:srgbClr val="A34431"/>
                </a:solidFill>
                <a:latin typeface="Times New Roman"/>
                <a:cs typeface="Times New Roman"/>
              </a:rPr>
              <a:t>ECREASE</a:t>
            </a:r>
            <a:r>
              <a:rPr sz="2400" spc="5" dirty="0">
                <a:solidFill>
                  <a:srgbClr val="A34431"/>
                </a:solidFill>
                <a:latin typeface="Times New Roman"/>
                <a:cs typeface="Times New Roman"/>
              </a:rPr>
              <a:t>-K</a:t>
            </a:r>
            <a:r>
              <a:rPr sz="1900" spc="5" dirty="0">
                <a:solidFill>
                  <a:srgbClr val="A34431"/>
                </a:solidFill>
                <a:latin typeface="Times New Roman"/>
                <a:cs typeface="Times New Roman"/>
              </a:rPr>
              <a:t>EY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lang="en-US" altLang="zh-CN" sz="2400" i="1" spc="-10" dirty="0">
                <a:latin typeface="Times New Roman"/>
                <a:cs typeface="Times New Roman"/>
              </a:rPr>
              <a:t>PQ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sz="2400" i="1" spc="-3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] + </a:t>
            </a:r>
            <a:r>
              <a:rPr lang="en-US" altLang="zh-CN" sz="2400" i="1" spc="-24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w</a:t>
            </a:r>
            <a:r>
              <a:rPr lang="zh-CN" altLang="en-US" sz="2400" spc="-240" dirty="0">
                <a:latin typeface="Arial"/>
                <a:cs typeface="Arial"/>
                <a:sym typeface="MT Extra" panose="05050102010205020202" pitchFamily="18" charset="2"/>
              </a:rPr>
              <a:t> </a:t>
            </a:r>
            <a:r>
              <a:rPr sz="2400" i="1" spc="-44" baseline="-6944" dirty="0">
                <a:latin typeface="Times New Roman"/>
                <a:cs typeface="Times New Roman"/>
              </a:rPr>
              <a:t>e</a:t>
            </a:r>
            <a:r>
              <a:rPr lang="en-US" sz="2400" i="1" spc="-44" baseline="-6944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)</a:t>
            </a:r>
            <a:r>
              <a:rPr sz="2400" i="1" spc="-30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320800">
              <a:lnSpc>
                <a:spcPct val="100000"/>
              </a:lnSpc>
              <a:spcBef>
                <a:spcPts val="1120"/>
              </a:spcBef>
              <a:tabLst>
                <a:tab pos="3014980" algn="l"/>
                <a:tab pos="3812540" algn="l"/>
                <a:tab pos="4850765" algn="l"/>
              </a:tabLst>
            </a:pPr>
            <a:r>
              <a:rPr lang="en-US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sz="2400" i="1" spc="-3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lang="en-US" altLang="zh-CN" sz="2400" i="1" spc="-24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w</a:t>
            </a:r>
            <a:r>
              <a:rPr lang="zh-CN" altLang="en-US" sz="2400" spc="-240" dirty="0">
                <a:latin typeface="Arial"/>
                <a:cs typeface="Arial"/>
                <a:sym typeface="MT Extra" panose="05050102010205020202" pitchFamily="18" charset="2"/>
              </a:rPr>
              <a:t> </a:t>
            </a:r>
            <a:r>
              <a:rPr sz="2400" i="1" spc="-82" baseline="-6944" dirty="0">
                <a:latin typeface="Times New Roman"/>
                <a:cs typeface="Times New Roman"/>
              </a:rPr>
              <a:t>e</a:t>
            </a:r>
            <a:r>
              <a:rPr sz="2400" i="1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;	</a:t>
            </a:r>
            <a:endParaRPr lang="en-US" sz="2400" dirty="0">
              <a:latin typeface="Times New Roman"/>
              <a:cs typeface="Times New Roman"/>
            </a:endParaRPr>
          </a:p>
          <a:p>
            <a:pPr marL="1320800">
              <a:lnSpc>
                <a:spcPct val="100000"/>
              </a:lnSpc>
              <a:spcBef>
                <a:spcPts val="1120"/>
              </a:spcBef>
              <a:tabLst>
                <a:tab pos="3014980" algn="l"/>
                <a:tab pos="3812540" algn="l"/>
                <a:tab pos="4850765" algn="l"/>
              </a:tabLst>
            </a:pPr>
            <a:r>
              <a:rPr lang="en-US" sz="2400" i="1" spc="-15" dirty="0">
                <a:latin typeface="Times New Roman"/>
                <a:cs typeface="Times New Roman"/>
              </a:rPr>
              <a:t>          </a:t>
            </a:r>
            <a:r>
              <a:rPr lang="el-GR" altLang="zh-CN" sz="2400" i="1" spc="110" dirty="0">
                <a:latin typeface="Times New Roman"/>
                <a:cs typeface="Times New Roman"/>
              </a:rPr>
              <a:t>π</a:t>
            </a:r>
            <a:r>
              <a:rPr sz="2400" spc="-15" dirty="0">
                <a:latin typeface="Times New Roman"/>
                <a:cs typeface="Times New Roman"/>
              </a:rPr>
              <a:t>[</a:t>
            </a:r>
            <a:r>
              <a:rPr sz="2400" i="1" spc="-15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]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sz="2400" i="1" dirty="0">
                <a:latin typeface="Times New Roman"/>
                <a:cs typeface="Times New Roman"/>
              </a:rPr>
              <a:t>.</a:t>
            </a:r>
            <a:endParaRPr lang="en-US" sz="2400" i="1" dirty="0">
              <a:latin typeface="Times New Roman"/>
              <a:cs typeface="Times New Roman"/>
            </a:endParaRPr>
          </a:p>
          <a:p>
            <a:pPr marL="1320800">
              <a:lnSpc>
                <a:spcPct val="100000"/>
              </a:lnSpc>
              <a:spcBef>
                <a:spcPts val="1120"/>
              </a:spcBef>
              <a:tabLst>
                <a:tab pos="3014980" algn="l"/>
                <a:tab pos="3812540" algn="l"/>
                <a:tab pos="4850765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10"/>
          <p:cNvSpPr/>
          <p:nvPr/>
        </p:nvSpPr>
        <p:spPr>
          <a:xfrm>
            <a:off x="2357161" y="3992220"/>
            <a:ext cx="7777439" cy="0"/>
          </a:xfrm>
          <a:custGeom>
            <a:avLst/>
            <a:gdLst/>
            <a:ahLst/>
            <a:cxnLst/>
            <a:rect l="l" t="t" r="r" b="b"/>
            <a:pathLst>
              <a:path w="9410700">
                <a:moveTo>
                  <a:pt x="0" y="0"/>
                </a:moveTo>
                <a:lnTo>
                  <a:pt x="9410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2357161" y="9250020"/>
            <a:ext cx="7777439" cy="0"/>
          </a:xfrm>
          <a:custGeom>
            <a:avLst/>
            <a:gdLst/>
            <a:ahLst/>
            <a:cxnLst/>
            <a:rect l="l" t="t" r="r" b="b"/>
            <a:pathLst>
              <a:path w="9410700">
                <a:moveTo>
                  <a:pt x="0" y="0"/>
                </a:moveTo>
                <a:lnTo>
                  <a:pt x="9410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764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9665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7575" algn="l"/>
              </a:tabLst>
            </a:pPr>
            <a:r>
              <a:rPr lang="en-US" altLang="zh-CN" sz="2800" b="0" spc="15" dirty="0">
                <a:latin typeface="Arial"/>
                <a:cs typeface="Arial"/>
              </a:rPr>
              <a:t>Dijkstra’s</a:t>
            </a:r>
            <a:r>
              <a:rPr lang="en-US" altLang="zh-CN" sz="2800" b="0" spc="105" dirty="0">
                <a:latin typeface="Arial"/>
                <a:cs typeface="Arial"/>
              </a:rPr>
              <a:t> </a:t>
            </a:r>
            <a:r>
              <a:rPr lang="en-US" altLang="zh-CN" sz="2800" b="0" spc="60" dirty="0">
                <a:latin typeface="Arial"/>
                <a:cs typeface="Arial"/>
              </a:rPr>
              <a:t>algorithm</a:t>
            </a:r>
            <a:r>
              <a:rPr sz="2800" b="0" spc="60" dirty="0">
                <a:latin typeface="Arial"/>
                <a:cs typeface="Arial"/>
              </a:rPr>
              <a:t>:	</a:t>
            </a:r>
            <a:r>
              <a:rPr sz="2800" b="0" spc="30" dirty="0">
                <a:latin typeface="Arial"/>
                <a:cs typeface="Arial"/>
              </a:rPr>
              <a:t>which </a:t>
            </a:r>
            <a:r>
              <a:rPr sz="2800" b="0" spc="100" dirty="0">
                <a:latin typeface="Arial"/>
                <a:cs typeface="Arial"/>
              </a:rPr>
              <a:t>priority</a:t>
            </a:r>
            <a:r>
              <a:rPr sz="2800" b="0" spc="80" dirty="0">
                <a:latin typeface="Arial"/>
                <a:cs typeface="Arial"/>
              </a:rPr>
              <a:t> </a:t>
            </a:r>
            <a:r>
              <a:rPr sz="2800" b="0" spc="-25" dirty="0">
                <a:latin typeface="Arial"/>
                <a:cs typeface="Arial"/>
              </a:rPr>
              <a:t>queue?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10655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7730" algn="l"/>
              </a:tabLst>
            </a:pPr>
            <a:r>
              <a:rPr sz="2400" spc="60" dirty="0">
                <a:solidFill>
                  <a:srgbClr val="0048AA"/>
                </a:solidFill>
                <a:latin typeface="Trebuchet MS"/>
                <a:cs typeface="Trebuchet MS"/>
              </a:rPr>
              <a:t>Performance.	</a:t>
            </a:r>
            <a:r>
              <a:rPr sz="2400" spc="165" dirty="0">
                <a:latin typeface="Trebuchet MS"/>
                <a:cs typeface="Trebuchet MS"/>
              </a:rPr>
              <a:t>Depends </a:t>
            </a:r>
            <a:r>
              <a:rPr sz="2400" spc="180" dirty="0">
                <a:latin typeface="Trebuchet MS"/>
                <a:cs typeface="Trebuchet MS"/>
              </a:rPr>
              <a:t>on </a:t>
            </a:r>
            <a:r>
              <a:rPr sz="2400" spc="35" dirty="0">
                <a:latin typeface="Trebuchet MS"/>
                <a:cs typeface="Trebuchet MS"/>
              </a:rPr>
              <a:t>PQ: 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spc="65" dirty="0">
                <a:latin typeface="Trebuchet MS"/>
                <a:cs typeface="Trebuchet MS"/>
              </a:rPr>
              <a:t>I</a:t>
            </a:r>
            <a:r>
              <a:rPr sz="1900" spc="65" dirty="0">
                <a:latin typeface="Trebuchet MS"/>
                <a:cs typeface="Trebuchet MS"/>
              </a:rPr>
              <a:t>NSERT</a:t>
            </a:r>
            <a:r>
              <a:rPr sz="2400" spc="65" dirty="0">
                <a:latin typeface="Trebuchet MS"/>
                <a:cs typeface="Trebuchet MS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lang="en-US" sz="2400" spc="85" dirty="0">
                <a:latin typeface="Trebuchet MS"/>
                <a:cs typeface="Trebuchet MS"/>
              </a:rPr>
              <a:t>E</a:t>
            </a:r>
            <a:r>
              <a:rPr lang="en-US" sz="1900" spc="85" dirty="0">
                <a:latin typeface="Trebuchet MS"/>
                <a:cs typeface="Trebuchet MS"/>
              </a:rPr>
              <a:t>XTRACT</a:t>
            </a:r>
            <a:r>
              <a:rPr sz="2400" spc="85" dirty="0">
                <a:latin typeface="Trebuchet MS"/>
                <a:cs typeface="Trebuchet MS"/>
              </a:rPr>
              <a:t>-M</a:t>
            </a:r>
            <a:r>
              <a:rPr sz="1900" spc="85" dirty="0">
                <a:latin typeface="Trebuchet MS"/>
                <a:cs typeface="Trebuchet MS"/>
              </a:rPr>
              <a:t>IN</a:t>
            </a:r>
            <a:r>
              <a:rPr sz="2400" spc="85" dirty="0">
                <a:latin typeface="Trebuchet MS"/>
                <a:cs typeface="Trebuchet MS"/>
              </a:rPr>
              <a:t>, </a:t>
            </a:r>
            <a:r>
              <a:rPr lang="zh-CN" altLang="en-US" sz="2400" spc="85" dirty="0">
                <a:latin typeface="Trebuchet MS"/>
                <a:cs typeface="Trebuchet MS"/>
                <a:sym typeface="Symbol" panose="05050102010706020507" pitchFamily="18" charset="2"/>
              </a:rPr>
              <a:t></a:t>
            </a:r>
            <a:r>
              <a:rPr sz="2400" spc="-105" dirty="0">
                <a:latin typeface="DejaVu Sans"/>
                <a:cs typeface="DejaVu Sans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D</a:t>
            </a:r>
            <a:r>
              <a:rPr sz="1900" spc="85" dirty="0">
                <a:latin typeface="Trebuchet MS"/>
                <a:cs typeface="Trebuchet MS"/>
              </a:rPr>
              <a:t>ECREASE</a:t>
            </a:r>
            <a:r>
              <a:rPr sz="2400" spc="85" dirty="0">
                <a:latin typeface="Trebuchet MS"/>
                <a:cs typeface="Trebuchet MS"/>
              </a:rPr>
              <a:t>-K</a:t>
            </a:r>
            <a:r>
              <a:rPr sz="1900" spc="85" dirty="0">
                <a:latin typeface="Trebuchet MS"/>
                <a:cs typeface="Trebuchet MS"/>
              </a:rPr>
              <a:t>EY</a:t>
            </a:r>
            <a:r>
              <a:rPr sz="2400" spc="85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1778127"/>
            <a:ext cx="76549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400" spc="114" dirty="0">
                <a:latin typeface="Trebuchet MS"/>
                <a:cs typeface="Trebuchet MS"/>
              </a:rPr>
              <a:t>Array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implementation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optimal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for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dense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25" dirty="0">
                <a:latin typeface="Trebuchet MS"/>
                <a:cs typeface="Trebuchet MS"/>
              </a:rPr>
              <a:t>graphs.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2260727"/>
            <a:ext cx="68929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400" spc="80" dirty="0">
                <a:latin typeface="Trebuchet MS"/>
                <a:cs typeface="Trebuchet MS"/>
              </a:rPr>
              <a:t>Binary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heap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much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faster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for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sparse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25" dirty="0">
                <a:latin typeface="Trebuchet MS"/>
                <a:cs typeface="Trebuchet MS"/>
              </a:rPr>
              <a:t>graphs.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100" y="2743327"/>
            <a:ext cx="99866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400" spc="125" dirty="0">
                <a:latin typeface="Trebuchet MS"/>
                <a:cs typeface="Trebuchet MS"/>
              </a:rPr>
              <a:t>4-way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heap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worth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the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trouble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in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performance-critical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situations.</a:t>
            </a:r>
            <a:endParaRPr sz="2400" dirty="0"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03668"/>
              </p:ext>
            </p:extLst>
          </p:nvPr>
        </p:nvGraphicFramePr>
        <p:xfrm>
          <a:off x="800100" y="3873502"/>
          <a:ext cx="11598275" cy="553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6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priority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queue</a:t>
                      </a:r>
                      <a:endParaRPr sz="1800" dirty="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114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I</a:t>
                      </a:r>
                      <a:r>
                        <a:rPr sz="1600" b="1" spc="-114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NSERT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5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D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ELETE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-M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IN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7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D</a:t>
                      </a:r>
                      <a:r>
                        <a:rPr sz="1600" b="1" spc="-7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ECREASE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-K</a:t>
                      </a:r>
                      <a:r>
                        <a:rPr sz="1600" b="1" spc="-7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EY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total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10" dirty="0">
                          <a:latin typeface="DejaVu Sans"/>
                          <a:cs typeface="DejaVu Sans"/>
                        </a:rPr>
                        <a:t>unordered</a:t>
                      </a:r>
                      <a:r>
                        <a:rPr sz="1800" b="1" spc="-40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125" dirty="0">
                          <a:latin typeface="DejaVu Sans"/>
                          <a:cs typeface="DejaVu Sans"/>
                        </a:rPr>
                        <a:t>array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38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175" baseline="19157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0" dirty="0">
                          <a:solidFill>
                            <a:srgbClr val="FF0000"/>
                          </a:solidFill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sz="1800" b="1" spc="-45" dirty="0">
                          <a:solidFill>
                            <a:srgbClr val="FF0000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135" dirty="0">
                          <a:solidFill>
                            <a:srgbClr val="FF0000"/>
                          </a:solidFill>
                          <a:latin typeface="DejaVu Sans"/>
                          <a:cs typeface="DejaVu Sans"/>
                        </a:rPr>
                        <a:t>heap</a:t>
                      </a:r>
                      <a:endParaRPr sz="1800" dirty="0">
                        <a:solidFill>
                          <a:srgbClr val="FF0000"/>
                        </a:solidFill>
                        <a:latin typeface="DejaVu Sans"/>
                        <a:cs typeface="DejaVu Sans"/>
                      </a:endParaRPr>
                    </a:p>
                  </a:txBody>
                  <a:tcPr marL="0" marR="0" marT="317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200" i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(log</a:t>
                      </a:r>
                      <a:r>
                        <a:rPr sz="22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127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200" i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(log</a:t>
                      </a:r>
                      <a:r>
                        <a:rPr sz="22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127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(log</a:t>
                      </a:r>
                      <a:r>
                        <a:rPr sz="22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127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2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127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marL="698500" marR="678180" indent="203200">
                        <a:lnSpc>
                          <a:spcPct val="115700"/>
                        </a:lnSpc>
                        <a:spcBef>
                          <a:spcPts val="735"/>
                        </a:spcBef>
                      </a:pPr>
                      <a:r>
                        <a:rPr sz="1800" b="1" spc="-20" dirty="0">
                          <a:latin typeface="DejaVu Sans"/>
                          <a:cs typeface="DejaVu Sans"/>
                        </a:rPr>
                        <a:t>d-way </a:t>
                      </a:r>
                      <a:r>
                        <a:rPr sz="1800" b="1" spc="-135" dirty="0">
                          <a:latin typeface="DejaVu Sans"/>
                          <a:cs typeface="DejaVu Sans"/>
                        </a:rPr>
                        <a:t>heap  </a:t>
                      </a:r>
                      <a:r>
                        <a:rPr sz="1800" b="1" spc="-80" dirty="0">
                          <a:latin typeface="DejaVu Sans"/>
                          <a:cs typeface="DejaVu Sans"/>
                        </a:rPr>
                        <a:t>(Johnson</a:t>
                      </a:r>
                      <a:r>
                        <a:rPr sz="1800" b="1" spc="-9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90" dirty="0">
                          <a:latin typeface="DejaVu Sans"/>
                          <a:cs typeface="DejaVu Sans"/>
                        </a:rPr>
                        <a:t>1975)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9334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175" i="1" baseline="-7662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175" i="1" spc="-37" baseline="-76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175" i="1" baseline="-7662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175" i="1" spc="-37" baseline="-76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(log</a:t>
                      </a:r>
                      <a:r>
                        <a:rPr sz="2175" i="1" baseline="-7662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175" i="1" spc="-15" baseline="-76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175" i="1" baseline="-7662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175" baseline="-7662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175" i="1" baseline="-7662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175" i="1" spc="-30" baseline="-76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marL="228600" marR="218440" indent="495300">
                        <a:lnSpc>
                          <a:spcPct val="115700"/>
                        </a:lnSpc>
                        <a:spcBef>
                          <a:spcPts val="725"/>
                        </a:spcBef>
                      </a:pPr>
                      <a:r>
                        <a:rPr sz="1800" b="1" spc="-105" dirty="0">
                          <a:latin typeface="DejaVu Sans"/>
                          <a:cs typeface="DejaVu Sans"/>
                        </a:rPr>
                        <a:t>Fibonacci </a:t>
                      </a:r>
                      <a:r>
                        <a:rPr sz="1800" b="1" spc="-135" dirty="0">
                          <a:latin typeface="DejaVu Sans"/>
                          <a:cs typeface="DejaVu Sans"/>
                        </a:rPr>
                        <a:t>heap  </a:t>
                      </a:r>
                      <a:r>
                        <a:rPr sz="1800" b="1" spc="-105" dirty="0">
                          <a:latin typeface="DejaVu Sans"/>
                          <a:cs typeface="DejaVu Sans"/>
                        </a:rPr>
                        <a:t>(Fredman–Tarjan</a:t>
                      </a:r>
                      <a:r>
                        <a:rPr sz="1800" b="1" spc="-12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85" dirty="0">
                          <a:latin typeface="DejaVu Sans"/>
                          <a:cs typeface="DejaVu Sans"/>
                        </a:rPr>
                        <a:t>1984)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9207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(log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75" b="1" spc="7" baseline="19157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†</a:t>
                      </a:r>
                      <a:endParaRPr sz="2175" baseline="19157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75" b="1" spc="7" baseline="19157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†</a:t>
                      </a:r>
                      <a:endParaRPr sz="2175" baseline="19157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 + n 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marL="749300" marR="297815" indent="-444500">
                        <a:lnSpc>
                          <a:spcPct val="115700"/>
                        </a:lnSpc>
                        <a:spcBef>
                          <a:spcPts val="620"/>
                        </a:spcBef>
                      </a:pPr>
                      <a:r>
                        <a:rPr sz="1800" b="1" spc="-114" dirty="0">
                          <a:latin typeface="DejaVu Sans"/>
                          <a:cs typeface="DejaVu Sans"/>
                        </a:rPr>
                        <a:t>integer </a:t>
                      </a:r>
                      <a:r>
                        <a:rPr sz="1800" b="1" spc="-80" dirty="0">
                          <a:latin typeface="DejaVu Sans"/>
                          <a:cs typeface="DejaVu Sans"/>
                        </a:rPr>
                        <a:t>priority </a:t>
                      </a:r>
                      <a:r>
                        <a:rPr sz="1800" b="1" spc="-130" dirty="0">
                          <a:latin typeface="DejaVu Sans"/>
                          <a:cs typeface="DejaVu Sans"/>
                        </a:rPr>
                        <a:t>queue  </a:t>
                      </a:r>
                      <a:r>
                        <a:rPr sz="1800" b="1" spc="-85" dirty="0">
                          <a:latin typeface="DejaVu Sans"/>
                          <a:cs typeface="DejaVu Sans"/>
                        </a:rPr>
                        <a:t>(Thorup</a:t>
                      </a:r>
                      <a:r>
                        <a:rPr sz="1800" b="1" spc="-50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90" dirty="0">
                          <a:latin typeface="DejaVu Sans"/>
                          <a:cs typeface="DejaVu Sans"/>
                        </a:rPr>
                        <a:t>2004)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7874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200" i="1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(log log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(1)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 + n 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log log</a:t>
                      </a:r>
                      <a:r>
                        <a:rPr sz="2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571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845800" y="9271000"/>
            <a:ext cx="1193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606060"/>
                </a:solidFill>
                <a:latin typeface="Times New Roman"/>
                <a:cs typeface="Times New Roman"/>
              </a:rPr>
              <a:t>†</a:t>
            </a:r>
            <a:r>
              <a:rPr sz="1600" b="1" spc="5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1600" spc="65" dirty="0">
                <a:solidFill>
                  <a:srgbClr val="606060"/>
                </a:solidFill>
                <a:latin typeface="Trebuchet MS"/>
                <a:cs typeface="Trebuchet MS"/>
              </a:rPr>
              <a:t>amortized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3400" y="1828800"/>
            <a:ext cx="120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8D3124"/>
                </a:solidFill>
                <a:latin typeface="Times New Roman"/>
                <a:cs typeface="Times New Roman"/>
              </a:rPr>
              <a:t>Θ(</a:t>
            </a:r>
            <a:r>
              <a:rPr sz="1800" i="1" spc="35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800" spc="52" baseline="18518" dirty="0">
                <a:solidFill>
                  <a:srgbClr val="8D3124"/>
                </a:solidFill>
                <a:latin typeface="Times New Roman"/>
                <a:cs typeface="Times New Roman"/>
              </a:rPr>
              <a:t>2</a:t>
            </a:r>
            <a:r>
              <a:rPr sz="1800" spc="35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100" dirty="0">
                <a:solidFill>
                  <a:srgbClr val="8D3124"/>
                </a:solidFill>
                <a:latin typeface="Trebuchet MS"/>
                <a:cs typeface="Trebuchet MS"/>
              </a:rPr>
              <a:t>edges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44787" y="2002510"/>
            <a:ext cx="523240" cy="0"/>
          </a:xfrm>
          <a:custGeom>
            <a:avLst/>
            <a:gdLst/>
            <a:ahLst/>
            <a:cxnLst/>
            <a:rect l="l" t="t" r="r" b="b"/>
            <a:pathLst>
              <a:path w="523240">
                <a:moveTo>
                  <a:pt x="522720" y="0"/>
                </a:moveTo>
                <a:lnTo>
                  <a:pt x="1269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66048" y="194155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24900" y="2311400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8D3124"/>
                </a:solidFill>
                <a:latin typeface="Times New Roman"/>
                <a:cs typeface="Times New Roman"/>
              </a:rPr>
              <a:t>Θ(</a:t>
            </a:r>
            <a:r>
              <a:rPr sz="1800" i="1" spc="45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800" spc="45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100" dirty="0">
                <a:solidFill>
                  <a:srgbClr val="8D3124"/>
                </a:solidFill>
                <a:latin typeface="Trebuchet MS"/>
                <a:cs typeface="Trebuchet MS"/>
              </a:rPr>
              <a:t>edges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41626" y="2476728"/>
            <a:ext cx="523240" cy="0"/>
          </a:xfrm>
          <a:custGeom>
            <a:avLst/>
            <a:gdLst/>
            <a:ahLst/>
            <a:cxnLst/>
            <a:rect l="l" t="t" r="r" b="b"/>
            <a:pathLst>
              <a:path w="523240">
                <a:moveTo>
                  <a:pt x="522720" y="0"/>
                </a:moveTo>
                <a:lnTo>
                  <a:pt x="1269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62887" y="241576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82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682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7575" algn="l"/>
              </a:tabLst>
            </a:pPr>
            <a:r>
              <a:rPr lang="en-US" altLang="zh-CN" sz="2800" b="0" spc="15" dirty="0">
                <a:latin typeface="Arial"/>
                <a:cs typeface="Arial"/>
              </a:rPr>
              <a:t>Dijkstra’s</a:t>
            </a:r>
            <a:r>
              <a:rPr lang="en-US" altLang="zh-CN" sz="2800" b="0" spc="105" dirty="0">
                <a:latin typeface="Arial"/>
                <a:cs typeface="Arial"/>
              </a:rPr>
              <a:t> </a:t>
            </a:r>
            <a:r>
              <a:rPr lang="en-US" altLang="zh-CN" sz="2800" b="0" spc="60" dirty="0">
                <a:latin typeface="Arial"/>
                <a:cs typeface="Arial"/>
              </a:rPr>
              <a:t>algorithm: </a:t>
            </a:r>
            <a:r>
              <a:rPr sz="2800" b="0" spc="60" dirty="0">
                <a:latin typeface="Arial"/>
                <a:cs typeface="Arial"/>
              </a:rPr>
              <a:t>	</a:t>
            </a:r>
            <a:r>
              <a:rPr sz="2800" b="0" spc="100" dirty="0">
                <a:latin typeface="Arial"/>
                <a:cs typeface="Arial"/>
              </a:rPr>
              <a:t>proof </a:t>
            </a:r>
            <a:r>
              <a:rPr sz="2800" b="0" spc="85" dirty="0">
                <a:latin typeface="Arial"/>
                <a:cs typeface="Arial"/>
              </a:rPr>
              <a:t>of</a:t>
            </a:r>
            <a:r>
              <a:rPr sz="2800" b="0" spc="25" dirty="0">
                <a:latin typeface="Arial"/>
                <a:cs typeface="Arial"/>
              </a:rPr>
              <a:t> </a:t>
            </a:r>
            <a:r>
              <a:rPr sz="2800" b="0" spc="-35" dirty="0">
                <a:latin typeface="Arial"/>
                <a:cs typeface="Arial"/>
              </a:rPr>
              <a:t>correctness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477" y="1132066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pc="55" dirty="0">
                <a:solidFill>
                  <a:srgbClr val="0048AA"/>
                </a:solidFill>
                <a:latin typeface="Trebuchet MS"/>
                <a:cs typeface="Trebuchet MS"/>
              </a:rPr>
              <a:t>Invariant.	</a:t>
            </a:r>
            <a:r>
              <a:rPr lang="en-US" altLang="zh-CN" sz="2400" spc="85" dirty="0">
                <a:latin typeface="Trebuchet MS"/>
                <a:cs typeface="Trebuchet MS"/>
              </a:rPr>
              <a:t>For </a:t>
            </a:r>
            <a:r>
              <a:rPr lang="en-US" altLang="zh-CN" sz="2400" spc="80" dirty="0">
                <a:latin typeface="Trebuchet MS"/>
                <a:cs typeface="Trebuchet MS"/>
              </a:rPr>
              <a:t>each </a:t>
            </a:r>
            <a:r>
              <a:rPr lang="en-US" altLang="zh-CN" sz="2400" spc="140" dirty="0">
                <a:latin typeface="Trebuchet MS"/>
                <a:cs typeface="Trebuchet MS"/>
              </a:rPr>
              <a:t>node </a:t>
            </a:r>
            <a:r>
              <a:rPr lang="en-US" altLang="zh-CN" sz="2400" i="1" dirty="0">
                <a:latin typeface="Times New Roman"/>
                <a:cs typeface="Times New Roman"/>
              </a:rPr>
              <a:t>u </a:t>
            </a:r>
            <a:r>
              <a:rPr lang="en-US" altLang="zh-CN" sz="2400" dirty="0">
                <a:latin typeface="Symbol"/>
                <a:cs typeface="Symbol"/>
              </a:rPr>
              <a:t></a:t>
            </a:r>
            <a:r>
              <a:rPr lang="en-US" altLang="zh-CN" sz="2400" spc="-195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S</a:t>
            </a:r>
            <a:r>
              <a:rPr lang="en-US" altLang="zh-CN" sz="2400" i="1" spc="5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:  </a:t>
            </a:r>
            <a:r>
              <a:rPr lang="en-US" altLang="zh-CN" sz="2400" i="1" dirty="0">
                <a:latin typeface="Times New Roman"/>
                <a:cs typeface="Times New Roman"/>
              </a:rPr>
              <a:t>d</a:t>
            </a:r>
            <a:r>
              <a:rPr lang="en-US" altLang="zh-CN" sz="2400" dirty="0">
                <a:latin typeface="Times New Roman"/>
                <a:cs typeface="Times New Roman"/>
              </a:rPr>
              <a:t>[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] = </a:t>
            </a:r>
            <a:r>
              <a:rPr lang="en-US" altLang="zh-CN" sz="2400" spc="100" dirty="0">
                <a:latin typeface="Trebuchet MS"/>
                <a:cs typeface="Trebuchet MS"/>
              </a:rPr>
              <a:t>final length </a:t>
            </a:r>
            <a:r>
              <a:rPr lang="en-US" altLang="zh-CN" sz="2400" spc="85" dirty="0">
                <a:latin typeface="Trebuchet MS"/>
                <a:cs typeface="Trebuchet MS"/>
              </a:rPr>
              <a:t>of </a:t>
            </a:r>
            <a:r>
              <a:rPr lang="en-US" altLang="zh-CN" sz="2400" spc="60" dirty="0">
                <a:latin typeface="Trebuchet MS"/>
                <a:cs typeface="Trebuchet MS"/>
              </a:rPr>
              <a:t>a </a:t>
            </a:r>
            <a:r>
              <a:rPr lang="en-US" altLang="zh-CN" sz="2400" spc="100" dirty="0">
                <a:latin typeface="Trebuchet MS"/>
                <a:cs typeface="Trebuchet MS"/>
              </a:rPr>
              <a:t>shortest 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s</a:t>
            </a:r>
            <a:r>
              <a:rPr lang="en-US" altLang="zh-CN" sz="2400" spc="-100" dirty="0" err="1">
                <a:latin typeface="DejaVu Sans"/>
                <a:cs typeface="DejaVu Sans"/>
              </a:rPr>
              <a:t>↝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u</a:t>
            </a:r>
            <a:r>
              <a:rPr lang="en-US" altLang="zh-CN" sz="2400" i="1" spc="-100" dirty="0">
                <a:latin typeface="Times New Roman"/>
                <a:cs typeface="Times New Roman"/>
              </a:rPr>
              <a:t> </a:t>
            </a:r>
            <a:r>
              <a:rPr lang="en-US" altLang="zh-CN" sz="2400" spc="45" dirty="0">
                <a:latin typeface="Trebuchet MS"/>
                <a:cs typeface="Trebuchet MS"/>
              </a:rPr>
              <a:t>path.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97477" y="1553761"/>
            <a:ext cx="4875053" cy="579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998219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04645" algn="l"/>
                <a:tab pos="4779010" algn="l"/>
              </a:tabLst>
            </a:pPr>
            <a:r>
              <a:rPr lang="en-US" altLang="zh-CN" sz="2400" spc="-50" dirty="0">
                <a:solidFill>
                  <a:srgbClr val="0048AA"/>
                </a:solidFill>
                <a:latin typeface="Trebuchet MS"/>
                <a:cs typeface="Trebuchet MS"/>
              </a:rPr>
              <a:t>Pf.	</a:t>
            </a:r>
            <a:r>
              <a:rPr lang="en-US" altLang="zh-CN" sz="2400" spc="-105" dirty="0">
                <a:solidFill>
                  <a:srgbClr val="606060"/>
                </a:solidFill>
                <a:latin typeface="Trebuchet MS"/>
                <a:cs typeface="Trebuchet MS"/>
              </a:rPr>
              <a:t>[ </a:t>
            </a:r>
            <a:r>
              <a:rPr lang="en-US" altLang="zh-CN" sz="2400" spc="175" dirty="0">
                <a:solidFill>
                  <a:srgbClr val="606060"/>
                </a:solidFill>
                <a:latin typeface="Trebuchet MS"/>
                <a:cs typeface="Trebuchet MS"/>
              </a:rPr>
              <a:t>by </a:t>
            </a:r>
            <a:r>
              <a:rPr lang="en-US" altLang="zh-CN" sz="2400" spc="100" dirty="0">
                <a:solidFill>
                  <a:srgbClr val="606060"/>
                </a:solidFill>
                <a:latin typeface="Trebuchet MS"/>
                <a:cs typeface="Trebuchet MS"/>
              </a:rPr>
              <a:t>induction </a:t>
            </a:r>
            <a:r>
              <a:rPr lang="en-US" altLang="zh-CN" sz="2400" spc="180" dirty="0">
                <a:solidFill>
                  <a:srgbClr val="606060"/>
                </a:solidFill>
                <a:latin typeface="Trebuchet MS"/>
                <a:cs typeface="Trebuchet MS"/>
              </a:rPr>
              <a:t>on 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spc="-772" baseline="2525" dirty="0">
                <a:solidFill>
                  <a:srgbClr val="60606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-105" dirty="0">
                <a:solidFill>
                  <a:srgbClr val="606060"/>
                </a:solidFill>
                <a:latin typeface="Trebuchet MS"/>
                <a:cs typeface="Trebuchet MS"/>
              </a:rPr>
              <a:t>]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7477" y="2131114"/>
            <a:ext cx="775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pc="90" dirty="0">
                <a:solidFill>
                  <a:srgbClr val="0048AA"/>
                </a:solidFill>
                <a:latin typeface="Trebuchet MS"/>
                <a:cs typeface="Trebuchet MS"/>
              </a:rPr>
              <a:t>Base</a:t>
            </a:r>
            <a:r>
              <a:rPr lang="en-US" altLang="zh-CN" sz="2400" spc="35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lang="en-US" altLang="zh-CN" sz="2400" spc="55" dirty="0">
                <a:solidFill>
                  <a:srgbClr val="0048AA"/>
                </a:solidFill>
                <a:latin typeface="Trebuchet MS"/>
                <a:cs typeface="Trebuchet MS"/>
              </a:rPr>
              <a:t>case:	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400" spc="-794" baseline="2525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= 1 </a:t>
            </a:r>
            <a:r>
              <a:rPr lang="en-US" altLang="zh-CN" sz="2400" spc="130" dirty="0">
                <a:latin typeface="Trebuchet MS"/>
                <a:cs typeface="Trebuchet MS"/>
              </a:rPr>
              <a:t>is easy </a:t>
            </a:r>
            <a:r>
              <a:rPr lang="en-US" altLang="zh-CN" sz="2400" spc="100" dirty="0">
                <a:latin typeface="Trebuchet MS"/>
                <a:cs typeface="Trebuchet MS"/>
              </a:rPr>
              <a:t>since </a:t>
            </a:r>
            <a:r>
              <a:rPr lang="en-US" altLang="zh-CN" sz="2400" i="1" dirty="0">
                <a:latin typeface="Times New Roman"/>
                <a:cs typeface="Times New Roman"/>
              </a:rPr>
              <a:t>S </a:t>
            </a:r>
            <a:r>
              <a:rPr lang="en-US" altLang="zh-CN" sz="2400" dirty="0">
                <a:latin typeface="Times New Roman"/>
                <a:cs typeface="Times New Roman"/>
              </a:rPr>
              <a:t>= {</a:t>
            </a:r>
            <a:r>
              <a:rPr lang="en-US" altLang="zh-CN" sz="2400" i="1" dirty="0">
                <a:latin typeface="Times New Roman"/>
                <a:cs typeface="Times New Roman"/>
              </a:rPr>
              <a:t>s</a:t>
            </a:r>
            <a:r>
              <a:rPr lang="en-US" altLang="zh-CN" sz="2400" dirty="0">
                <a:latin typeface="Times New Roman"/>
                <a:cs typeface="Times New Roman"/>
              </a:rPr>
              <a:t>} </a:t>
            </a:r>
            <a:r>
              <a:rPr lang="en-US" altLang="zh-CN" sz="2400" spc="135" dirty="0">
                <a:latin typeface="Trebuchet MS"/>
                <a:cs typeface="Trebuchet MS"/>
              </a:rPr>
              <a:t>and </a:t>
            </a:r>
            <a:r>
              <a:rPr lang="en-US" altLang="zh-CN" sz="2400" i="1" dirty="0">
                <a:latin typeface="Times New Roman"/>
                <a:cs typeface="Times New Roman"/>
              </a:rPr>
              <a:t>d</a:t>
            </a:r>
            <a:r>
              <a:rPr lang="en-US" altLang="zh-CN" sz="2400" dirty="0">
                <a:latin typeface="Times New Roman"/>
                <a:cs typeface="Times New Roman"/>
              </a:rPr>
              <a:t>[</a:t>
            </a:r>
            <a:r>
              <a:rPr lang="en-US" altLang="zh-CN" sz="2400" i="1" dirty="0">
                <a:latin typeface="Times New Roman"/>
                <a:cs typeface="Times New Roman"/>
              </a:rPr>
              <a:t>s</a:t>
            </a:r>
            <a:r>
              <a:rPr lang="en-US" altLang="zh-CN" sz="2400" dirty="0">
                <a:latin typeface="Times New Roman"/>
                <a:cs typeface="Times New Roman"/>
              </a:rPr>
              <a:t>] =</a:t>
            </a:r>
            <a:r>
              <a:rPr lang="en-US" altLang="zh-CN" sz="2400" spc="-120" dirty="0">
                <a:latin typeface="Times New Roman"/>
                <a:cs typeface="Times New Roman"/>
              </a:rPr>
              <a:t> 0.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94803" y="2504672"/>
            <a:ext cx="10642600" cy="579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529965">
              <a:lnSpc>
                <a:spcPct val="131900"/>
              </a:lnSpc>
              <a:tabLst>
                <a:tab pos="1717675" algn="l"/>
                <a:tab pos="3372485" algn="l"/>
                <a:tab pos="6366510" algn="l"/>
                <a:tab pos="6685915" algn="l"/>
              </a:tabLst>
            </a:pPr>
            <a:r>
              <a:rPr lang="en-US" altLang="zh-CN" sz="2400" spc="85" dirty="0">
                <a:solidFill>
                  <a:srgbClr val="0048AA"/>
                </a:solidFill>
                <a:latin typeface="Trebuchet MS"/>
                <a:cs typeface="Trebuchet MS"/>
              </a:rPr>
              <a:t>Inductive</a:t>
            </a:r>
            <a:r>
              <a:rPr lang="en-US" altLang="zh-CN" sz="2400" spc="105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lang="en-US" altLang="zh-CN" sz="2400" spc="110" dirty="0">
                <a:solidFill>
                  <a:srgbClr val="0048AA"/>
                </a:solidFill>
                <a:latin typeface="Trebuchet MS"/>
                <a:cs typeface="Trebuchet MS"/>
              </a:rPr>
              <a:t>hypothesis:	</a:t>
            </a:r>
            <a:r>
              <a:rPr lang="en-US" altLang="zh-CN" sz="2400" spc="195" dirty="0">
                <a:latin typeface="Trebuchet MS"/>
                <a:cs typeface="Trebuchet MS"/>
              </a:rPr>
              <a:t>Assume </a:t>
            </a:r>
            <a:r>
              <a:rPr lang="en-US" altLang="zh-CN" sz="2400" spc="45" dirty="0">
                <a:latin typeface="Trebuchet MS"/>
                <a:cs typeface="Trebuchet MS"/>
              </a:rPr>
              <a:t>true</a:t>
            </a:r>
            <a:r>
              <a:rPr lang="en-US" altLang="zh-CN" sz="2400" spc="-90" dirty="0">
                <a:latin typeface="Trebuchet MS"/>
                <a:cs typeface="Trebuchet MS"/>
              </a:rPr>
              <a:t> </a:t>
            </a:r>
            <a:r>
              <a:rPr lang="en-US" altLang="zh-CN" sz="2400" spc="75" dirty="0">
                <a:latin typeface="Trebuchet MS"/>
                <a:cs typeface="Trebuchet MS"/>
              </a:rPr>
              <a:t>for 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400" dirty="0">
                <a:latin typeface="Times New Roman"/>
                <a:cs typeface="Times New Roman"/>
              </a:rPr>
              <a:t>≥ </a:t>
            </a:r>
            <a:r>
              <a:rPr lang="en-US" altLang="zh-CN" sz="2400" spc="-65" dirty="0">
                <a:latin typeface="Times New Roman"/>
                <a:cs typeface="Times New Roman"/>
              </a:rPr>
              <a:t>1</a:t>
            </a:r>
            <a:r>
              <a:rPr lang="en-US" altLang="zh-CN" sz="2400" spc="-65" dirty="0">
                <a:latin typeface="Trebuchet MS"/>
                <a:cs typeface="Trebuchet MS"/>
              </a:rPr>
              <a:t>.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0100" y="3026422"/>
            <a:ext cx="9956800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3679"/>
              </a:lnSpc>
              <a:buFont typeface="Arial" panose="020B0604020202020204" pitchFamily="34" charset="0"/>
              <a:buChar char="•"/>
            </a:pPr>
            <a:r>
              <a:rPr lang="en-US" altLang="zh-CN" sz="2400" spc="10" dirty="0">
                <a:latin typeface="Trebuchet MS"/>
                <a:cs typeface="Trebuchet MS"/>
              </a:rPr>
              <a:t>Let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i="1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be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next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40" dirty="0">
                <a:latin typeface="Trebuchet MS"/>
                <a:cs typeface="Trebuchet MS"/>
              </a:rPr>
              <a:t>node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20" dirty="0">
                <a:latin typeface="Trebuchet MS"/>
                <a:cs typeface="Trebuchet MS"/>
              </a:rPr>
              <a:t>added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65" dirty="0">
                <a:latin typeface="Trebuchet MS"/>
                <a:cs typeface="Trebuchet MS"/>
              </a:rPr>
              <a:t>to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spc="-65" dirty="0">
                <a:latin typeface="Times New Roman"/>
                <a:cs typeface="Times New Roman"/>
              </a:rPr>
              <a:t>S</a:t>
            </a:r>
            <a:r>
              <a:rPr lang="en-US" altLang="zh-CN" sz="2400" spc="-65" dirty="0">
                <a:latin typeface="Trebuchet MS"/>
                <a:cs typeface="Trebuchet MS"/>
              </a:rPr>
              <a:t>,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35" dirty="0">
                <a:latin typeface="Trebuchet MS"/>
                <a:cs typeface="Trebuchet MS"/>
              </a:rPr>
              <a:t>and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-15" dirty="0">
                <a:latin typeface="Trebuchet MS"/>
                <a:cs typeface="Trebuchet MS"/>
              </a:rPr>
              <a:t>let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be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50" dirty="0">
                <a:latin typeface="Trebuchet MS"/>
                <a:cs typeface="Trebuchet MS"/>
              </a:rPr>
              <a:t>the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45" dirty="0">
                <a:latin typeface="Trebuchet MS"/>
                <a:cs typeface="Trebuchet MS"/>
              </a:rPr>
              <a:t>final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75" dirty="0">
                <a:latin typeface="Trebuchet MS"/>
                <a:cs typeface="Trebuchet MS"/>
              </a:rPr>
              <a:t>edge.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0100" y="3611354"/>
            <a:ext cx="10109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US" altLang="zh-CN" sz="2400" spc="240" dirty="0">
                <a:latin typeface="Trebuchet MS"/>
                <a:cs typeface="Trebuchet MS"/>
              </a:rPr>
              <a:t>A</a:t>
            </a:r>
            <a:r>
              <a:rPr lang="en-US" altLang="zh-CN" sz="2400" spc="30" dirty="0">
                <a:latin typeface="Trebuchet MS"/>
                <a:cs typeface="Trebuchet MS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shortest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s</a:t>
            </a:r>
            <a:r>
              <a:rPr lang="en-US" altLang="zh-CN" sz="2400" spc="-100" dirty="0" err="1">
                <a:latin typeface="DejaVu Sans"/>
                <a:cs typeface="DejaVu Sans"/>
              </a:rPr>
              <a:t>↝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u</a:t>
            </a:r>
            <a:r>
              <a:rPr lang="en-US" altLang="zh-CN" sz="2400" i="1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path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45" dirty="0">
                <a:latin typeface="Trebuchet MS"/>
                <a:cs typeface="Trebuchet MS"/>
              </a:rPr>
              <a:t>plus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,</a:t>
            </a:r>
            <a:r>
              <a:rPr lang="en-US" altLang="zh-CN"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130" dirty="0">
                <a:latin typeface="Trebuchet MS"/>
                <a:cs typeface="Trebuchet MS"/>
              </a:rPr>
              <a:t>is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20" dirty="0">
                <a:latin typeface="Trebuchet MS"/>
                <a:cs typeface="Trebuchet MS"/>
              </a:rPr>
              <a:t>an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s</a:t>
            </a:r>
            <a:r>
              <a:rPr lang="en-US" altLang="zh-CN" sz="2400" spc="-100" dirty="0" err="1">
                <a:latin typeface="DejaVu Sans"/>
                <a:cs typeface="DejaVu Sans"/>
              </a:rPr>
              <a:t>↝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v</a:t>
            </a:r>
            <a:r>
              <a:rPr lang="en-US" altLang="zh-CN" sz="2400" i="1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path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85" dirty="0">
                <a:latin typeface="Trebuchet MS"/>
                <a:cs typeface="Trebuchet MS"/>
              </a:rPr>
              <a:t>of</a:t>
            </a:r>
            <a:r>
              <a:rPr lang="en-US" altLang="zh-CN" sz="2400" spc="30" dirty="0">
                <a:latin typeface="Trebuchet MS"/>
                <a:cs typeface="Trebuchet MS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length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spc="-5" dirty="0">
                <a:latin typeface="Times New Roman"/>
                <a:cs typeface="Times New Roman"/>
              </a:rPr>
              <a:t>(</a:t>
            </a:r>
            <a:r>
              <a:rPr lang="en-US" altLang="zh-CN" sz="2400" i="1" spc="-5" dirty="0">
                <a:latin typeface="Times New Roman"/>
                <a:cs typeface="Times New Roman"/>
              </a:rPr>
              <a:t>v</a:t>
            </a:r>
            <a:r>
              <a:rPr lang="en-US" altLang="zh-CN" sz="2400" spc="-5" dirty="0">
                <a:latin typeface="Times New Roman"/>
                <a:cs typeface="Times New Roman"/>
              </a:rPr>
              <a:t>)</a:t>
            </a:r>
            <a:r>
              <a:rPr lang="en-US" altLang="zh-CN" sz="2400" spc="-5" dirty="0">
                <a:latin typeface="Trebuchet MS"/>
                <a:cs typeface="Trebuchet MS"/>
              </a:rPr>
              <a:t>.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100" y="4197095"/>
            <a:ext cx="11557000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US" altLang="zh-CN" sz="2400" spc="135" dirty="0">
                <a:latin typeface="Trebuchet MS"/>
                <a:cs typeface="Trebuchet MS"/>
              </a:rPr>
              <a:t>Consider</a:t>
            </a:r>
            <a:r>
              <a:rPr lang="en-US" altLang="zh-CN" sz="2400" spc="30" dirty="0">
                <a:latin typeface="Trebuchet MS"/>
                <a:cs typeface="Trebuchet MS"/>
              </a:rPr>
              <a:t> </a:t>
            </a:r>
            <a:r>
              <a:rPr lang="en-US" altLang="zh-CN" sz="2400" spc="140" dirty="0">
                <a:solidFill>
                  <a:srgbClr val="A34431"/>
                </a:solidFill>
                <a:latin typeface="Trebuchet MS"/>
                <a:cs typeface="Trebuchet MS"/>
              </a:rPr>
              <a:t>any</a:t>
            </a:r>
            <a:r>
              <a:rPr lang="en-US" altLang="zh-CN" sz="2400" spc="35" dirty="0">
                <a:solidFill>
                  <a:srgbClr val="A34431"/>
                </a:solidFill>
                <a:latin typeface="Trebuchet MS"/>
                <a:cs typeface="Trebuchet MS"/>
              </a:rPr>
              <a:t> </a:t>
            </a:r>
            <a:r>
              <a:rPr lang="en-US" altLang="zh-CN" sz="2400" spc="75" dirty="0">
                <a:latin typeface="Trebuchet MS"/>
                <a:cs typeface="Trebuchet MS"/>
              </a:rPr>
              <a:t>other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s</a:t>
            </a:r>
            <a:r>
              <a:rPr lang="en-US" altLang="zh-CN" sz="2400" spc="-100" dirty="0" err="1">
                <a:latin typeface="DejaVu Sans"/>
                <a:cs typeface="DejaVu Sans"/>
              </a:rPr>
              <a:t>↝</a:t>
            </a:r>
            <a:r>
              <a:rPr lang="en-US" altLang="zh-CN" sz="2400" i="1" spc="-100" dirty="0" err="1">
                <a:latin typeface="Times New Roman"/>
                <a:cs typeface="Times New Roman"/>
              </a:rPr>
              <a:t>v</a:t>
            </a:r>
            <a:r>
              <a:rPr lang="en-US" altLang="zh-CN" sz="2400" i="1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path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spc="-65" dirty="0">
                <a:solidFill>
                  <a:srgbClr val="8D3124"/>
                </a:solidFill>
                <a:latin typeface="Times New Roman"/>
                <a:cs typeface="Times New Roman"/>
              </a:rPr>
              <a:t>P</a:t>
            </a:r>
            <a:r>
              <a:rPr lang="en-US" altLang="zh-CN" sz="2400" spc="-65" dirty="0">
                <a:latin typeface="Trebuchet MS"/>
                <a:cs typeface="Trebuchet MS"/>
              </a:rPr>
              <a:t>.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5" dirty="0">
                <a:latin typeface="Trebuchet MS"/>
                <a:cs typeface="Trebuchet MS"/>
              </a:rPr>
              <a:t>We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210" dirty="0">
                <a:latin typeface="Trebuchet MS"/>
                <a:cs typeface="Trebuchet MS"/>
              </a:rPr>
              <a:t>show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30" dirty="0">
                <a:latin typeface="Trebuchet MS"/>
                <a:cs typeface="Trebuchet MS"/>
              </a:rPr>
              <a:t>that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-25" dirty="0">
                <a:latin typeface="Trebuchet MS"/>
                <a:cs typeface="Trebuchet MS"/>
              </a:rPr>
              <a:t>it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30" dirty="0">
                <a:latin typeface="Trebuchet MS"/>
                <a:cs typeface="Trebuchet MS"/>
              </a:rPr>
              <a:t>is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80" dirty="0">
                <a:latin typeface="Trebuchet MS"/>
                <a:cs typeface="Trebuchet MS"/>
              </a:rPr>
              <a:t>no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95" dirty="0">
                <a:latin typeface="Trebuchet MS"/>
                <a:cs typeface="Trebuchet MS"/>
              </a:rPr>
              <a:t>shorter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than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spc="-5" dirty="0">
                <a:latin typeface="Times New Roman"/>
                <a:cs typeface="Times New Roman"/>
              </a:rPr>
              <a:t>(</a:t>
            </a:r>
            <a:r>
              <a:rPr lang="en-US" altLang="zh-CN" sz="2400" i="1" spc="-5" dirty="0">
                <a:latin typeface="Times New Roman"/>
                <a:cs typeface="Times New Roman"/>
              </a:rPr>
              <a:t>v</a:t>
            </a:r>
            <a:r>
              <a:rPr lang="en-US" altLang="zh-CN" sz="2400" spc="-5" dirty="0">
                <a:latin typeface="Times New Roman"/>
                <a:cs typeface="Times New Roman"/>
              </a:rPr>
              <a:t>)</a:t>
            </a:r>
            <a:r>
              <a:rPr lang="en-US" altLang="zh-CN" sz="2400" spc="-5" dirty="0">
                <a:latin typeface="Trebuchet MS"/>
                <a:cs typeface="Trebuchet MS"/>
              </a:rPr>
              <a:t>.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100" y="4875820"/>
            <a:ext cx="11790552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zh-CN" sz="2400" spc="10" dirty="0">
                <a:latin typeface="Trebuchet MS"/>
                <a:cs typeface="Trebuchet MS"/>
              </a:rPr>
              <a:t>Let</a:t>
            </a:r>
            <a:r>
              <a:rPr lang="en-US" altLang="zh-CN" sz="2400" spc="30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e </a:t>
            </a:r>
            <a:r>
              <a:rPr lang="en-US" altLang="zh-CN" sz="2400" dirty="0">
                <a:latin typeface="Times New Roman"/>
                <a:cs typeface="Times New Roman"/>
              </a:rPr>
              <a:t>= </a:t>
            </a:r>
            <a:r>
              <a:rPr lang="en-US" altLang="zh-CN" sz="2400" spc="-5" dirty="0">
                <a:latin typeface="Times New Roman"/>
                <a:cs typeface="Times New Roman"/>
              </a:rPr>
              <a:t>(</a:t>
            </a:r>
            <a:r>
              <a:rPr lang="en-US" altLang="zh-CN" sz="2400" i="1" spc="-5" dirty="0">
                <a:latin typeface="Times New Roman"/>
                <a:cs typeface="Times New Roman"/>
              </a:rPr>
              <a:t>x</a:t>
            </a:r>
            <a:r>
              <a:rPr lang="en-US" altLang="zh-CN" sz="2400" spc="-5" dirty="0">
                <a:latin typeface="Times New Roman"/>
                <a:cs typeface="Times New Roman"/>
              </a:rPr>
              <a:t>,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y</a:t>
            </a:r>
            <a:r>
              <a:rPr lang="en-US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be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50" dirty="0">
                <a:latin typeface="Trebuchet MS"/>
                <a:cs typeface="Trebuchet MS"/>
              </a:rPr>
              <a:t>the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50" dirty="0">
                <a:latin typeface="Trebuchet MS"/>
                <a:cs typeface="Trebuchet MS"/>
              </a:rPr>
              <a:t>first</a:t>
            </a:r>
            <a:r>
              <a:rPr lang="en-US" altLang="zh-CN" sz="2400" spc="30" dirty="0">
                <a:latin typeface="Trebuchet MS"/>
                <a:cs typeface="Trebuchet MS"/>
              </a:rPr>
              <a:t> </a:t>
            </a:r>
            <a:r>
              <a:rPr lang="en-US" altLang="zh-CN" sz="2400" spc="130" dirty="0">
                <a:latin typeface="Trebuchet MS"/>
                <a:cs typeface="Trebuchet MS"/>
              </a:rPr>
              <a:t>edge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in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P</a:t>
            </a:r>
            <a:r>
              <a:rPr lang="en-US" altLang="zh-CN" sz="2400" i="1" spc="155" dirty="0">
                <a:latin typeface="Times New Roman"/>
                <a:cs typeface="Times New Roman"/>
              </a:rPr>
              <a:t> </a:t>
            </a:r>
            <a:r>
              <a:rPr lang="en-US" altLang="zh-CN" sz="2400" spc="30" dirty="0">
                <a:latin typeface="Trebuchet MS"/>
                <a:cs typeface="Trebuchet MS"/>
              </a:rPr>
              <a:t>that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90" dirty="0">
                <a:latin typeface="Trebuchet MS"/>
                <a:cs typeface="Trebuchet MS"/>
              </a:rPr>
              <a:t>leaves</a:t>
            </a:r>
            <a:r>
              <a:rPr lang="en-US" altLang="zh-CN" sz="2400" spc="-125" dirty="0">
                <a:latin typeface="Trebuchet MS"/>
                <a:cs typeface="Trebuchet MS"/>
              </a:rPr>
              <a:t> </a:t>
            </a:r>
            <a:r>
              <a:rPr lang="en-US" altLang="zh-CN" sz="2400" i="1" spc="-65" dirty="0">
                <a:latin typeface="Times New Roman"/>
                <a:cs typeface="Times New Roman"/>
              </a:rPr>
              <a:t>S</a:t>
            </a:r>
            <a:r>
              <a:rPr lang="en-US" altLang="zh-CN" sz="2400" spc="-65" dirty="0">
                <a:latin typeface="Trebuchet MS"/>
                <a:cs typeface="Trebuchet MS"/>
              </a:rPr>
              <a:t>,  </a:t>
            </a:r>
          </a:p>
          <a:p>
            <a:pPr marL="139700">
              <a:lnSpc>
                <a:spcPts val="3500"/>
              </a:lnSpc>
            </a:pPr>
            <a:r>
              <a:rPr lang="en-US" altLang="zh-CN" sz="2400" spc="135" dirty="0">
                <a:latin typeface="Trebuchet MS"/>
                <a:cs typeface="Trebuchet MS"/>
              </a:rPr>
              <a:t>   and </a:t>
            </a:r>
            <a:r>
              <a:rPr lang="en-US" altLang="zh-CN" sz="2400" spc="-15" dirty="0">
                <a:latin typeface="Trebuchet MS"/>
                <a:cs typeface="Trebuchet MS"/>
              </a:rPr>
              <a:t>let </a:t>
            </a:r>
            <a:r>
              <a:rPr lang="en-US" altLang="zh-CN" sz="2400" i="1" dirty="0">
                <a:latin typeface="Times New Roman"/>
                <a:cs typeface="Times New Roman"/>
              </a:rPr>
              <a:t>P'  </a:t>
            </a:r>
            <a:r>
              <a:rPr lang="en-US" altLang="zh-CN" sz="2400" spc="100" dirty="0">
                <a:latin typeface="Trebuchet MS"/>
                <a:cs typeface="Trebuchet MS"/>
              </a:rPr>
              <a:t>be </a:t>
            </a:r>
            <a:r>
              <a:rPr lang="en-US" altLang="zh-CN" sz="2400" spc="50" dirty="0">
                <a:latin typeface="Trebuchet MS"/>
                <a:cs typeface="Trebuchet MS"/>
              </a:rPr>
              <a:t>the </a:t>
            </a:r>
            <a:r>
              <a:rPr lang="en-US" altLang="zh-CN" sz="2400" spc="135" dirty="0" err="1">
                <a:latin typeface="Trebuchet MS"/>
                <a:cs typeface="Trebuchet MS"/>
              </a:rPr>
              <a:t>subpath</a:t>
            </a:r>
            <a:r>
              <a:rPr lang="en-US" altLang="zh-CN" sz="2400" spc="135" dirty="0">
                <a:latin typeface="Trebuchet MS"/>
                <a:cs typeface="Trebuchet MS"/>
              </a:rPr>
              <a:t> </a:t>
            </a:r>
            <a:r>
              <a:rPr lang="en-US" altLang="zh-CN" sz="2400" spc="114" dirty="0">
                <a:latin typeface="Trebuchet MS"/>
                <a:cs typeface="Trebuchet MS"/>
              </a:rPr>
              <a:t>from</a:t>
            </a:r>
            <a:r>
              <a:rPr lang="en-US" altLang="zh-CN" sz="2400" spc="-450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s </a:t>
            </a:r>
            <a:r>
              <a:rPr lang="en-US" altLang="zh-CN" sz="2400" spc="65" dirty="0">
                <a:latin typeface="Trebuchet MS"/>
                <a:cs typeface="Trebuchet MS"/>
              </a:rPr>
              <a:t>to </a:t>
            </a:r>
            <a:r>
              <a:rPr lang="en-US" altLang="zh-CN" sz="2400" i="1" spc="-65" dirty="0">
                <a:latin typeface="Times New Roman"/>
                <a:cs typeface="Times New Roman"/>
              </a:rPr>
              <a:t>x</a:t>
            </a:r>
            <a:r>
              <a:rPr lang="en-US" altLang="zh-CN" sz="2400" spc="-65" dirty="0">
                <a:latin typeface="Trebuchet MS"/>
                <a:cs typeface="Trebuchet MS"/>
              </a:rPr>
              <a:t>.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13373" y="5220432"/>
            <a:ext cx="4603966" cy="2336232"/>
            <a:chOff x="8128000" y="5258371"/>
            <a:chExt cx="4603966" cy="2336232"/>
          </a:xfrm>
        </p:grpSpPr>
        <p:sp>
          <p:nvSpPr>
            <p:cNvPr id="15" name="object 4"/>
            <p:cNvSpPr/>
            <p:nvPr/>
          </p:nvSpPr>
          <p:spPr>
            <a:xfrm>
              <a:off x="8128000" y="5258371"/>
              <a:ext cx="3517265" cy="2079625"/>
            </a:xfrm>
            <a:custGeom>
              <a:avLst/>
              <a:gdLst/>
              <a:ahLst/>
              <a:cxnLst/>
              <a:rect l="l" t="t" r="r" b="b"/>
              <a:pathLst>
                <a:path w="3517265" h="2079625">
                  <a:moveTo>
                    <a:pt x="2202255" y="0"/>
                  </a:moveTo>
                  <a:lnTo>
                    <a:pt x="2150388" y="3517"/>
                  </a:lnTo>
                  <a:lnTo>
                    <a:pt x="2024583" y="13810"/>
                  </a:lnTo>
                  <a:lnTo>
                    <a:pt x="1869846" y="30459"/>
                  </a:lnTo>
                  <a:lnTo>
                    <a:pt x="1730768" y="53086"/>
                  </a:lnTo>
                  <a:lnTo>
                    <a:pt x="1631115" y="64284"/>
                  </a:lnTo>
                  <a:lnTo>
                    <a:pt x="1579612" y="70772"/>
                  </a:lnTo>
                  <a:lnTo>
                    <a:pt x="1527511" y="78255"/>
                  </a:lnTo>
                  <a:lnTo>
                    <a:pt x="1475204" y="87037"/>
                  </a:lnTo>
                  <a:lnTo>
                    <a:pt x="1423082" y="97420"/>
                  </a:lnTo>
                  <a:lnTo>
                    <a:pt x="1371534" y="109704"/>
                  </a:lnTo>
                  <a:lnTo>
                    <a:pt x="1320953" y="124194"/>
                  </a:lnTo>
                  <a:lnTo>
                    <a:pt x="1271728" y="141191"/>
                  </a:lnTo>
                  <a:lnTo>
                    <a:pt x="1224251" y="160998"/>
                  </a:lnTo>
                  <a:lnTo>
                    <a:pt x="1178912" y="183916"/>
                  </a:lnTo>
                  <a:lnTo>
                    <a:pt x="1136103" y="210248"/>
                  </a:lnTo>
                  <a:lnTo>
                    <a:pt x="1032039" y="244220"/>
                  </a:lnTo>
                  <a:lnTo>
                    <a:pt x="978947" y="260423"/>
                  </a:lnTo>
                  <a:lnTo>
                    <a:pt x="925854" y="278206"/>
                  </a:lnTo>
                  <a:lnTo>
                    <a:pt x="874877" y="297319"/>
                  </a:lnTo>
                  <a:lnTo>
                    <a:pt x="822614" y="316303"/>
                  </a:lnTo>
                  <a:lnTo>
                    <a:pt x="768957" y="337673"/>
                  </a:lnTo>
                  <a:lnTo>
                    <a:pt x="715698" y="360634"/>
                  </a:lnTo>
                  <a:lnTo>
                    <a:pt x="664628" y="384390"/>
                  </a:lnTo>
                  <a:lnTo>
                    <a:pt x="607815" y="421560"/>
                  </a:lnTo>
                  <a:lnTo>
                    <a:pt x="560564" y="471474"/>
                  </a:lnTo>
                  <a:lnTo>
                    <a:pt x="525551" y="501468"/>
                  </a:lnTo>
                  <a:lnTo>
                    <a:pt x="485960" y="526688"/>
                  </a:lnTo>
                  <a:lnTo>
                    <a:pt x="444380" y="550316"/>
                  </a:lnTo>
                  <a:lnTo>
                    <a:pt x="403402" y="575538"/>
                  </a:lnTo>
                  <a:lnTo>
                    <a:pt x="359877" y="577500"/>
                  </a:lnTo>
                  <a:lnTo>
                    <a:pt x="314833" y="583667"/>
                  </a:lnTo>
                  <a:lnTo>
                    <a:pt x="269938" y="594464"/>
                  </a:lnTo>
                  <a:lnTo>
                    <a:pt x="226861" y="610312"/>
                  </a:lnTo>
                  <a:lnTo>
                    <a:pt x="187267" y="631636"/>
                  </a:lnTo>
                  <a:lnTo>
                    <a:pt x="152826" y="658857"/>
                  </a:lnTo>
                  <a:lnTo>
                    <a:pt x="125204" y="692400"/>
                  </a:lnTo>
                  <a:lnTo>
                    <a:pt x="106069" y="732688"/>
                  </a:lnTo>
                  <a:lnTo>
                    <a:pt x="75311" y="768050"/>
                  </a:lnTo>
                  <a:lnTo>
                    <a:pt x="50454" y="806218"/>
                  </a:lnTo>
                  <a:lnTo>
                    <a:pt x="31080" y="846862"/>
                  </a:lnTo>
                  <a:lnTo>
                    <a:pt x="16767" y="889653"/>
                  </a:lnTo>
                  <a:lnTo>
                    <a:pt x="7096" y="934260"/>
                  </a:lnTo>
                  <a:lnTo>
                    <a:pt x="1647" y="980354"/>
                  </a:lnTo>
                  <a:lnTo>
                    <a:pt x="0" y="1027605"/>
                  </a:lnTo>
                  <a:lnTo>
                    <a:pt x="1734" y="1075683"/>
                  </a:lnTo>
                  <a:lnTo>
                    <a:pt x="6431" y="1124259"/>
                  </a:lnTo>
                  <a:lnTo>
                    <a:pt x="13669" y="1173003"/>
                  </a:lnTo>
                  <a:lnTo>
                    <a:pt x="23029" y="1221586"/>
                  </a:lnTo>
                  <a:lnTo>
                    <a:pt x="34091" y="1269676"/>
                  </a:lnTo>
                  <a:lnTo>
                    <a:pt x="46434" y="1316946"/>
                  </a:lnTo>
                  <a:lnTo>
                    <a:pt x="59640" y="1363065"/>
                  </a:lnTo>
                  <a:lnTo>
                    <a:pt x="73287" y="1407703"/>
                  </a:lnTo>
                  <a:lnTo>
                    <a:pt x="86956" y="1450530"/>
                  </a:lnTo>
                  <a:lnTo>
                    <a:pt x="126371" y="1485064"/>
                  </a:lnTo>
                  <a:lnTo>
                    <a:pt x="167727" y="1516165"/>
                  </a:lnTo>
                  <a:lnTo>
                    <a:pt x="210378" y="1544976"/>
                  </a:lnTo>
                  <a:lnTo>
                    <a:pt x="296973" y="1600309"/>
                  </a:lnTo>
                  <a:lnTo>
                    <a:pt x="339623" y="1629122"/>
                  </a:lnTo>
                  <a:lnTo>
                    <a:pt x="380979" y="1660225"/>
                  </a:lnTo>
                  <a:lnTo>
                    <a:pt x="420394" y="1694764"/>
                  </a:lnTo>
                  <a:lnTo>
                    <a:pt x="454536" y="1705444"/>
                  </a:lnTo>
                  <a:lnTo>
                    <a:pt x="508495" y="1727611"/>
                  </a:lnTo>
                  <a:lnTo>
                    <a:pt x="541451" y="1747850"/>
                  </a:lnTo>
                  <a:lnTo>
                    <a:pt x="558702" y="1765638"/>
                  </a:lnTo>
                  <a:lnTo>
                    <a:pt x="567427" y="1775030"/>
                  </a:lnTo>
                  <a:lnTo>
                    <a:pt x="577544" y="1781835"/>
                  </a:lnTo>
                  <a:lnTo>
                    <a:pt x="606912" y="1793449"/>
                  </a:lnTo>
                  <a:lnTo>
                    <a:pt x="637277" y="1801479"/>
                  </a:lnTo>
                  <a:lnTo>
                    <a:pt x="668039" y="1808713"/>
                  </a:lnTo>
                  <a:lnTo>
                    <a:pt x="698601" y="1817941"/>
                  </a:lnTo>
                  <a:lnTo>
                    <a:pt x="749471" y="1825352"/>
                  </a:lnTo>
                  <a:lnTo>
                    <a:pt x="800092" y="1833869"/>
                  </a:lnTo>
                  <a:lnTo>
                    <a:pt x="850388" y="1843625"/>
                  </a:lnTo>
                  <a:lnTo>
                    <a:pt x="900286" y="1854752"/>
                  </a:lnTo>
                  <a:lnTo>
                    <a:pt x="949712" y="1867384"/>
                  </a:lnTo>
                  <a:lnTo>
                    <a:pt x="998592" y="1881652"/>
                  </a:lnTo>
                  <a:lnTo>
                    <a:pt x="1046853" y="1897690"/>
                  </a:lnTo>
                  <a:lnTo>
                    <a:pt x="1094421" y="1915631"/>
                  </a:lnTo>
                  <a:lnTo>
                    <a:pt x="1141222" y="1935607"/>
                  </a:lnTo>
                  <a:lnTo>
                    <a:pt x="1187182" y="1957752"/>
                  </a:lnTo>
                  <a:lnTo>
                    <a:pt x="1232228" y="1982197"/>
                  </a:lnTo>
                  <a:lnTo>
                    <a:pt x="1276285" y="2009076"/>
                  </a:lnTo>
                  <a:lnTo>
                    <a:pt x="1329945" y="2021903"/>
                  </a:lnTo>
                  <a:lnTo>
                    <a:pt x="1378891" y="2032875"/>
                  </a:lnTo>
                  <a:lnTo>
                    <a:pt x="1423917" y="2042143"/>
                  </a:lnTo>
                  <a:lnTo>
                    <a:pt x="1465817" y="2049857"/>
                  </a:lnTo>
                  <a:lnTo>
                    <a:pt x="1505383" y="2056168"/>
                  </a:lnTo>
                  <a:lnTo>
                    <a:pt x="1543408" y="2061227"/>
                  </a:lnTo>
                  <a:lnTo>
                    <a:pt x="1618011" y="2068192"/>
                  </a:lnTo>
                  <a:lnTo>
                    <a:pt x="1656174" y="2070400"/>
                  </a:lnTo>
                  <a:lnTo>
                    <a:pt x="1695970" y="2071958"/>
                  </a:lnTo>
                  <a:lnTo>
                    <a:pt x="1738190" y="2073018"/>
                  </a:lnTo>
                  <a:lnTo>
                    <a:pt x="2168270" y="2079155"/>
                  </a:lnTo>
                  <a:lnTo>
                    <a:pt x="2211276" y="2077676"/>
                  </a:lnTo>
                  <a:lnTo>
                    <a:pt x="2515157" y="2077231"/>
                  </a:lnTo>
                  <a:lnTo>
                    <a:pt x="2571949" y="2074935"/>
                  </a:lnTo>
                  <a:lnTo>
                    <a:pt x="2625331" y="2071055"/>
                  </a:lnTo>
                  <a:lnTo>
                    <a:pt x="2677513" y="2065158"/>
                  </a:lnTo>
                  <a:lnTo>
                    <a:pt x="2727939" y="2056864"/>
                  </a:lnTo>
                  <a:lnTo>
                    <a:pt x="2776054" y="2045791"/>
                  </a:lnTo>
                  <a:lnTo>
                    <a:pt x="2821303" y="2031557"/>
                  </a:lnTo>
                  <a:lnTo>
                    <a:pt x="2863131" y="2013782"/>
                  </a:lnTo>
                  <a:lnTo>
                    <a:pt x="2900984" y="1992083"/>
                  </a:lnTo>
                  <a:lnTo>
                    <a:pt x="2940210" y="1975483"/>
                  </a:lnTo>
                  <a:lnTo>
                    <a:pt x="2980216" y="1950561"/>
                  </a:lnTo>
                  <a:lnTo>
                    <a:pt x="3019180" y="1919137"/>
                  </a:lnTo>
                  <a:lnTo>
                    <a:pt x="3055282" y="1883033"/>
                  </a:lnTo>
                  <a:lnTo>
                    <a:pt x="3086704" y="1844069"/>
                  </a:lnTo>
                  <a:lnTo>
                    <a:pt x="3111625" y="1804065"/>
                  </a:lnTo>
                  <a:lnTo>
                    <a:pt x="3128225" y="1764842"/>
                  </a:lnTo>
                  <a:lnTo>
                    <a:pt x="3155497" y="1738234"/>
                  </a:lnTo>
                  <a:lnTo>
                    <a:pt x="3168497" y="1723758"/>
                  </a:lnTo>
                  <a:lnTo>
                    <a:pt x="3174869" y="1708569"/>
                  </a:lnTo>
                  <a:lnTo>
                    <a:pt x="3182261" y="1679823"/>
                  </a:lnTo>
                  <a:lnTo>
                    <a:pt x="3198316" y="1624672"/>
                  </a:lnTo>
                  <a:lnTo>
                    <a:pt x="3236110" y="1581368"/>
                  </a:lnTo>
                  <a:lnTo>
                    <a:pt x="3263353" y="1536272"/>
                  </a:lnTo>
                  <a:lnTo>
                    <a:pt x="3284623" y="1487593"/>
                  </a:lnTo>
                  <a:lnTo>
                    <a:pt x="3304501" y="1433537"/>
                  </a:lnTo>
                  <a:lnTo>
                    <a:pt x="3337006" y="1399166"/>
                  </a:lnTo>
                  <a:lnTo>
                    <a:pt x="3369306" y="1362449"/>
                  </a:lnTo>
                  <a:lnTo>
                    <a:pt x="3399160" y="1323592"/>
                  </a:lnTo>
                  <a:lnTo>
                    <a:pt x="3424322" y="1282797"/>
                  </a:lnTo>
                  <a:lnTo>
                    <a:pt x="3442550" y="1240269"/>
                  </a:lnTo>
                  <a:lnTo>
                    <a:pt x="3468523" y="1195972"/>
                  </a:lnTo>
                  <a:lnTo>
                    <a:pt x="3488240" y="1149917"/>
                  </a:lnTo>
                  <a:lnTo>
                    <a:pt x="3502324" y="1102384"/>
                  </a:lnTo>
                  <a:lnTo>
                    <a:pt x="3511399" y="1053652"/>
                  </a:lnTo>
                  <a:lnTo>
                    <a:pt x="3516091" y="1004003"/>
                  </a:lnTo>
                  <a:lnTo>
                    <a:pt x="3517023" y="953716"/>
                  </a:lnTo>
                  <a:lnTo>
                    <a:pt x="3514821" y="903072"/>
                  </a:lnTo>
                  <a:lnTo>
                    <a:pt x="3510108" y="852351"/>
                  </a:lnTo>
                  <a:lnTo>
                    <a:pt x="3503509" y="801834"/>
                  </a:lnTo>
                  <a:lnTo>
                    <a:pt x="3495649" y="751801"/>
                  </a:lnTo>
                  <a:lnTo>
                    <a:pt x="3471911" y="710773"/>
                  </a:lnTo>
                  <a:lnTo>
                    <a:pt x="3453068" y="670764"/>
                  </a:lnTo>
                  <a:lnTo>
                    <a:pt x="3437384" y="630244"/>
                  </a:lnTo>
                  <a:lnTo>
                    <a:pt x="3423127" y="587683"/>
                  </a:lnTo>
                  <a:lnTo>
                    <a:pt x="3408565" y="541553"/>
                  </a:lnTo>
                  <a:lnTo>
                    <a:pt x="3374686" y="500307"/>
                  </a:lnTo>
                  <a:lnTo>
                    <a:pt x="3346184" y="452093"/>
                  </a:lnTo>
                  <a:lnTo>
                    <a:pt x="3322856" y="400294"/>
                  </a:lnTo>
                  <a:lnTo>
                    <a:pt x="3304501" y="348297"/>
                  </a:lnTo>
                  <a:lnTo>
                    <a:pt x="3294980" y="340294"/>
                  </a:lnTo>
                  <a:lnTo>
                    <a:pt x="3259802" y="300938"/>
                  </a:lnTo>
                  <a:lnTo>
                    <a:pt x="3252204" y="286967"/>
                  </a:lnTo>
                  <a:lnTo>
                    <a:pt x="3244208" y="273394"/>
                  </a:lnTo>
                  <a:lnTo>
                    <a:pt x="3234422" y="261213"/>
                  </a:lnTo>
                  <a:lnTo>
                    <a:pt x="3212719" y="242498"/>
                  </a:lnTo>
                  <a:lnTo>
                    <a:pt x="3166921" y="209850"/>
                  </a:lnTo>
                  <a:lnTo>
                    <a:pt x="3145217" y="191135"/>
                  </a:lnTo>
                  <a:lnTo>
                    <a:pt x="3099989" y="175416"/>
                  </a:lnTo>
                  <a:lnTo>
                    <a:pt x="3052519" y="156640"/>
                  </a:lnTo>
                  <a:lnTo>
                    <a:pt x="3005152" y="135318"/>
                  </a:lnTo>
                  <a:lnTo>
                    <a:pt x="2960230" y="111958"/>
                  </a:lnTo>
                  <a:lnTo>
                    <a:pt x="2920097" y="87071"/>
                  </a:lnTo>
                  <a:lnTo>
                    <a:pt x="2845731" y="62875"/>
                  </a:lnTo>
                  <a:lnTo>
                    <a:pt x="2789318" y="45654"/>
                  </a:lnTo>
                  <a:lnTo>
                    <a:pt x="2744618" y="33442"/>
                  </a:lnTo>
                  <a:lnTo>
                    <a:pt x="2699523" y="22024"/>
                  </a:lnTo>
                  <a:lnTo>
                    <a:pt x="2621355" y="13810"/>
                  </a:lnTo>
                  <a:lnTo>
                    <a:pt x="2516580" y="9272"/>
                  </a:lnTo>
                  <a:lnTo>
                    <a:pt x="2202255" y="0"/>
                  </a:lnTo>
                  <a:close/>
                </a:path>
                <a:path w="3517265" h="2079625">
                  <a:moveTo>
                    <a:pt x="2515157" y="2077231"/>
                  </a:moveTo>
                  <a:lnTo>
                    <a:pt x="2257522" y="2077231"/>
                  </a:lnTo>
                  <a:lnTo>
                    <a:pt x="2410148" y="2078292"/>
                  </a:lnTo>
                  <a:lnTo>
                    <a:pt x="2463802" y="2078172"/>
                  </a:lnTo>
                  <a:lnTo>
                    <a:pt x="2515157" y="2077231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/>
            <p:cNvSpPr txBox="1"/>
            <p:nvPr/>
          </p:nvSpPr>
          <p:spPr>
            <a:xfrm>
              <a:off x="9639300" y="6769100"/>
              <a:ext cx="15240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S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7" name="object 6"/>
            <p:cNvSpPr/>
            <p:nvPr/>
          </p:nvSpPr>
          <p:spPr>
            <a:xfrm>
              <a:off x="8811438" y="6218288"/>
              <a:ext cx="1616710" cy="690245"/>
            </a:xfrm>
            <a:custGeom>
              <a:avLst/>
              <a:gdLst/>
              <a:ahLst/>
              <a:cxnLst/>
              <a:rect l="l" t="t" r="r" b="b"/>
              <a:pathLst>
                <a:path w="1616709" h="690245">
                  <a:moveTo>
                    <a:pt x="0" y="218776"/>
                  </a:moveTo>
                  <a:lnTo>
                    <a:pt x="38740" y="189259"/>
                  </a:lnTo>
                  <a:lnTo>
                    <a:pt x="80212" y="165247"/>
                  </a:lnTo>
                  <a:lnTo>
                    <a:pt x="123866" y="146792"/>
                  </a:lnTo>
                  <a:lnTo>
                    <a:pt x="169151" y="133943"/>
                  </a:lnTo>
                  <a:lnTo>
                    <a:pt x="215518" y="126753"/>
                  </a:lnTo>
                  <a:lnTo>
                    <a:pt x="262415" y="125273"/>
                  </a:lnTo>
                  <a:lnTo>
                    <a:pt x="309292" y="129553"/>
                  </a:lnTo>
                  <a:lnTo>
                    <a:pt x="355600" y="139645"/>
                  </a:lnTo>
                  <a:lnTo>
                    <a:pt x="400788" y="155601"/>
                  </a:lnTo>
                  <a:lnTo>
                    <a:pt x="444305" y="177470"/>
                  </a:lnTo>
                  <a:lnTo>
                    <a:pt x="486688" y="205714"/>
                  </a:lnTo>
                  <a:lnTo>
                    <a:pt x="527086" y="237245"/>
                  </a:lnTo>
                  <a:lnTo>
                    <a:pt x="567006" y="269211"/>
                  </a:lnTo>
                  <a:lnTo>
                    <a:pt x="607953" y="298761"/>
                  </a:lnTo>
                  <a:lnTo>
                    <a:pt x="651433" y="323043"/>
                  </a:lnTo>
                  <a:lnTo>
                    <a:pt x="698952" y="339205"/>
                  </a:lnTo>
                  <a:lnTo>
                    <a:pt x="744435" y="344992"/>
                  </a:lnTo>
                  <a:lnTo>
                    <a:pt x="788129" y="342353"/>
                  </a:lnTo>
                  <a:lnTo>
                    <a:pt x="830237" y="332338"/>
                  </a:lnTo>
                  <a:lnTo>
                    <a:pt x="870968" y="315999"/>
                  </a:lnTo>
                  <a:lnTo>
                    <a:pt x="910526" y="294385"/>
                  </a:lnTo>
                  <a:lnTo>
                    <a:pt x="949119" y="268547"/>
                  </a:lnTo>
                  <a:lnTo>
                    <a:pt x="986951" y="239535"/>
                  </a:lnTo>
                  <a:lnTo>
                    <a:pt x="1024230" y="208400"/>
                  </a:lnTo>
                  <a:lnTo>
                    <a:pt x="1061162" y="176193"/>
                  </a:lnTo>
                  <a:lnTo>
                    <a:pt x="1097952" y="143963"/>
                  </a:lnTo>
                  <a:lnTo>
                    <a:pt x="1134807" y="112762"/>
                  </a:lnTo>
                  <a:lnTo>
                    <a:pt x="1194823" y="68232"/>
                  </a:lnTo>
                  <a:lnTo>
                    <a:pt x="1259743" y="31421"/>
                  </a:lnTo>
                  <a:lnTo>
                    <a:pt x="1309538" y="12349"/>
                  </a:lnTo>
                  <a:lnTo>
                    <a:pt x="1357974" y="2145"/>
                  </a:lnTo>
                  <a:lnTo>
                    <a:pt x="1404253" y="0"/>
                  </a:lnTo>
                  <a:lnTo>
                    <a:pt x="1447577" y="5104"/>
                  </a:lnTo>
                  <a:lnTo>
                    <a:pt x="1487147" y="16651"/>
                  </a:lnTo>
                  <a:lnTo>
                    <a:pt x="1522167" y="33830"/>
                  </a:lnTo>
                  <a:lnTo>
                    <a:pt x="1575358" y="81851"/>
                  </a:lnTo>
                  <a:lnTo>
                    <a:pt x="1600767" y="142698"/>
                  </a:lnTo>
                  <a:lnTo>
                    <a:pt x="1601058" y="175909"/>
                  </a:lnTo>
                  <a:lnTo>
                    <a:pt x="1592008" y="209900"/>
                  </a:lnTo>
                  <a:lnTo>
                    <a:pt x="1568140" y="245927"/>
                  </a:lnTo>
                  <a:lnTo>
                    <a:pt x="1534029" y="272066"/>
                  </a:lnTo>
                  <a:lnTo>
                    <a:pt x="1493880" y="292351"/>
                  </a:lnTo>
                  <a:lnTo>
                    <a:pt x="1451896" y="310817"/>
                  </a:lnTo>
                  <a:lnTo>
                    <a:pt x="1412281" y="331496"/>
                  </a:lnTo>
                  <a:lnTo>
                    <a:pt x="1379237" y="358424"/>
                  </a:lnTo>
                  <a:lnTo>
                    <a:pt x="1356969" y="395633"/>
                  </a:lnTo>
                  <a:lnTo>
                    <a:pt x="1350957" y="440782"/>
                  </a:lnTo>
                  <a:lnTo>
                    <a:pt x="1362798" y="483746"/>
                  </a:lnTo>
                  <a:lnTo>
                    <a:pt x="1388386" y="523876"/>
                  </a:lnTo>
                  <a:lnTo>
                    <a:pt x="1423617" y="560527"/>
                  </a:lnTo>
                  <a:lnTo>
                    <a:pt x="1464386" y="593050"/>
                  </a:lnTo>
                  <a:lnTo>
                    <a:pt x="1496095" y="615287"/>
                  </a:lnTo>
                  <a:lnTo>
                    <a:pt x="1528257" y="636840"/>
                  </a:lnTo>
                  <a:lnTo>
                    <a:pt x="1560862" y="657701"/>
                  </a:lnTo>
                  <a:lnTo>
                    <a:pt x="1593900" y="677863"/>
                  </a:lnTo>
                  <a:lnTo>
                    <a:pt x="1616303" y="689914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"/>
            <p:cNvSpPr/>
            <p:nvPr/>
          </p:nvSpPr>
          <p:spPr>
            <a:xfrm>
              <a:off x="10307866" y="6776948"/>
              <a:ext cx="238760" cy="195580"/>
            </a:xfrm>
            <a:custGeom>
              <a:avLst/>
              <a:gdLst/>
              <a:ahLst/>
              <a:cxnLst/>
              <a:rect l="l" t="t" r="r" b="b"/>
              <a:pathLst>
                <a:path w="238759" h="195579">
                  <a:moveTo>
                    <a:pt x="101066" y="0"/>
                  </a:moveTo>
                  <a:lnTo>
                    <a:pt x="97510" y="119214"/>
                  </a:lnTo>
                  <a:lnTo>
                    <a:pt x="0" y="187909"/>
                  </a:lnTo>
                  <a:lnTo>
                    <a:pt x="238442" y="195021"/>
                  </a:lnTo>
                  <a:lnTo>
                    <a:pt x="101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/>
            <p:cNvSpPr/>
            <p:nvPr/>
          </p:nvSpPr>
          <p:spPr>
            <a:xfrm>
              <a:off x="8486987" y="6286503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159172" y="0"/>
                  </a:moveTo>
                  <a:lnTo>
                    <a:pt x="118794" y="5373"/>
                  </a:lnTo>
                  <a:lnTo>
                    <a:pt x="80563" y="21492"/>
                  </a:lnTo>
                  <a:lnTo>
                    <a:pt x="46624" y="48358"/>
                  </a:lnTo>
                  <a:lnTo>
                    <a:pt x="20722" y="83560"/>
                  </a:lnTo>
                  <a:lnTo>
                    <a:pt x="5180" y="123215"/>
                  </a:lnTo>
                  <a:lnTo>
                    <a:pt x="0" y="165096"/>
                  </a:lnTo>
                  <a:lnTo>
                    <a:pt x="5180" y="206978"/>
                  </a:lnTo>
                  <a:lnTo>
                    <a:pt x="20722" y="246633"/>
                  </a:lnTo>
                  <a:lnTo>
                    <a:pt x="46624" y="281835"/>
                  </a:lnTo>
                  <a:lnTo>
                    <a:pt x="80563" y="308701"/>
                  </a:lnTo>
                  <a:lnTo>
                    <a:pt x="118794" y="324820"/>
                  </a:lnTo>
                  <a:lnTo>
                    <a:pt x="159172" y="330193"/>
                  </a:lnTo>
                  <a:lnTo>
                    <a:pt x="199549" y="324820"/>
                  </a:lnTo>
                  <a:lnTo>
                    <a:pt x="237781" y="308701"/>
                  </a:lnTo>
                  <a:lnTo>
                    <a:pt x="271719" y="281835"/>
                  </a:lnTo>
                  <a:lnTo>
                    <a:pt x="297622" y="246633"/>
                  </a:lnTo>
                  <a:lnTo>
                    <a:pt x="313164" y="206978"/>
                  </a:lnTo>
                  <a:lnTo>
                    <a:pt x="318344" y="165096"/>
                  </a:lnTo>
                  <a:lnTo>
                    <a:pt x="313164" y="123215"/>
                  </a:lnTo>
                  <a:lnTo>
                    <a:pt x="297622" y="83560"/>
                  </a:lnTo>
                  <a:lnTo>
                    <a:pt x="271719" y="48358"/>
                  </a:lnTo>
                  <a:lnTo>
                    <a:pt x="237781" y="21492"/>
                  </a:lnTo>
                  <a:lnTo>
                    <a:pt x="199549" y="5373"/>
                  </a:lnTo>
                  <a:lnTo>
                    <a:pt x="15917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/>
            <p:cNvSpPr/>
            <p:nvPr/>
          </p:nvSpPr>
          <p:spPr>
            <a:xfrm>
              <a:off x="8486991" y="6286500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271725" y="48356"/>
                  </a:moveTo>
                  <a:lnTo>
                    <a:pt x="297625" y="83561"/>
                  </a:lnTo>
                  <a:lnTo>
                    <a:pt x="313166" y="123218"/>
                  </a:lnTo>
                  <a:lnTo>
                    <a:pt x="318346" y="165100"/>
                  </a:lnTo>
                  <a:lnTo>
                    <a:pt x="313166" y="206982"/>
                  </a:lnTo>
                  <a:lnTo>
                    <a:pt x="297625" y="246638"/>
                  </a:lnTo>
                  <a:lnTo>
                    <a:pt x="271725" y="281843"/>
                  </a:lnTo>
                  <a:lnTo>
                    <a:pt x="237784" y="308708"/>
                  </a:lnTo>
                  <a:lnTo>
                    <a:pt x="199551" y="324827"/>
                  </a:lnTo>
                  <a:lnTo>
                    <a:pt x="159173" y="330200"/>
                  </a:lnTo>
                  <a:lnTo>
                    <a:pt x="118795" y="324827"/>
                  </a:lnTo>
                  <a:lnTo>
                    <a:pt x="80562" y="308708"/>
                  </a:lnTo>
                  <a:lnTo>
                    <a:pt x="46620" y="281843"/>
                  </a:lnTo>
                  <a:lnTo>
                    <a:pt x="20720" y="246638"/>
                  </a:lnTo>
                  <a:lnTo>
                    <a:pt x="5180" y="206982"/>
                  </a:lnTo>
                  <a:lnTo>
                    <a:pt x="0" y="165100"/>
                  </a:lnTo>
                  <a:lnTo>
                    <a:pt x="5180" y="123218"/>
                  </a:lnTo>
                  <a:lnTo>
                    <a:pt x="20720" y="83561"/>
                  </a:lnTo>
                  <a:lnTo>
                    <a:pt x="46620" y="48356"/>
                  </a:lnTo>
                  <a:lnTo>
                    <a:pt x="80562" y="21491"/>
                  </a:lnTo>
                  <a:lnTo>
                    <a:pt x="118795" y="5372"/>
                  </a:lnTo>
                  <a:lnTo>
                    <a:pt x="159173" y="0"/>
                  </a:lnTo>
                  <a:lnTo>
                    <a:pt x="199551" y="5372"/>
                  </a:lnTo>
                  <a:lnTo>
                    <a:pt x="237784" y="21491"/>
                  </a:lnTo>
                  <a:lnTo>
                    <a:pt x="271725" y="483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/>
            <p:cNvSpPr txBox="1"/>
            <p:nvPr/>
          </p:nvSpPr>
          <p:spPr>
            <a:xfrm>
              <a:off x="8585200" y="6248400"/>
              <a:ext cx="12446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s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2" name="object 17"/>
            <p:cNvSpPr/>
            <p:nvPr/>
          </p:nvSpPr>
          <p:spPr>
            <a:xfrm>
              <a:off x="11629812" y="7264403"/>
              <a:ext cx="320675" cy="330200"/>
            </a:xfrm>
            <a:custGeom>
              <a:avLst/>
              <a:gdLst/>
              <a:ahLst/>
              <a:cxnLst/>
              <a:rect l="l" t="t" r="r" b="b"/>
              <a:pathLst>
                <a:path w="320675" h="330200">
                  <a:moveTo>
                    <a:pt x="160302" y="0"/>
                  </a:moveTo>
                  <a:lnTo>
                    <a:pt x="119638" y="5373"/>
                  </a:lnTo>
                  <a:lnTo>
                    <a:pt x="81133" y="21492"/>
                  </a:lnTo>
                  <a:lnTo>
                    <a:pt x="46948" y="48358"/>
                  </a:lnTo>
                  <a:lnTo>
                    <a:pt x="20866" y="83560"/>
                  </a:lnTo>
                  <a:lnTo>
                    <a:pt x="5216" y="123215"/>
                  </a:lnTo>
                  <a:lnTo>
                    <a:pt x="0" y="165096"/>
                  </a:lnTo>
                  <a:lnTo>
                    <a:pt x="5216" y="206978"/>
                  </a:lnTo>
                  <a:lnTo>
                    <a:pt x="20866" y="246633"/>
                  </a:lnTo>
                  <a:lnTo>
                    <a:pt x="46948" y="281835"/>
                  </a:lnTo>
                  <a:lnTo>
                    <a:pt x="81133" y="308701"/>
                  </a:lnTo>
                  <a:lnTo>
                    <a:pt x="119638" y="324820"/>
                  </a:lnTo>
                  <a:lnTo>
                    <a:pt x="160302" y="330193"/>
                  </a:lnTo>
                  <a:lnTo>
                    <a:pt x="200966" y="324820"/>
                  </a:lnTo>
                  <a:lnTo>
                    <a:pt x="239471" y="308701"/>
                  </a:lnTo>
                  <a:lnTo>
                    <a:pt x="273656" y="281835"/>
                  </a:lnTo>
                  <a:lnTo>
                    <a:pt x="299739" y="246633"/>
                  </a:lnTo>
                  <a:lnTo>
                    <a:pt x="315388" y="206978"/>
                  </a:lnTo>
                  <a:lnTo>
                    <a:pt x="320605" y="165096"/>
                  </a:lnTo>
                  <a:lnTo>
                    <a:pt x="315388" y="123215"/>
                  </a:lnTo>
                  <a:lnTo>
                    <a:pt x="299739" y="83560"/>
                  </a:lnTo>
                  <a:lnTo>
                    <a:pt x="273656" y="48358"/>
                  </a:lnTo>
                  <a:lnTo>
                    <a:pt x="239471" y="21492"/>
                  </a:lnTo>
                  <a:lnTo>
                    <a:pt x="200966" y="5373"/>
                  </a:lnTo>
                  <a:lnTo>
                    <a:pt x="16030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/>
            <p:cNvSpPr/>
            <p:nvPr/>
          </p:nvSpPr>
          <p:spPr>
            <a:xfrm>
              <a:off x="11629808" y="7264400"/>
              <a:ext cx="320675" cy="330200"/>
            </a:xfrm>
            <a:custGeom>
              <a:avLst/>
              <a:gdLst/>
              <a:ahLst/>
              <a:cxnLst/>
              <a:rect l="l" t="t" r="r" b="b"/>
              <a:pathLst>
                <a:path w="320675" h="330200">
                  <a:moveTo>
                    <a:pt x="273653" y="48356"/>
                  </a:moveTo>
                  <a:lnTo>
                    <a:pt x="299737" y="83561"/>
                  </a:lnTo>
                  <a:lnTo>
                    <a:pt x="315387" y="123218"/>
                  </a:lnTo>
                  <a:lnTo>
                    <a:pt x="320604" y="165100"/>
                  </a:lnTo>
                  <a:lnTo>
                    <a:pt x="315387" y="206982"/>
                  </a:lnTo>
                  <a:lnTo>
                    <a:pt x="299737" y="246638"/>
                  </a:lnTo>
                  <a:lnTo>
                    <a:pt x="273653" y="281843"/>
                  </a:lnTo>
                  <a:lnTo>
                    <a:pt x="239471" y="308708"/>
                  </a:lnTo>
                  <a:lnTo>
                    <a:pt x="200967" y="324827"/>
                  </a:lnTo>
                  <a:lnTo>
                    <a:pt x="160302" y="330200"/>
                  </a:lnTo>
                  <a:lnTo>
                    <a:pt x="119637" y="324827"/>
                  </a:lnTo>
                  <a:lnTo>
                    <a:pt x="81133" y="308708"/>
                  </a:lnTo>
                  <a:lnTo>
                    <a:pt x="46951" y="281843"/>
                  </a:lnTo>
                  <a:lnTo>
                    <a:pt x="20867" y="246638"/>
                  </a:lnTo>
                  <a:lnTo>
                    <a:pt x="5216" y="206982"/>
                  </a:lnTo>
                  <a:lnTo>
                    <a:pt x="0" y="165100"/>
                  </a:lnTo>
                  <a:lnTo>
                    <a:pt x="5216" y="123218"/>
                  </a:lnTo>
                  <a:lnTo>
                    <a:pt x="20867" y="83561"/>
                  </a:lnTo>
                  <a:lnTo>
                    <a:pt x="46951" y="48356"/>
                  </a:lnTo>
                  <a:lnTo>
                    <a:pt x="81133" y="21491"/>
                  </a:lnTo>
                  <a:lnTo>
                    <a:pt x="119637" y="5372"/>
                  </a:lnTo>
                  <a:lnTo>
                    <a:pt x="160302" y="0"/>
                  </a:lnTo>
                  <a:lnTo>
                    <a:pt x="200967" y="5372"/>
                  </a:lnTo>
                  <a:lnTo>
                    <a:pt x="239471" y="21491"/>
                  </a:lnTo>
                  <a:lnTo>
                    <a:pt x="273653" y="483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/>
            <p:cNvSpPr txBox="1"/>
            <p:nvPr/>
          </p:nvSpPr>
          <p:spPr>
            <a:xfrm>
              <a:off x="11734800" y="7251700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v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25" name="object 20"/>
            <p:cNvSpPr/>
            <p:nvPr/>
          </p:nvSpPr>
          <p:spPr>
            <a:xfrm>
              <a:off x="10546077" y="6832603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159173" y="0"/>
                  </a:moveTo>
                  <a:lnTo>
                    <a:pt x="118795" y="5373"/>
                  </a:lnTo>
                  <a:lnTo>
                    <a:pt x="80563" y="21492"/>
                  </a:lnTo>
                  <a:lnTo>
                    <a:pt x="46624" y="48358"/>
                  </a:lnTo>
                  <a:lnTo>
                    <a:pt x="20722" y="83560"/>
                  </a:lnTo>
                  <a:lnTo>
                    <a:pt x="5180" y="123215"/>
                  </a:lnTo>
                  <a:lnTo>
                    <a:pt x="0" y="165096"/>
                  </a:lnTo>
                  <a:lnTo>
                    <a:pt x="5180" y="206978"/>
                  </a:lnTo>
                  <a:lnTo>
                    <a:pt x="20722" y="246633"/>
                  </a:lnTo>
                  <a:lnTo>
                    <a:pt x="46624" y="281835"/>
                  </a:lnTo>
                  <a:lnTo>
                    <a:pt x="80563" y="308701"/>
                  </a:lnTo>
                  <a:lnTo>
                    <a:pt x="118795" y="324820"/>
                  </a:lnTo>
                  <a:lnTo>
                    <a:pt x="159173" y="330193"/>
                  </a:lnTo>
                  <a:lnTo>
                    <a:pt x="199553" y="324820"/>
                  </a:lnTo>
                  <a:lnTo>
                    <a:pt x="237788" y="308701"/>
                  </a:lnTo>
                  <a:lnTo>
                    <a:pt x="271732" y="281835"/>
                  </a:lnTo>
                  <a:lnTo>
                    <a:pt x="297629" y="246633"/>
                  </a:lnTo>
                  <a:lnTo>
                    <a:pt x="313168" y="206978"/>
                  </a:lnTo>
                  <a:lnTo>
                    <a:pt x="318347" y="165096"/>
                  </a:lnTo>
                  <a:lnTo>
                    <a:pt x="313168" y="123215"/>
                  </a:lnTo>
                  <a:lnTo>
                    <a:pt x="297629" y="83560"/>
                  </a:lnTo>
                  <a:lnTo>
                    <a:pt x="271732" y="48358"/>
                  </a:lnTo>
                  <a:lnTo>
                    <a:pt x="237788" y="21492"/>
                  </a:lnTo>
                  <a:lnTo>
                    <a:pt x="199553" y="5373"/>
                  </a:lnTo>
                  <a:lnTo>
                    <a:pt x="1591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/>
            <p:cNvSpPr/>
            <p:nvPr/>
          </p:nvSpPr>
          <p:spPr>
            <a:xfrm>
              <a:off x="10546080" y="6832600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271725" y="48356"/>
                  </a:moveTo>
                  <a:lnTo>
                    <a:pt x="297625" y="83561"/>
                  </a:lnTo>
                  <a:lnTo>
                    <a:pt x="313166" y="123218"/>
                  </a:lnTo>
                  <a:lnTo>
                    <a:pt x="318346" y="165100"/>
                  </a:lnTo>
                  <a:lnTo>
                    <a:pt x="313166" y="206982"/>
                  </a:lnTo>
                  <a:lnTo>
                    <a:pt x="297625" y="246638"/>
                  </a:lnTo>
                  <a:lnTo>
                    <a:pt x="271725" y="281843"/>
                  </a:lnTo>
                  <a:lnTo>
                    <a:pt x="237784" y="308708"/>
                  </a:lnTo>
                  <a:lnTo>
                    <a:pt x="199551" y="324827"/>
                  </a:lnTo>
                  <a:lnTo>
                    <a:pt x="159173" y="330200"/>
                  </a:lnTo>
                  <a:lnTo>
                    <a:pt x="118795" y="324827"/>
                  </a:lnTo>
                  <a:lnTo>
                    <a:pt x="80562" y="308708"/>
                  </a:lnTo>
                  <a:lnTo>
                    <a:pt x="46620" y="281843"/>
                  </a:lnTo>
                  <a:lnTo>
                    <a:pt x="20720" y="246638"/>
                  </a:lnTo>
                  <a:lnTo>
                    <a:pt x="5180" y="206982"/>
                  </a:lnTo>
                  <a:lnTo>
                    <a:pt x="0" y="165100"/>
                  </a:lnTo>
                  <a:lnTo>
                    <a:pt x="5180" y="123218"/>
                  </a:lnTo>
                  <a:lnTo>
                    <a:pt x="20720" y="83561"/>
                  </a:lnTo>
                  <a:lnTo>
                    <a:pt x="46620" y="48356"/>
                  </a:lnTo>
                  <a:lnTo>
                    <a:pt x="80562" y="21491"/>
                  </a:lnTo>
                  <a:lnTo>
                    <a:pt x="118795" y="5372"/>
                  </a:lnTo>
                  <a:lnTo>
                    <a:pt x="159173" y="0"/>
                  </a:lnTo>
                  <a:lnTo>
                    <a:pt x="199551" y="5372"/>
                  </a:lnTo>
                  <a:lnTo>
                    <a:pt x="237784" y="21491"/>
                  </a:lnTo>
                  <a:lnTo>
                    <a:pt x="271725" y="483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/>
            <p:cNvSpPr txBox="1"/>
            <p:nvPr/>
          </p:nvSpPr>
          <p:spPr>
            <a:xfrm>
              <a:off x="10629900" y="6807200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u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28" name="object 23"/>
            <p:cNvSpPr/>
            <p:nvPr/>
          </p:nvSpPr>
          <p:spPr>
            <a:xfrm>
              <a:off x="10865675" y="7032752"/>
              <a:ext cx="650875" cy="262255"/>
            </a:xfrm>
            <a:custGeom>
              <a:avLst/>
              <a:gdLst/>
              <a:ahLst/>
              <a:cxnLst/>
              <a:rect l="l" t="t" r="r" b="b"/>
              <a:pathLst>
                <a:path w="650875" h="262254">
                  <a:moveTo>
                    <a:pt x="0" y="0"/>
                  </a:moveTo>
                  <a:lnTo>
                    <a:pt x="626788" y="252549"/>
                  </a:lnTo>
                  <a:lnTo>
                    <a:pt x="650386" y="262056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/>
            <p:cNvSpPr/>
            <p:nvPr/>
          </p:nvSpPr>
          <p:spPr>
            <a:xfrm>
              <a:off x="11403152" y="7166432"/>
              <a:ext cx="238125" cy="198120"/>
            </a:xfrm>
            <a:custGeom>
              <a:avLst/>
              <a:gdLst/>
              <a:ahLst/>
              <a:cxnLst/>
              <a:rect l="l" t="t" r="r" b="b"/>
              <a:pathLst>
                <a:path w="238125" h="198120">
                  <a:moveTo>
                    <a:pt x="79743" y="0"/>
                  </a:moveTo>
                  <a:lnTo>
                    <a:pt x="89344" y="118884"/>
                  </a:lnTo>
                  <a:lnTo>
                    <a:pt x="0" y="197891"/>
                  </a:lnTo>
                  <a:lnTo>
                    <a:pt x="237769" y="178688"/>
                  </a:lnTo>
                  <a:lnTo>
                    <a:pt x="79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/>
            <p:cNvSpPr/>
            <p:nvPr/>
          </p:nvSpPr>
          <p:spPr>
            <a:xfrm>
              <a:off x="8729586" y="5768416"/>
              <a:ext cx="1971675" cy="571500"/>
            </a:xfrm>
            <a:custGeom>
              <a:avLst/>
              <a:gdLst/>
              <a:ahLst/>
              <a:cxnLst/>
              <a:rect l="l" t="t" r="r" b="b"/>
              <a:pathLst>
                <a:path w="1971675" h="571500">
                  <a:moveTo>
                    <a:pt x="0" y="571500"/>
                  </a:moveTo>
                  <a:lnTo>
                    <a:pt x="12927" y="544715"/>
                  </a:lnTo>
                  <a:lnTo>
                    <a:pt x="29268" y="508035"/>
                  </a:lnTo>
                  <a:lnTo>
                    <a:pt x="48546" y="464049"/>
                  </a:lnTo>
                  <a:lnTo>
                    <a:pt x="70281" y="415347"/>
                  </a:lnTo>
                  <a:lnTo>
                    <a:pt x="93997" y="364518"/>
                  </a:lnTo>
                  <a:lnTo>
                    <a:pt x="119214" y="314151"/>
                  </a:lnTo>
                  <a:lnTo>
                    <a:pt x="145456" y="266836"/>
                  </a:lnTo>
                  <a:lnTo>
                    <a:pt x="172244" y="225162"/>
                  </a:lnTo>
                  <a:lnTo>
                    <a:pt x="199100" y="191719"/>
                  </a:lnTo>
                  <a:lnTo>
                    <a:pt x="236343" y="156549"/>
                  </a:lnTo>
                  <a:lnTo>
                    <a:pt x="277964" y="124996"/>
                  </a:lnTo>
                  <a:lnTo>
                    <a:pt x="321906" y="98200"/>
                  </a:lnTo>
                  <a:lnTo>
                    <a:pt x="366115" y="77300"/>
                  </a:lnTo>
                  <a:lnTo>
                    <a:pt x="408533" y="63437"/>
                  </a:lnTo>
                  <a:lnTo>
                    <a:pt x="447106" y="57750"/>
                  </a:lnTo>
                  <a:lnTo>
                    <a:pt x="479778" y="61379"/>
                  </a:lnTo>
                  <a:lnTo>
                    <a:pt x="504451" y="79226"/>
                  </a:lnTo>
                  <a:lnTo>
                    <a:pt x="522256" y="111971"/>
                  </a:lnTo>
                  <a:lnTo>
                    <a:pt x="535973" y="154426"/>
                  </a:lnTo>
                  <a:lnTo>
                    <a:pt x="548385" y="201402"/>
                  </a:lnTo>
                  <a:lnTo>
                    <a:pt x="562272" y="247709"/>
                  </a:lnTo>
                  <a:lnTo>
                    <a:pt x="580416" y="288159"/>
                  </a:lnTo>
                  <a:lnTo>
                    <a:pt x="605598" y="317563"/>
                  </a:lnTo>
                  <a:lnTo>
                    <a:pt x="645163" y="341679"/>
                  </a:lnTo>
                  <a:lnTo>
                    <a:pt x="692602" y="361426"/>
                  </a:lnTo>
                  <a:lnTo>
                    <a:pt x="744727" y="375429"/>
                  </a:lnTo>
                  <a:lnTo>
                    <a:pt x="798349" y="382317"/>
                  </a:lnTo>
                  <a:lnTo>
                    <a:pt x="850282" y="380714"/>
                  </a:lnTo>
                  <a:lnTo>
                    <a:pt x="897337" y="369249"/>
                  </a:lnTo>
                  <a:lnTo>
                    <a:pt x="932685" y="348002"/>
                  </a:lnTo>
                  <a:lnTo>
                    <a:pt x="964937" y="315670"/>
                  </a:lnTo>
                  <a:lnTo>
                    <a:pt x="995399" y="276025"/>
                  </a:lnTo>
                  <a:lnTo>
                    <a:pt x="1025378" y="232843"/>
                  </a:lnTo>
                  <a:lnTo>
                    <a:pt x="1056179" y="189897"/>
                  </a:lnTo>
                  <a:lnTo>
                    <a:pt x="1089108" y="150960"/>
                  </a:lnTo>
                  <a:lnTo>
                    <a:pt x="1125472" y="119807"/>
                  </a:lnTo>
                  <a:lnTo>
                    <a:pt x="1162659" y="95422"/>
                  </a:lnTo>
                  <a:lnTo>
                    <a:pt x="1198636" y="74142"/>
                  </a:lnTo>
                  <a:lnTo>
                    <a:pt x="1235582" y="55771"/>
                  </a:lnTo>
                  <a:lnTo>
                    <a:pt x="1275672" y="40113"/>
                  </a:lnTo>
                  <a:lnTo>
                    <a:pt x="1321082" y="26970"/>
                  </a:lnTo>
                  <a:lnTo>
                    <a:pt x="1373991" y="16147"/>
                  </a:lnTo>
                  <a:lnTo>
                    <a:pt x="1436573" y="7446"/>
                  </a:lnTo>
                  <a:lnTo>
                    <a:pt x="1476130" y="3970"/>
                  </a:lnTo>
                  <a:lnTo>
                    <a:pt x="1521237" y="1674"/>
                  </a:lnTo>
                  <a:lnTo>
                    <a:pt x="1570815" y="403"/>
                  </a:lnTo>
                  <a:lnTo>
                    <a:pt x="1623783" y="0"/>
                  </a:lnTo>
                  <a:lnTo>
                    <a:pt x="1679065" y="309"/>
                  </a:lnTo>
                  <a:lnTo>
                    <a:pt x="1735581" y="1174"/>
                  </a:lnTo>
                  <a:lnTo>
                    <a:pt x="1792252" y="2440"/>
                  </a:lnTo>
                  <a:lnTo>
                    <a:pt x="1847999" y="3949"/>
                  </a:lnTo>
                  <a:lnTo>
                    <a:pt x="1901744" y="5546"/>
                  </a:lnTo>
                  <a:lnTo>
                    <a:pt x="1952409" y="7075"/>
                  </a:lnTo>
                  <a:lnTo>
                    <a:pt x="1971459" y="7471"/>
                  </a:lnTo>
                </a:path>
              </a:pathLst>
            </a:custGeom>
            <a:ln w="38100">
              <a:solidFill>
                <a:srgbClr val="E6782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/>
            <p:cNvSpPr/>
            <p:nvPr/>
          </p:nvSpPr>
          <p:spPr>
            <a:xfrm>
              <a:off x="10638345" y="5690806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39">
                  <a:moveTo>
                    <a:pt x="3492" y="0"/>
                  </a:moveTo>
                  <a:lnTo>
                    <a:pt x="43649" y="84683"/>
                  </a:lnTo>
                  <a:lnTo>
                    <a:pt x="0" y="167601"/>
                  </a:lnTo>
                  <a:lnTo>
                    <a:pt x="169354" y="87299"/>
                  </a:lnTo>
                  <a:lnTo>
                    <a:pt x="3492" y="0"/>
                  </a:lnTo>
                  <a:close/>
                </a:path>
              </a:pathLst>
            </a:custGeom>
            <a:solidFill>
              <a:srgbClr val="E67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/>
            <p:cNvSpPr/>
            <p:nvPr/>
          </p:nvSpPr>
          <p:spPr>
            <a:xfrm>
              <a:off x="12117661" y="5602591"/>
              <a:ext cx="314960" cy="319405"/>
            </a:xfrm>
            <a:custGeom>
              <a:avLst/>
              <a:gdLst/>
              <a:ahLst/>
              <a:cxnLst/>
              <a:rect l="l" t="t" r="r" b="b"/>
              <a:pathLst>
                <a:path w="314959" h="319404">
                  <a:moveTo>
                    <a:pt x="181673" y="0"/>
                  </a:moveTo>
                  <a:lnTo>
                    <a:pt x="132944" y="0"/>
                  </a:lnTo>
                  <a:lnTo>
                    <a:pt x="86070" y="15130"/>
                  </a:lnTo>
                  <a:lnTo>
                    <a:pt x="44759" y="45390"/>
                  </a:lnTo>
                  <a:lnTo>
                    <a:pt x="14919" y="87289"/>
                  </a:lnTo>
                  <a:lnTo>
                    <a:pt x="0" y="134828"/>
                  </a:lnTo>
                  <a:lnTo>
                    <a:pt x="0" y="184247"/>
                  </a:lnTo>
                  <a:lnTo>
                    <a:pt x="14919" y="231786"/>
                  </a:lnTo>
                  <a:lnTo>
                    <a:pt x="44759" y="273686"/>
                  </a:lnTo>
                  <a:lnTo>
                    <a:pt x="86070" y="303946"/>
                  </a:lnTo>
                  <a:lnTo>
                    <a:pt x="132944" y="319076"/>
                  </a:lnTo>
                  <a:lnTo>
                    <a:pt x="181673" y="319076"/>
                  </a:lnTo>
                  <a:lnTo>
                    <a:pt x="228551" y="303946"/>
                  </a:lnTo>
                  <a:lnTo>
                    <a:pt x="269867" y="273686"/>
                  </a:lnTo>
                  <a:lnTo>
                    <a:pt x="299701" y="231786"/>
                  </a:lnTo>
                  <a:lnTo>
                    <a:pt x="314618" y="184247"/>
                  </a:lnTo>
                  <a:lnTo>
                    <a:pt x="314618" y="134828"/>
                  </a:lnTo>
                  <a:lnTo>
                    <a:pt x="299701" y="87289"/>
                  </a:lnTo>
                  <a:lnTo>
                    <a:pt x="269867" y="45390"/>
                  </a:lnTo>
                  <a:lnTo>
                    <a:pt x="228551" y="15130"/>
                  </a:lnTo>
                  <a:lnTo>
                    <a:pt x="1816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/>
            <p:cNvSpPr/>
            <p:nvPr/>
          </p:nvSpPr>
          <p:spPr>
            <a:xfrm>
              <a:off x="12117665" y="5602591"/>
              <a:ext cx="314960" cy="319405"/>
            </a:xfrm>
            <a:custGeom>
              <a:avLst/>
              <a:gdLst/>
              <a:ahLst/>
              <a:cxnLst/>
              <a:rect l="l" t="t" r="r" b="b"/>
              <a:pathLst>
                <a:path w="314959" h="319404">
                  <a:moveTo>
                    <a:pt x="269860" y="45390"/>
                  </a:moveTo>
                  <a:lnTo>
                    <a:pt x="299698" y="87290"/>
                  </a:lnTo>
                  <a:lnTo>
                    <a:pt x="314616" y="134829"/>
                  </a:lnTo>
                  <a:lnTo>
                    <a:pt x="314616" y="184249"/>
                  </a:lnTo>
                  <a:lnTo>
                    <a:pt x="299698" y="231789"/>
                  </a:lnTo>
                  <a:lnTo>
                    <a:pt x="269860" y="273688"/>
                  </a:lnTo>
                  <a:lnTo>
                    <a:pt x="228547" y="303949"/>
                  </a:lnTo>
                  <a:lnTo>
                    <a:pt x="181672" y="319079"/>
                  </a:lnTo>
                  <a:lnTo>
                    <a:pt x="132944" y="319079"/>
                  </a:lnTo>
                  <a:lnTo>
                    <a:pt x="86069" y="303949"/>
                  </a:lnTo>
                  <a:lnTo>
                    <a:pt x="44755" y="273688"/>
                  </a:lnTo>
                  <a:lnTo>
                    <a:pt x="14918" y="231789"/>
                  </a:lnTo>
                  <a:lnTo>
                    <a:pt x="0" y="184249"/>
                  </a:lnTo>
                  <a:lnTo>
                    <a:pt x="0" y="134829"/>
                  </a:lnTo>
                  <a:lnTo>
                    <a:pt x="14918" y="87290"/>
                  </a:lnTo>
                  <a:lnTo>
                    <a:pt x="44755" y="45390"/>
                  </a:lnTo>
                  <a:lnTo>
                    <a:pt x="86069" y="15130"/>
                  </a:lnTo>
                  <a:lnTo>
                    <a:pt x="132944" y="0"/>
                  </a:lnTo>
                  <a:lnTo>
                    <a:pt x="181672" y="0"/>
                  </a:lnTo>
                  <a:lnTo>
                    <a:pt x="228547" y="15130"/>
                  </a:lnTo>
                  <a:lnTo>
                    <a:pt x="269860" y="453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/>
            <p:cNvSpPr txBox="1"/>
            <p:nvPr/>
          </p:nvSpPr>
          <p:spPr>
            <a:xfrm>
              <a:off x="12217400" y="5575300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y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35" name="object 30"/>
            <p:cNvSpPr/>
            <p:nvPr/>
          </p:nvSpPr>
          <p:spPr>
            <a:xfrm>
              <a:off x="11026991" y="5956020"/>
              <a:ext cx="1704975" cy="1331595"/>
            </a:xfrm>
            <a:custGeom>
              <a:avLst/>
              <a:gdLst/>
              <a:ahLst/>
              <a:cxnLst/>
              <a:rect l="l" t="t" r="r" b="b"/>
              <a:pathLst>
                <a:path w="1704975" h="1331595">
                  <a:moveTo>
                    <a:pt x="1241778" y="0"/>
                  </a:moveTo>
                  <a:lnTo>
                    <a:pt x="1238881" y="20015"/>
                  </a:lnTo>
                  <a:lnTo>
                    <a:pt x="1241037" y="47942"/>
                  </a:lnTo>
                  <a:lnTo>
                    <a:pt x="1244199" y="81319"/>
                  </a:lnTo>
                  <a:lnTo>
                    <a:pt x="1244319" y="117686"/>
                  </a:lnTo>
                  <a:lnTo>
                    <a:pt x="1219236" y="189547"/>
                  </a:lnTo>
                  <a:lnTo>
                    <a:pt x="1185938" y="220120"/>
                  </a:lnTo>
                  <a:lnTo>
                    <a:pt x="1133405" y="243840"/>
                  </a:lnTo>
                  <a:lnTo>
                    <a:pt x="1063924" y="258656"/>
                  </a:lnTo>
                  <a:lnTo>
                    <a:pt x="1020547" y="264400"/>
                  </a:lnTo>
                  <a:lnTo>
                    <a:pt x="972424" y="269217"/>
                  </a:lnTo>
                  <a:lnTo>
                    <a:pt x="920315" y="273245"/>
                  </a:lnTo>
                  <a:lnTo>
                    <a:pt x="864979" y="276619"/>
                  </a:lnTo>
                  <a:lnTo>
                    <a:pt x="807177" y="279478"/>
                  </a:lnTo>
                  <a:lnTo>
                    <a:pt x="747668" y="281959"/>
                  </a:lnTo>
                  <a:lnTo>
                    <a:pt x="687211" y="284197"/>
                  </a:lnTo>
                  <a:lnTo>
                    <a:pt x="626565" y="286332"/>
                  </a:lnTo>
                  <a:lnTo>
                    <a:pt x="566492" y="288498"/>
                  </a:lnTo>
                  <a:lnTo>
                    <a:pt x="507749" y="290835"/>
                  </a:lnTo>
                  <a:lnTo>
                    <a:pt x="451096" y="293478"/>
                  </a:lnTo>
                  <a:lnTo>
                    <a:pt x="397294" y="296564"/>
                  </a:lnTo>
                  <a:lnTo>
                    <a:pt x="347102" y="300232"/>
                  </a:lnTo>
                  <a:lnTo>
                    <a:pt x="301278" y="304617"/>
                  </a:lnTo>
                  <a:lnTo>
                    <a:pt x="260584" y="309857"/>
                  </a:lnTo>
                  <a:lnTo>
                    <a:pt x="153555" y="335777"/>
                  </a:lnTo>
                  <a:lnTo>
                    <a:pt x="98078" y="359138"/>
                  </a:lnTo>
                  <a:lnTo>
                    <a:pt x="57293" y="384868"/>
                  </a:lnTo>
                  <a:lnTo>
                    <a:pt x="29147" y="411666"/>
                  </a:lnTo>
                  <a:lnTo>
                    <a:pt x="2553" y="463245"/>
                  </a:lnTo>
                  <a:lnTo>
                    <a:pt x="0" y="485421"/>
                  </a:lnTo>
                  <a:lnTo>
                    <a:pt x="6376" y="508209"/>
                  </a:lnTo>
                  <a:lnTo>
                    <a:pt x="57008" y="548640"/>
                  </a:lnTo>
                  <a:lnTo>
                    <a:pt x="101014" y="566535"/>
                  </a:lnTo>
                  <a:lnTo>
                    <a:pt x="157312" y="583050"/>
                  </a:lnTo>
                  <a:lnTo>
                    <a:pt x="225778" y="598310"/>
                  </a:lnTo>
                  <a:lnTo>
                    <a:pt x="306194" y="612063"/>
                  </a:lnTo>
                  <a:lnTo>
                    <a:pt x="353802" y="618963"/>
                  </a:lnTo>
                  <a:lnTo>
                    <a:pt x="405158" y="625766"/>
                  </a:lnTo>
                  <a:lnTo>
                    <a:pt x="459376" y="632383"/>
                  </a:lnTo>
                  <a:lnTo>
                    <a:pt x="515566" y="638729"/>
                  </a:lnTo>
                  <a:lnTo>
                    <a:pt x="572842" y="644717"/>
                  </a:lnTo>
                  <a:lnTo>
                    <a:pt x="630315" y="650261"/>
                  </a:lnTo>
                  <a:lnTo>
                    <a:pt x="687098" y="655275"/>
                  </a:lnTo>
                  <a:lnTo>
                    <a:pt x="742302" y="659672"/>
                  </a:lnTo>
                  <a:lnTo>
                    <a:pt x="795040" y="663367"/>
                  </a:lnTo>
                  <a:lnTo>
                    <a:pt x="844423" y="666272"/>
                  </a:lnTo>
                  <a:lnTo>
                    <a:pt x="889565" y="668301"/>
                  </a:lnTo>
                  <a:lnTo>
                    <a:pt x="943663" y="667726"/>
                  </a:lnTo>
                  <a:lnTo>
                    <a:pt x="995066" y="662883"/>
                  </a:lnTo>
                  <a:lnTo>
                    <a:pt x="1044057" y="655195"/>
                  </a:lnTo>
                  <a:lnTo>
                    <a:pt x="1090922" y="646085"/>
                  </a:lnTo>
                  <a:lnTo>
                    <a:pt x="1135944" y="636975"/>
                  </a:lnTo>
                  <a:lnTo>
                    <a:pt x="1179409" y="629287"/>
                  </a:lnTo>
                  <a:lnTo>
                    <a:pt x="1221601" y="624444"/>
                  </a:lnTo>
                  <a:lnTo>
                    <a:pt x="1262803" y="623869"/>
                  </a:lnTo>
                  <a:lnTo>
                    <a:pt x="1303302" y="628983"/>
                  </a:lnTo>
                  <a:lnTo>
                    <a:pt x="1343380" y="641209"/>
                  </a:lnTo>
                  <a:lnTo>
                    <a:pt x="1379544" y="657193"/>
                  </a:lnTo>
                  <a:lnTo>
                    <a:pt x="1420271" y="677647"/>
                  </a:lnTo>
                  <a:lnTo>
                    <a:pt x="1463819" y="701957"/>
                  </a:lnTo>
                  <a:lnTo>
                    <a:pt x="1508450" y="729513"/>
                  </a:lnTo>
                  <a:lnTo>
                    <a:pt x="1552421" y="759703"/>
                  </a:lnTo>
                  <a:lnTo>
                    <a:pt x="1593994" y="791915"/>
                  </a:lnTo>
                  <a:lnTo>
                    <a:pt x="1631427" y="825539"/>
                  </a:lnTo>
                  <a:lnTo>
                    <a:pt x="1662981" y="859962"/>
                  </a:lnTo>
                  <a:lnTo>
                    <a:pt x="1686914" y="894573"/>
                  </a:lnTo>
                  <a:lnTo>
                    <a:pt x="1704959" y="961914"/>
                  </a:lnTo>
                  <a:lnTo>
                    <a:pt x="1695589" y="993421"/>
                  </a:lnTo>
                  <a:lnTo>
                    <a:pt x="1658554" y="1035352"/>
                  </a:lnTo>
                  <a:lnTo>
                    <a:pt x="1594825" y="1080240"/>
                  </a:lnTo>
                  <a:lnTo>
                    <a:pt x="1555005" y="1103399"/>
                  </a:lnTo>
                  <a:lnTo>
                    <a:pt x="1510975" y="1126825"/>
                  </a:lnTo>
                  <a:lnTo>
                    <a:pt x="1463557" y="1150360"/>
                  </a:lnTo>
                  <a:lnTo>
                    <a:pt x="1413572" y="1173847"/>
                  </a:lnTo>
                  <a:lnTo>
                    <a:pt x="1361843" y="1197128"/>
                  </a:lnTo>
                  <a:lnTo>
                    <a:pt x="1309189" y="1220044"/>
                  </a:lnTo>
                  <a:lnTo>
                    <a:pt x="1256433" y="1242440"/>
                  </a:lnTo>
                  <a:lnTo>
                    <a:pt x="1204396" y="1264157"/>
                  </a:lnTo>
                  <a:lnTo>
                    <a:pt x="1153899" y="1285037"/>
                  </a:lnTo>
                  <a:lnTo>
                    <a:pt x="1105764" y="1304923"/>
                  </a:lnTo>
                  <a:lnTo>
                    <a:pt x="1060811" y="1323657"/>
                  </a:lnTo>
                  <a:lnTo>
                    <a:pt x="1043396" y="1331442"/>
                  </a:lnTo>
                </a:path>
              </a:pathLst>
            </a:custGeom>
            <a:ln w="38100">
              <a:solidFill>
                <a:srgbClr val="E6782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/>
            <p:cNvSpPr/>
            <p:nvPr/>
          </p:nvSpPr>
          <p:spPr>
            <a:xfrm>
              <a:off x="11973000" y="7186053"/>
              <a:ext cx="187325" cy="153035"/>
            </a:xfrm>
            <a:custGeom>
              <a:avLst/>
              <a:gdLst/>
              <a:ahLst/>
              <a:cxnLst/>
              <a:rect l="l" t="t" r="r" b="b"/>
              <a:pathLst>
                <a:path w="187325" h="153034">
                  <a:moveTo>
                    <a:pt x="118808" y="0"/>
                  </a:moveTo>
                  <a:lnTo>
                    <a:pt x="0" y="144957"/>
                  </a:lnTo>
                  <a:lnTo>
                    <a:pt x="187248" y="153034"/>
                  </a:lnTo>
                  <a:lnTo>
                    <a:pt x="114769" y="93624"/>
                  </a:lnTo>
                  <a:lnTo>
                    <a:pt x="118808" y="0"/>
                  </a:lnTo>
                  <a:close/>
                </a:path>
              </a:pathLst>
            </a:custGeom>
            <a:solidFill>
              <a:srgbClr val="E67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/>
            <p:cNvSpPr txBox="1"/>
            <p:nvPr/>
          </p:nvSpPr>
          <p:spPr>
            <a:xfrm>
              <a:off x="12407900" y="6235700"/>
              <a:ext cx="18097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solidFill>
                    <a:srgbClr val="E6782F"/>
                  </a:solidFill>
                  <a:latin typeface="Times New Roman"/>
                  <a:cs typeface="Times New Roman"/>
                </a:rPr>
                <a:t>P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8" name="object 33"/>
            <p:cNvSpPr/>
            <p:nvPr/>
          </p:nvSpPr>
          <p:spPr>
            <a:xfrm>
              <a:off x="11022660" y="5799607"/>
              <a:ext cx="986790" cy="0"/>
            </a:xfrm>
            <a:custGeom>
              <a:avLst/>
              <a:gdLst/>
              <a:ahLst/>
              <a:cxnLst/>
              <a:rect l="l" t="t" r="r" b="b"/>
              <a:pathLst>
                <a:path w="986790">
                  <a:moveTo>
                    <a:pt x="986455" y="0"/>
                  </a:moveTo>
                  <a:lnTo>
                    <a:pt x="967405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E6782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/>
            <p:cNvSpPr/>
            <p:nvPr/>
          </p:nvSpPr>
          <p:spPr>
            <a:xfrm>
              <a:off x="11948159" y="571578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7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/>
            <p:cNvSpPr/>
            <p:nvPr/>
          </p:nvSpPr>
          <p:spPr>
            <a:xfrm>
              <a:off x="10844955" y="5638803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159169" y="0"/>
                  </a:moveTo>
                  <a:lnTo>
                    <a:pt x="118791" y="5373"/>
                  </a:lnTo>
                  <a:lnTo>
                    <a:pt x="80558" y="21492"/>
                  </a:lnTo>
                  <a:lnTo>
                    <a:pt x="46615" y="48358"/>
                  </a:lnTo>
                  <a:lnTo>
                    <a:pt x="20717" y="83560"/>
                  </a:lnTo>
                  <a:lnTo>
                    <a:pt x="5179" y="123215"/>
                  </a:lnTo>
                  <a:lnTo>
                    <a:pt x="0" y="165096"/>
                  </a:lnTo>
                  <a:lnTo>
                    <a:pt x="5179" y="206978"/>
                  </a:lnTo>
                  <a:lnTo>
                    <a:pt x="20717" y="246633"/>
                  </a:lnTo>
                  <a:lnTo>
                    <a:pt x="46615" y="281835"/>
                  </a:lnTo>
                  <a:lnTo>
                    <a:pt x="80558" y="308701"/>
                  </a:lnTo>
                  <a:lnTo>
                    <a:pt x="118791" y="324820"/>
                  </a:lnTo>
                  <a:lnTo>
                    <a:pt x="159169" y="330193"/>
                  </a:lnTo>
                  <a:lnTo>
                    <a:pt x="199546" y="324820"/>
                  </a:lnTo>
                  <a:lnTo>
                    <a:pt x="237779" y="308701"/>
                  </a:lnTo>
                  <a:lnTo>
                    <a:pt x="271722" y="281835"/>
                  </a:lnTo>
                  <a:lnTo>
                    <a:pt x="297625" y="246633"/>
                  </a:lnTo>
                  <a:lnTo>
                    <a:pt x="313167" y="206978"/>
                  </a:lnTo>
                  <a:lnTo>
                    <a:pt x="318347" y="165096"/>
                  </a:lnTo>
                  <a:lnTo>
                    <a:pt x="313167" y="123215"/>
                  </a:lnTo>
                  <a:lnTo>
                    <a:pt x="297625" y="83560"/>
                  </a:lnTo>
                  <a:lnTo>
                    <a:pt x="271722" y="48358"/>
                  </a:lnTo>
                  <a:lnTo>
                    <a:pt x="237779" y="21492"/>
                  </a:lnTo>
                  <a:lnTo>
                    <a:pt x="199546" y="5373"/>
                  </a:lnTo>
                  <a:lnTo>
                    <a:pt x="15916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/>
            <p:cNvSpPr/>
            <p:nvPr/>
          </p:nvSpPr>
          <p:spPr>
            <a:xfrm>
              <a:off x="10844948" y="5638800"/>
              <a:ext cx="318770" cy="330200"/>
            </a:xfrm>
            <a:custGeom>
              <a:avLst/>
              <a:gdLst/>
              <a:ahLst/>
              <a:cxnLst/>
              <a:rect l="l" t="t" r="r" b="b"/>
              <a:pathLst>
                <a:path w="318770" h="330200">
                  <a:moveTo>
                    <a:pt x="271725" y="48356"/>
                  </a:moveTo>
                  <a:lnTo>
                    <a:pt x="297625" y="83561"/>
                  </a:lnTo>
                  <a:lnTo>
                    <a:pt x="313166" y="123218"/>
                  </a:lnTo>
                  <a:lnTo>
                    <a:pt x="318346" y="165100"/>
                  </a:lnTo>
                  <a:lnTo>
                    <a:pt x="313166" y="206982"/>
                  </a:lnTo>
                  <a:lnTo>
                    <a:pt x="297625" y="246638"/>
                  </a:lnTo>
                  <a:lnTo>
                    <a:pt x="271725" y="281843"/>
                  </a:lnTo>
                  <a:lnTo>
                    <a:pt x="237784" y="308708"/>
                  </a:lnTo>
                  <a:lnTo>
                    <a:pt x="199551" y="324827"/>
                  </a:lnTo>
                  <a:lnTo>
                    <a:pt x="159173" y="330200"/>
                  </a:lnTo>
                  <a:lnTo>
                    <a:pt x="118795" y="324827"/>
                  </a:lnTo>
                  <a:lnTo>
                    <a:pt x="80562" y="308708"/>
                  </a:lnTo>
                  <a:lnTo>
                    <a:pt x="46620" y="281843"/>
                  </a:lnTo>
                  <a:lnTo>
                    <a:pt x="20720" y="246638"/>
                  </a:lnTo>
                  <a:lnTo>
                    <a:pt x="5180" y="206982"/>
                  </a:lnTo>
                  <a:lnTo>
                    <a:pt x="0" y="165100"/>
                  </a:lnTo>
                  <a:lnTo>
                    <a:pt x="5180" y="123218"/>
                  </a:lnTo>
                  <a:lnTo>
                    <a:pt x="20720" y="83561"/>
                  </a:lnTo>
                  <a:lnTo>
                    <a:pt x="46620" y="48356"/>
                  </a:lnTo>
                  <a:lnTo>
                    <a:pt x="80562" y="21491"/>
                  </a:lnTo>
                  <a:lnTo>
                    <a:pt x="118795" y="5372"/>
                  </a:lnTo>
                  <a:lnTo>
                    <a:pt x="159173" y="0"/>
                  </a:lnTo>
                  <a:lnTo>
                    <a:pt x="199551" y="5372"/>
                  </a:lnTo>
                  <a:lnTo>
                    <a:pt x="237784" y="21491"/>
                  </a:lnTo>
                  <a:lnTo>
                    <a:pt x="271725" y="483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/>
            <p:cNvSpPr txBox="1"/>
            <p:nvPr/>
          </p:nvSpPr>
          <p:spPr>
            <a:xfrm>
              <a:off x="10947400" y="5626100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x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43" name="object 50"/>
            <p:cNvSpPr txBox="1"/>
            <p:nvPr/>
          </p:nvSpPr>
          <p:spPr>
            <a:xfrm>
              <a:off x="9918700" y="5410200"/>
              <a:ext cx="26924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P</a:t>
              </a:r>
              <a:r>
                <a:rPr lang="en-US" sz="2000" i="1" dirty="0">
                  <a:latin typeface="Times New Roman"/>
                  <a:cs typeface="Times New Roman"/>
                </a:rPr>
                <a:t>'</a:t>
              </a:r>
              <a:endParaRPr sz="2000" dirty="0">
                <a:latin typeface="Symbol"/>
                <a:cs typeface="Symbol"/>
              </a:endParaRPr>
            </a:p>
          </p:txBody>
        </p:sp>
        <p:sp>
          <p:nvSpPr>
            <p:cNvPr id="44" name="object 51"/>
            <p:cNvSpPr txBox="1"/>
            <p:nvPr/>
          </p:nvSpPr>
          <p:spPr>
            <a:xfrm>
              <a:off x="11595100" y="5384800"/>
              <a:ext cx="13843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e</a:t>
              </a:r>
              <a:endParaRPr sz="2000">
                <a:latin typeface="Times New Roman"/>
                <a:cs typeface="Times New Roman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946010" y="6058191"/>
            <a:ext cx="9156700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lnSpc>
                <a:spcPts val="3000"/>
              </a:lnSpc>
              <a:spcBef>
                <a:spcPts val="545"/>
              </a:spcBef>
              <a:buFont typeface="Arial" panose="020B0604020202020204" pitchFamily="34" charset="0"/>
              <a:buChar char="•"/>
              <a:tabLst>
                <a:tab pos="4697095" algn="l"/>
              </a:tabLst>
            </a:pPr>
            <a:r>
              <a:rPr lang="en-US" altLang="zh-CN" sz="2400" spc="110" dirty="0">
                <a:latin typeface="Trebuchet MS"/>
                <a:cs typeface="Trebuchet MS"/>
              </a:rPr>
              <a:t>The</a:t>
            </a:r>
            <a:r>
              <a:rPr lang="en-US" altLang="zh-CN" sz="2400" spc="35" dirty="0">
                <a:latin typeface="Trebuchet MS"/>
                <a:cs typeface="Trebuchet MS"/>
              </a:rPr>
              <a:t> </a:t>
            </a:r>
            <a:r>
              <a:rPr lang="en-US" altLang="zh-CN" sz="2400" spc="100" dirty="0">
                <a:latin typeface="Trebuchet MS"/>
                <a:cs typeface="Trebuchet MS"/>
              </a:rPr>
              <a:t>length</a:t>
            </a:r>
            <a:r>
              <a:rPr lang="en-US" altLang="zh-CN" sz="2400" spc="40" dirty="0">
                <a:latin typeface="Trebuchet MS"/>
                <a:cs typeface="Trebuchet MS"/>
              </a:rPr>
              <a:t> </a:t>
            </a:r>
            <a:r>
              <a:rPr lang="en-US" altLang="zh-CN" sz="2400" spc="85" dirty="0">
                <a:latin typeface="Trebuchet MS"/>
                <a:cs typeface="Trebuchet MS"/>
              </a:rPr>
              <a:t>of</a:t>
            </a:r>
            <a:r>
              <a:rPr lang="en-US" altLang="zh-CN" sz="2400" spc="40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P</a:t>
            </a:r>
            <a:r>
              <a:rPr lang="en-US" altLang="zh-CN" sz="2400" i="1" spc="160" dirty="0">
                <a:latin typeface="Times New Roman"/>
                <a:cs typeface="Times New Roman"/>
              </a:rPr>
              <a:t> </a:t>
            </a:r>
            <a:r>
              <a:rPr lang="en-US" altLang="zh-CN" sz="2400" spc="130" dirty="0">
                <a:latin typeface="Trebuchet MS"/>
                <a:cs typeface="Trebuchet MS"/>
              </a:rPr>
              <a:t>is</a:t>
            </a:r>
            <a:r>
              <a:rPr lang="en-US" altLang="zh-CN" sz="2400" spc="40" dirty="0">
                <a:latin typeface="Trebuchet MS"/>
                <a:cs typeface="Trebuchet MS"/>
              </a:rPr>
              <a:t> </a:t>
            </a:r>
            <a:r>
              <a:rPr lang="en-US" altLang="zh-CN" sz="2400" spc="75" dirty="0">
                <a:solidFill>
                  <a:srgbClr val="00B050"/>
                </a:solidFill>
                <a:latin typeface="Trebuchet MS"/>
                <a:cs typeface="Trebuchet MS"/>
              </a:rPr>
              <a:t>already</a:t>
            </a:r>
            <a:r>
              <a:rPr lang="en-US" altLang="zh-CN" sz="2400" spc="4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≥ </a:t>
            </a:r>
            <a:r>
              <a:rPr lang="el-GR" altLang="zh-CN"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</a:t>
            </a:r>
            <a:r>
              <a:rPr lang="en-US" altLang="zh-CN" sz="2400" spc="155" dirty="0">
                <a:latin typeface="Trebuchet MS"/>
                <a:cs typeface="Trebuchet MS"/>
              </a:rPr>
              <a:t>as</a:t>
            </a:r>
            <a:r>
              <a:rPr lang="en-US" altLang="zh-CN" sz="2400" spc="-204" dirty="0">
                <a:latin typeface="Trebuchet MS"/>
                <a:cs typeface="Trebuchet MS"/>
              </a:rPr>
              <a:t> </a:t>
            </a:r>
            <a:r>
              <a:rPr lang="en-US" altLang="zh-CN" sz="2400" spc="200" dirty="0">
                <a:latin typeface="Trebuchet MS"/>
                <a:cs typeface="Trebuchet MS"/>
              </a:rPr>
              <a:t>soon  </a:t>
            </a:r>
          </a:p>
          <a:p>
            <a:pPr marL="12700" marR="5080">
              <a:lnSpc>
                <a:spcPts val="3000"/>
              </a:lnSpc>
              <a:spcBef>
                <a:spcPts val="545"/>
              </a:spcBef>
              <a:tabLst>
                <a:tab pos="4697095" algn="l"/>
              </a:tabLst>
            </a:pPr>
            <a:r>
              <a:rPr lang="en-US" altLang="zh-CN" sz="2400" spc="155" dirty="0">
                <a:latin typeface="Trebuchet MS"/>
                <a:cs typeface="Trebuchet MS"/>
              </a:rPr>
              <a:t>    as </a:t>
            </a:r>
            <a:r>
              <a:rPr lang="en-US" altLang="zh-CN" sz="2400" spc="-25" dirty="0">
                <a:latin typeface="Trebuchet MS"/>
                <a:cs typeface="Trebuchet MS"/>
              </a:rPr>
              <a:t>it </a:t>
            </a:r>
            <a:r>
              <a:rPr lang="en-US" altLang="zh-CN" sz="2400" spc="90" dirty="0">
                <a:latin typeface="Trebuchet MS"/>
                <a:cs typeface="Trebuchet MS"/>
              </a:rPr>
              <a:t>reaches</a:t>
            </a:r>
            <a:r>
              <a:rPr lang="en-US" altLang="zh-CN" sz="2400" spc="-30" dirty="0">
                <a:latin typeface="Trebuchet MS"/>
                <a:cs typeface="Trebuchet MS"/>
              </a:rPr>
              <a:t> </a:t>
            </a:r>
            <a:r>
              <a:rPr lang="en-US" altLang="zh-CN" sz="2400" i="1" spc="-65" dirty="0">
                <a:latin typeface="Times New Roman"/>
                <a:cs typeface="Times New Roman"/>
              </a:rPr>
              <a:t>y</a:t>
            </a:r>
            <a:r>
              <a:rPr lang="en-US" altLang="zh-CN" sz="2400" spc="-65" dirty="0">
                <a:latin typeface="Trebuchet MS"/>
                <a:cs typeface="Trebuchet MS"/>
              </a:rPr>
              <a:t>: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534160" y="7823066"/>
            <a:ext cx="1310640" cy="846673"/>
            <a:chOff x="1308100" y="7969667"/>
            <a:chExt cx="1310640" cy="846673"/>
          </a:xfrm>
        </p:grpSpPr>
        <p:sp>
          <p:nvSpPr>
            <p:cNvPr id="50" name="object 14"/>
            <p:cNvSpPr txBox="1"/>
            <p:nvPr/>
          </p:nvSpPr>
          <p:spPr>
            <a:xfrm>
              <a:off x="1308100" y="8293100"/>
              <a:ext cx="1310640" cy="523240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292100" marR="5080" indent="-279400">
                <a:lnSpc>
                  <a:spcPct val="104200"/>
                </a:lnSpc>
                <a:spcBef>
                  <a:spcPts val="20"/>
                </a:spcBef>
              </a:pPr>
              <a:r>
                <a:rPr sz="1600" spc="70" dirty="0">
                  <a:solidFill>
                    <a:srgbClr val="8D3124"/>
                  </a:solidFill>
                  <a:latin typeface="Trebuchet MS"/>
                  <a:cs typeface="Trebuchet MS"/>
                </a:rPr>
                <a:t>non-</a:t>
              </a: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negative  </a:t>
              </a:r>
              <a:r>
                <a:rPr sz="1600" spc="80" dirty="0">
                  <a:solidFill>
                    <a:srgbClr val="8D3124"/>
                  </a:solidFill>
                  <a:latin typeface="Trebuchet MS"/>
                  <a:cs typeface="Trebuchet MS"/>
                </a:rPr>
                <a:t>lengths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51" name="object 15"/>
            <p:cNvSpPr/>
            <p:nvPr/>
          </p:nvSpPr>
          <p:spPr>
            <a:xfrm>
              <a:off x="1969317" y="7969667"/>
              <a:ext cx="1905" cy="251460"/>
            </a:xfrm>
            <a:custGeom>
              <a:avLst/>
              <a:gdLst/>
              <a:ahLst/>
              <a:cxnLst/>
              <a:rect l="l" t="t" r="r" b="b"/>
              <a:pathLst>
                <a:path w="1905" h="251459">
                  <a:moveTo>
                    <a:pt x="859" y="-12699"/>
                  </a:moveTo>
                  <a:lnTo>
                    <a:pt x="859" y="264161"/>
                  </a:lnTo>
                </a:path>
              </a:pathLst>
            </a:custGeom>
            <a:ln w="27119">
              <a:solidFill>
                <a:srgbClr val="8D3124"/>
              </a:solidFill>
              <a:headEnd type="triangle" w="med" len="med"/>
              <a:tailEnd type="none" w="med" len="me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724910" y="7823066"/>
            <a:ext cx="1101090" cy="859373"/>
            <a:chOff x="3289300" y="7969667"/>
            <a:chExt cx="1101090" cy="859373"/>
          </a:xfrm>
        </p:grpSpPr>
        <p:sp>
          <p:nvSpPr>
            <p:cNvPr id="55" name="object 45"/>
            <p:cNvSpPr txBox="1"/>
            <p:nvPr/>
          </p:nvSpPr>
          <p:spPr>
            <a:xfrm>
              <a:off x="3289300" y="8270240"/>
              <a:ext cx="1101090" cy="558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88900">
                <a:lnSpc>
                  <a:spcPct val="109400"/>
                </a:lnSpc>
                <a:spcBef>
                  <a:spcPts val="100"/>
                </a:spcBef>
              </a:pP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inductive  </a:t>
              </a:r>
              <a:r>
                <a:rPr sz="1600" spc="90" dirty="0">
                  <a:solidFill>
                    <a:srgbClr val="8D3124"/>
                  </a:solidFill>
                  <a:latin typeface="Trebuchet MS"/>
                  <a:cs typeface="Trebuchet MS"/>
                </a:rPr>
                <a:t>hypothesis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56" name="object 46"/>
            <p:cNvSpPr/>
            <p:nvPr/>
          </p:nvSpPr>
          <p:spPr>
            <a:xfrm>
              <a:off x="3815338" y="7969667"/>
              <a:ext cx="1905" cy="251460"/>
            </a:xfrm>
            <a:custGeom>
              <a:avLst/>
              <a:gdLst/>
              <a:ahLst/>
              <a:cxnLst/>
              <a:rect l="l" t="t" r="r" b="b"/>
              <a:pathLst>
                <a:path w="1904" h="251459">
                  <a:moveTo>
                    <a:pt x="859" y="-12699"/>
                  </a:moveTo>
                  <a:lnTo>
                    <a:pt x="859" y="264161"/>
                  </a:lnTo>
                </a:path>
              </a:pathLst>
            </a:custGeom>
            <a:ln w="27119">
              <a:solidFill>
                <a:srgbClr val="8D3124"/>
              </a:solidFill>
              <a:headEnd type="triangle"/>
              <a:tailEnd type="none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08320" y="7823066"/>
            <a:ext cx="970280" cy="877307"/>
            <a:chOff x="5080000" y="7969667"/>
            <a:chExt cx="970280" cy="877307"/>
          </a:xfrm>
        </p:grpSpPr>
        <p:sp>
          <p:nvSpPr>
            <p:cNvPr id="60" name="object 41"/>
            <p:cNvSpPr txBox="1"/>
            <p:nvPr/>
          </p:nvSpPr>
          <p:spPr>
            <a:xfrm>
              <a:off x="5080000" y="8305800"/>
              <a:ext cx="970280" cy="541174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65100" marR="5080" indent="-152400">
                <a:lnSpc>
                  <a:spcPts val="2100"/>
                </a:lnSpc>
                <a:spcBef>
                  <a:spcPts val="20"/>
                </a:spcBef>
              </a:pPr>
              <a:r>
                <a:rPr sz="1600" spc="40" dirty="0">
                  <a:solidFill>
                    <a:srgbClr val="8D3124"/>
                  </a:solidFill>
                  <a:latin typeface="Trebuchet MS"/>
                  <a:cs typeface="Trebuchet MS"/>
                </a:rPr>
                <a:t>definition  </a:t>
              </a: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of</a:t>
              </a:r>
              <a:r>
                <a:rPr sz="1600" spc="-6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lang="el-GR" altLang="zh-CN" i="1" spc="-5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sz="1800" spc="1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(</a:t>
              </a:r>
              <a:r>
                <a:rPr sz="1800" i="1" spc="1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y</a:t>
              </a:r>
              <a:r>
                <a:rPr sz="1800" spc="1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)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61" name="object 42"/>
            <p:cNvSpPr/>
            <p:nvPr/>
          </p:nvSpPr>
          <p:spPr>
            <a:xfrm>
              <a:off x="5613938" y="7969667"/>
              <a:ext cx="1905" cy="251460"/>
            </a:xfrm>
            <a:custGeom>
              <a:avLst/>
              <a:gdLst/>
              <a:ahLst/>
              <a:cxnLst/>
              <a:rect l="l" t="t" r="r" b="b"/>
              <a:pathLst>
                <a:path w="1904" h="251459">
                  <a:moveTo>
                    <a:pt x="859" y="-12699"/>
                  </a:moveTo>
                  <a:lnTo>
                    <a:pt x="859" y="264161"/>
                  </a:lnTo>
                </a:path>
              </a:pathLst>
            </a:custGeom>
            <a:ln w="27119">
              <a:solidFill>
                <a:srgbClr val="8D3124"/>
              </a:solidFill>
              <a:headEnd type="triangle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4BBFAA8-9533-4D5D-A858-3F126E6C4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247911"/>
              </p:ext>
            </p:extLst>
          </p:nvPr>
        </p:nvGraphicFramePr>
        <p:xfrm>
          <a:off x="1160764" y="7322405"/>
          <a:ext cx="71596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AxMath" r:id="rId3" imgW="3580200" imgH="236160" progId="Equation.AxMath">
                  <p:embed/>
                </p:oleObj>
              </mc:Choice>
              <mc:Fallback>
                <p:oleObj name="AxMath" r:id="rId3" imgW="3580200" imgH="2361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4BBFAA8-9533-4D5D-A858-3F126E6C4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0764" y="7322405"/>
                        <a:ext cx="71596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FE8026-5CA2-45DC-8C2E-B849427F97BE}"/>
              </a:ext>
            </a:extLst>
          </p:cNvPr>
          <p:cNvGrpSpPr/>
          <p:nvPr/>
        </p:nvGrpSpPr>
        <p:grpSpPr>
          <a:xfrm>
            <a:off x="6712675" y="7814039"/>
            <a:ext cx="1670050" cy="872761"/>
            <a:chOff x="6508750" y="7814039"/>
            <a:chExt cx="1670050" cy="872761"/>
          </a:xfrm>
        </p:grpSpPr>
        <p:sp>
          <p:nvSpPr>
            <p:cNvPr id="64" name="object 38"/>
            <p:cNvSpPr txBox="1"/>
            <p:nvPr/>
          </p:nvSpPr>
          <p:spPr>
            <a:xfrm>
              <a:off x="6508750" y="8119978"/>
              <a:ext cx="1670050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spc="55" dirty="0" err="1">
                  <a:solidFill>
                    <a:srgbClr val="8D3124"/>
                  </a:solidFill>
                  <a:latin typeface="Trebuchet MS"/>
                  <a:cs typeface="Trebuchet MS"/>
                </a:rPr>
                <a:t>Dijkstra</a:t>
              </a: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600" spc="90" dirty="0">
                  <a:solidFill>
                    <a:srgbClr val="8D3124"/>
                  </a:solidFill>
                  <a:latin typeface="Trebuchet MS"/>
                  <a:cs typeface="Trebuchet MS"/>
                </a:rPr>
                <a:t>chose</a:t>
              </a:r>
              <a:r>
                <a:rPr lang="en-US" sz="1600" spc="90" dirty="0">
                  <a:solidFill>
                    <a:srgbClr val="8D3124"/>
                  </a:solidFill>
                  <a:latin typeface="Trebuchet MS"/>
                  <a:cs typeface="Trebuchet MS"/>
                </a:rPr>
                <a:t>s</a:t>
              </a:r>
              <a:r>
                <a:rPr sz="1600" spc="-13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v</a:t>
              </a:r>
              <a:endParaRPr sz="1800" dirty="0">
                <a:latin typeface="Times New Roman"/>
                <a:cs typeface="Times New Roman"/>
              </a:endParaRPr>
            </a:p>
            <a:p>
              <a:pPr marL="9525" algn="ctr">
                <a:lnSpc>
                  <a:spcPct val="100000"/>
                </a:lnSpc>
                <a:spcBef>
                  <a:spcPts val="40"/>
                </a:spcBef>
              </a:pPr>
              <a:r>
                <a:rPr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instead </a:t>
              </a: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of</a:t>
              </a:r>
              <a:r>
                <a:rPr sz="1600" spc="-105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y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66" name="object 42">
              <a:extLst>
                <a:ext uri="{FF2B5EF4-FFF2-40B4-BE49-F238E27FC236}">
                  <a16:creationId xmlns:a16="http://schemas.microsoft.com/office/drawing/2014/main" id="{B6DF0439-69C2-4EE8-891F-03CF60AF7712}"/>
                </a:ext>
              </a:extLst>
            </p:cNvPr>
            <p:cNvSpPr/>
            <p:nvPr/>
          </p:nvSpPr>
          <p:spPr>
            <a:xfrm>
              <a:off x="7186295" y="7814039"/>
              <a:ext cx="1905" cy="251460"/>
            </a:xfrm>
            <a:custGeom>
              <a:avLst/>
              <a:gdLst/>
              <a:ahLst/>
              <a:cxnLst/>
              <a:rect l="l" t="t" r="r" b="b"/>
              <a:pathLst>
                <a:path w="1904" h="251459">
                  <a:moveTo>
                    <a:pt x="859" y="-12699"/>
                  </a:moveTo>
                  <a:lnTo>
                    <a:pt x="859" y="264161"/>
                  </a:lnTo>
                </a:path>
              </a:pathLst>
            </a:custGeom>
            <a:ln w="27119">
              <a:solidFill>
                <a:srgbClr val="8D3124"/>
              </a:solidFill>
              <a:headEnd type="triangle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44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054100" y="525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-9047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8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92111" y="466636"/>
            <a:ext cx="98030" cy="9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8600" y="228600"/>
            <a:ext cx="491111" cy="584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600" y="1216660"/>
            <a:ext cx="10786110" cy="514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0765">
              <a:lnSpc>
                <a:spcPct val="135400"/>
              </a:lnSpc>
              <a:spcBef>
                <a:spcPts val="100"/>
              </a:spcBef>
            </a:pPr>
            <a:r>
              <a:rPr sz="2400" b="1" spc="-135" dirty="0">
                <a:latin typeface="DejaVu Sans"/>
                <a:cs typeface="DejaVu Sans"/>
              </a:rPr>
              <a:t>How </a:t>
            </a:r>
            <a:r>
              <a:rPr sz="2400" b="1" spc="-150" dirty="0">
                <a:latin typeface="DejaVu Sans"/>
                <a:cs typeface="DejaVu Sans"/>
              </a:rPr>
              <a:t>to </a:t>
            </a:r>
            <a:r>
              <a:rPr sz="2400" b="1" spc="-125" dirty="0">
                <a:latin typeface="DejaVu Sans"/>
                <a:cs typeface="DejaVu Sans"/>
              </a:rPr>
              <a:t>solve </a:t>
            </a:r>
            <a:r>
              <a:rPr sz="2400" b="1" spc="-180" dirty="0">
                <a:latin typeface="DejaVu Sans"/>
                <a:cs typeface="DejaVu Sans"/>
              </a:rPr>
              <a:t>the the </a:t>
            </a:r>
            <a:r>
              <a:rPr sz="2400" b="1" spc="-75" dirty="0">
                <a:latin typeface="DejaVu Sans"/>
                <a:cs typeface="DejaVu Sans"/>
              </a:rPr>
              <a:t>single-source </a:t>
            </a:r>
            <a:r>
              <a:rPr sz="2400" b="1" spc="-140" dirty="0">
                <a:latin typeface="DejaVu Sans"/>
                <a:cs typeface="DejaVu Sans"/>
              </a:rPr>
              <a:t>shortest </a:t>
            </a:r>
            <a:r>
              <a:rPr sz="2400" b="1" spc="-145" dirty="0">
                <a:latin typeface="DejaVu Sans"/>
                <a:cs typeface="DejaVu Sans"/>
              </a:rPr>
              <a:t>paths </a:t>
            </a:r>
            <a:r>
              <a:rPr sz="2400" b="1" spc="-135" dirty="0">
                <a:latin typeface="DejaVu Sans"/>
                <a:cs typeface="DejaVu Sans"/>
              </a:rPr>
              <a:t>problem </a:t>
            </a:r>
            <a:r>
              <a:rPr sz="2400" b="1" spc="-90" dirty="0">
                <a:latin typeface="DejaVu Sans"/>
                <a:cs typeface="DejaVu Sans"/>
              </a:rPr>
              <a:t>in  </a:t>
            </a:r>
            <a:r>
              <a:rPr sz="2400" b="1" spc="-145" dirty="0">
                <a:latin typeface="DejaVu Sans"/>
                <a:cs typeface="DejaVu Sans"/>
              </a:rPr>
              <a:t>undirected </a:t>
            </a:r>
            <a:r>
              <a:rPr sz="2400" b="1" spc="-130" dirty="0">
                <a:latin typeface="DejaVu Sans"/>
                <a:cs typeface="DejaVu Sans"/>
              </a:rPr>
              <a:t>graphs with </a:t>
            </a:r>
            <a:r>
              <a:rPr sz="2400" b="1" spc="-120" dirty="0">
                <a:latin typeface="DejaVu Sans"/>
                <a:cs typeface="DejaVu Sans"/>
              </a:rPr>
              <a:t>positive </a:t>
            </a:r>
            <a:r>
              <a:rPr sz="2400" b="1" spc="-185" dirty="0">
                <a:latin typeface="DejaVu Sans"/>
                <a:cs typeface="DejaVu Sans"/>
              </a:rPr>
              <a:t>edge</a:t>
            </a:r>
            <a:r>
              <a:rPr sz="2400" b="1" spc="300" dirty="0">
                <a:latin typeface="DejaVu Sans"/>
                <a:cs typeface="DejaVu Sans"/>
              </a:rPr>
              <a:t> </a:t>
            </a:r>
            <a:r>
              <a:rPr sz="2400" b="1" spc="-145" dirty="0">
                <a:latin typeface="DejaVu Sans"/>
                <a:cs typeface="DejaVu Sans"/>
              </a:rPr>
              <a:t>lengths?</a:t>
            </a:r>
            <a:endParaRPr sz="24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016000" marR="5080" indent="-647700">
              <a:lnSpc>
                <a:spcPct val="135400"/>
              </a:lnSpc>
              <a:spcBef>
                <a:spcPts val="198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100" dirty="0">
                <a:latin typeface="DejaVu Sans"/>
                <a:cs typeface="DejaVu Sans"/>
              </a:rPr>
              <a:t>Replace </a:t>
            </a:r>
            <a:r>
              <a:rPr sz="2400" spc="-105" dirty="0">
                <a:latin typeface="DejaVu Sans"/>
                <a:cs typeface="DejaVu Sans"/>
              </a:rPr>
              <a:t>each </a:t>
            </a:r>
            <a:r>
              <a:rPr sz="2400" spc="-50" dirty="0">
                <a:latin typeface="DejaVu Sans"/>
                <a:cs typeface="DejaVu Sans"/>
              </a:rPr>
              <a:t>undirected </a:t>
            </a:r>
            <a:r>
              <a:rPr sz="2400" spc="-85" dirty="0">
                <a:latin typeface="DejaVu Sans"/>
                <a:cs typeface="DejaVu Sans"/>
              </a:rPr>
              <a:t>edge </a:t>
            </a:r>
            <a:r>
              <a:rPr sz="2400" spc="-45" dirty="0">
                <a:latin typeface="DejaVu Sans"/>
                <a:cs typeface="DejaVu Sans"/>
              </a:rPr>
              <a:t>with </a:t>
            </a:r>
            <a:r>
              <a:rPr sz="2400" spc="-55" dirty="0">
                <a:latin typeface="DejaVu Sans"/>
                <a:cs typeface="DejaVu Sans"/>
              </a:rPr>
              <a:t>two </a:t>
            </a:r>
            <a:r>
              <a:rPr sz="2400" spc="-50" dirty="0">
                <a:latin typeface="DejaVu Sans"/>
                <a:cs typeface="DejaVu Sans"/>
              </a:rPr>
              <a:t>antiparallel </a:t>
            </a:r>
            <a:r>
              <a:rPr sz="2400" spc="-75" dirty="0">
                <a:latin typeface="DejaVu Sans"/>
                <a:cs typeface="DejaVu Sans"/>
              </a:rPr>
              <a:t>edges </a:t>
            </a:r>
            <a:r>
              <a:rPr sz="2400" spc="20" dirty="0">
                <a:latin typeface="DejaVu Sans"/>
                <a:cs typeface="DejaVu Sans"/>
              </a:rPr>
              <a:t>of </a:t>
            </a:r>
            <a:r>
              <a:rPr sz="2400" spc="-105" dirty="0">
                <a:latin typeface="DejaVu Sans"/>
                <a:cs typeface="DejaVu Sans"/>
              </a:rPr>
              <a:t>same  </a:t>
            </a:r>
            <a:r>
              <a:rPr sz="2400" spc="-40" dirty="0">
                <a:latin typeface="DejaVu Sans"/>
                <a:cs typeface="DejaVu Sans"/>
              </a:rPr>
              <a:t>length. </a:t>
            </a:r>
            <a:r>
              <a:rPr sz="2400" spc="-75" dirty="0">
                <a:latin typeface="DejaVu Sans"/>
                <a:cs typeface="DejaVu Sans"/>
              </a:rPr>
              <a:t>Run </a:t>
            </a:r>
            <a:r>
              <a:rPr sz="2400" spc="-25" dirty="0">
                <a:latin typeface="DejaVu Sans"/>
                <a:cs typeface="DejaVu Sans"/>
              </a:rPr>
              <a:t>Dijkstra’s </a:t>
            </a:r>
            <a:r>
              <a:rPr sz="2400" spc="-35" dirty="0">
                <a:latin typeface="DejaVu Sans"/>
                <a:cs typeface="DejaVu Sans"/>
              </a:rPr>
              <a:t>algorithm </a:t>
            </a:r>
            <a:r>
              <a:rPr sz="2400" spc="-5" dirty="0">
                <a:latin typeface="DejaVu Sans"/>
                <a:cs typeface="DejaVu Sans"/>
              </a:rPr>
              <a:t>in </a:t>
            </a:r>
            <a:r>
              <a:rPr sz="2400" spc="-75" dirty="0">
                <a:latin typeface="DejaVu Sans"/>
                <a:cs typeface="DejaVu Sans"/>
              </a:rPr>
              <a:t>the </a:t>
            </a:r>
            <a:r>
              <a:rPr sz="2400" spc="-30" dirty="0">
                <a:latin typeface="DejaVu Sans"/>
                <a:cs typeface="DejaVu Sans"/>
              </a:rPr>
              <a:t>resulting</a:t>
            </a:r>
            <a:r>
              <a:rPr sz="2400" spc="215" dirty="0">
                <a:latin typeface="DejaVu Sans"/>
                <a:cs typeface="DejaVu Sans"/>
              </a:rPr>
              <a:t> </a:t>
            </a:r>
            <a:r>
              <a:rPr sz="2400" spc="-30" dirty="0">
                <a:latin typeface="DejaVu Sans"/>
                <a:cs typeface="DejaVu Sans"/>
              </a:rPr>
              <a:t>digraph.</a:t>
            </a:r>
            <a:endParaRPr sz="2400" dirty="0">
              <a:latin typeface="DejaVu Sans"/>
              <a:cs typeface="DejaVu Sans"/>
            </a:endParaRPr>
          </a:p>
          <a:p>
            <a:pPr marL="1016000" marR="535940" indent="-647700">
              <a:lnSpc>
                <a:spcPct val="135400"/>
              </a:lnSpc>
              <a:spcBef>
                <a:spcPts val="130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20" dirty="0">
                <a:latin typeface="DejaVu Sans"/>
                <a:cs typeface="DejaVu Sans"/>
              </a:rPr>
              <a:t>Modify </a:t>
            </a:r>
            <a:r>
              <a:rPr sz="2400" spc="-25" dirty="0">
                <a:latin typeface="DejaVu Sans"/>
                <a:cs typeface="DejaVu Sans"/>
              </a:rPr>
              <a:t>Dijkstra’s </a:t>
            </a:r>
            <a:r>
              <a:rPr sz="2400" spc="-35" dirty="0">
                <a:latin typeface="DejaVu Sans"/>
                <a:cs typeface="DejaVu Sans"/>
              </a:rPr>
              <a:t>algorithms </a:t>
            </a:r>
            <a:r>
              <a:rPr sz="2400" spc="-15" dirty="0">
                <a:latin typeface="DejaVu Sans"/>
                <a:cs typeface="DejaVu Sans"/>
              </a:rPr>
              <a:t>so </a:t>
            </a:r>
            <a:r>
              <a:rPr sz="2400" spc="-70" dirty="0">
                <a:latin typeface="DejaVu Sans"/>
                <a:cs typeface="DejaVu Sans"/>
              </a:rPr>
              <a:t>that </a:t>
            </a:r>
            <a:r>
              <a:rPr sz="2400" spc="-85" dirty="0">
                <a:latin typeface="DejaVu Sans"/>
                <a:cs typeface="DejaVu Sans"/>
              </a:rPr>
              <a:t>when </a:t>
            </a:r>
            <a:r>
              <a:rPr sz="2400" spc="-10" dirty="0">
                <a:latin typeface="DejaVu Sans"/>
                <a:cs typeface="DejaVu Sans"/>
              </a:rPr>
              <a:t>it </a:t>
            </a:r>
            <a:r>
              <a:rPr sz="2400" spc="-55" dirty="0">
                <a:latin typeface="DejaVu Sans"/>
                <a:cs typeface="DejaVu Sans"/>
              </a:rPr>
              <a:t>processes </a:t>
            </a:r>
            <a:r>
              <a:rPr sz="2400" spc="-45" dirty="0">
                <a:latin typeface="DejaVu Sans"/>
                <a:cs typeface="DejaVu Sans"/>
              </a:rPr>
              <a:t>node </a:t>
            </a:r>
            <a:r>
              <a:rPr sz="2400" i="1" spc="-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DejaVu Sans"/>
                <a:cs typeface="DejaVu Sans"/>
              </a:rPr>
              <a:t>,  </a:t>
            </a:r>
            <a:r>
              <a:rPr sz="2400" spc="-10" dirty="0">
                <a:latin typeface="DejaVu Sans"/>
                <a:cs typeface="DejaVu Sans"/>
              </a:rPr>
              <a:t>it </a:t>
            </a:r>
            <a:r>
              <a:rPr sz="2400" spc="-35" dirty="0">
                <a:latin typeface="DejaVu Sans"/>
                <a:cs typeface="DejaVu Sans"/>
              </a:rPr>
              <a:t>consider all </a:t>
            </a:r>
            <a:r>
              <a:rPr sz="2400" spc="-75" dirty="0">
                <a:latin typeface="DejaVu Sans"/>
                <a:cs typeface="DejaVu Sans"/>
              </a:rPr>
              <a:t>edges </a:t>
            </a:r>
            <a:r>
              <a:rPr sz="2400" spc="-40" dirty="0">
                <a:latin typeface="DejaVu Sans"/>
                <a:cs typeface="DejaVu Sans"/>
              </a:rPr>
              <a:t>incident </a:t>
            </a:r>
            <a:r>
              <a:rPr sz="2400" spc="-25" dirty="0">
                <a:latin typeface="DejaVu Sans"/>
                <a:cs typeface="DejaVu Sans"/>
              </a:rPr>
              <a:t>to </a:t>
            </a:r>
            <a:r>
              <a:rPr sz="2400" i="1" dirty="0">
                <a:latin typeface="Times New Roman"/>
                <a:cs typeface="Times New Roman"/>
              </a:rPr>
              <a:t>u </a:t>
            </a:r>
            <a:r>
              <a:rPr sz="2400" spc="-70" dirty="0">
                <a:latin typeface="DejaVu Sans"/>
                <a:cs typeface="DejaVu Sans"/>
              </a:rPr>
              <a:t>(instead </a:t>
            </a:r>
            <a:r>
              <a:rPr sz="2400" spc="20" dirty="0">
                <a:latin typeface="DejaVu Sans"/>
                <a:cs typeface="DejaVu Sans"/>
              </a:rPr>
              <a:t>of </a:t>
            </a:r>
            <a:r>
              <a:rPr sz="2400" spc="-75" dirty="0">
                <a:latin typeface="DejaVu Sans"/>
                <a:cs typeface="DejaVu Sans"/>
              </a:rPr>
              <a:t>edges </a:t>
            </a:r>
            <a:r>
              <a:rPr sz="2400" spc="-70" dirty="0">
                <a:latin typeface="DejaVu Sans"/>
                <a:cs typeface="DejaVu Sans"/>
              </a:rPr>
              <a:t>leaving</a:t>
            </a:r>
            <a:r>
              <a:rPr sz="2400" spc="459" dirty="0">
                <a:latin typeface="DejaVu Sans"/>
                <a:cs typeface="DejaVu Sans"/>
              </a:rPr>
              <a:t> </a:t>
            </a:r>
            <a:r>
              <a:rPr sz="2400" i="1" spc="-55" dirty="0">
                <a:latin typeface="Times New Roman"/>
                <a:cs typeface="Times New Roman"/>
              </a:rPr>
              <a:t>u</a:t>
            </a:r>
            <a:r>
              <a:rPr sz="2400" spc="-55" dirty="0">
                <a:latin typeface="DejaVu Sans"/>
                <a:cs typeface="DejaVu Sans"/>
              </a:rPr>
              <a:t>).</a:t>
            </a:r>
            <a:endParaRPr sz="2400" dirty="0">
              <a:latin typeface="DejaVu Sans"/>
              <a:cs typeface="DejaVu Sans"/>
            </a:endParaRPr>
          </a:p>
          <a:p>
            <a:pPr marL="1016000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75" dirty="0">
                <a:latin typeface="DejaVu Sans"/>
                <a:cs typeface="DejaVu Sans"/>
              </a:rPr>
              <a:t>Either </a:t>
            </a:r>
            <a:r>
              <a:rPr sz="2400" spc="10" dirty="0">
                <a:latin typeface="DejaVu Sans"/>
                <a:cs typeface="DejaVu Sans"/>
              </a:rPr>
              <a:t>A </a:t>
            </a:r>
            <a:r>
              <a:rPr sz="2400" dirty="0">
                <a:latin typeface="DejaVu Sans"/>
                <a:cs typeface="DejaVu Sans"/>
              </a:rPr>
              <a:t>or</a:t>
            </a:r>
            <a:r>
              <a:rPr sz="2400" spc="4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B.</a:t>
            </a:r>
            <a:endParaRPr sz="2400" dirty="0">
              <a:latin typeface="DejaVu Sans"/>
              <a:cs typeface="DejaVu Sans"/>
            </a:endParaRPr>
          </a:p>
          <a:p>
            <a:pPr marL="1016000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DejaVu Sans"/>
              <a:buAutoNum type="alphaUcPeriod"/>
              <a:tabLst>
                <a:tab pos="1015365" algn="l"/>
                <a:tab pos="1016000" algn="l"/>
              </a:tabLst>
            </a:pPr>
            <a:r>
              <a:rPr sz="2400" spc="-55" dirty="0">
                <a:latin typeface="DejaVu Sans"/>
                <a:cs typeface="DejaVu Sans"/>
              </a:rPr>
              <a:t>Neither </a:t>
            </a:r>
            <a:r>
              <a:rPr sz="2400" spc="10" dirty="0">
                <a:latin typeface="DejaVu Sans"/>
                <a:cs typeface="DejaVu Sans"/>
              </a:rPr>
              <a:t>A </a:t>
            </a:r>
            <a:r>
              <a:rPr sz="2400" spc="-15" dirty="0">
                <a:latin typeface="DejaVu Sans"/>
                <a:cs typeface="DejaVu Sans"/>
              </a:rPr>
              <a:t>nor</a:t>
            </a:r>
            <a:r>
              <a:rPr sz="2400" spc="2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B.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657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1915" algn="l"/>
              </a:tabLst>
            </a:pPr>
            <a:r>
              <a:rPr sz="2800" b="0" spc="-25" dirty="0">
                <a:latin typeface="Arial"/>
                <a:cs typeface="Arial"/>
              </a:rPr>
              <a:t>Shortest</a:t>
            </a:r>
            <a:r>
              <a:rPr sz="2800" b="0" spc="90" dirty="0">
                <a:latin typeface="Arial"/>
                <a:cs typeface="Arial"/>
              </a:rPr>
              <a:t> </a:t>
            </a:r>
            <a:r>
              <a:rPr sz="2800" b="0" spc="10" dirty="0">
                <a:latin typeface="Arial"/>
                <a:cs typeface="Arial"/>
              </a:rPr>
              <a:t>paths:	</a:t>
            </a:r>
            <a:r>
              <a:rPr sz="2800" b="0" spc="75" dirty="0">
                <a:latin typeface="Arial"/>
                <a:cs typeface="Arial"/>
              </a:rPr>
              <a:t>quiz</a:t>
            </a:r>
            <a:r>
              <a:rPr sz="2800" b="0" spc="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1054100" y="525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1054100" y="525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762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97872B-4571-4D42-A7FE-F601AE93FB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220496"/>
            <a:ext cx="5285015" cy="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1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112649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Shortest paths with negative weights</a:t>
            </a:r>
            <a:r>
              <a:rPr lang="en-US" sz="2800" b="0" dirty="0">
                <a:latin typeface="Arial"/>
                <a:cs typeface="Arial"/>
              </a:rPr>
              <a:t> </a:t>
            </a:r>
            <a:r>
              <a:rPr lang="zh-CN" altLang="en-US" sz="2800" b="0" dirty="0">
                <a:latin typeface="Arial"/>
                <a:cs typeface="Arial"/>
              </a:rPr>
              <a:t>（</a:t>
            </a:r>
            <a:r>
              <a:rPr lang="en-US" altLang="zh-CN" sz="2800" b="0" dirty="0">
                <a:latin typeface="Arial"/>
                <a:cs typeface="Arial"/>
              </a:rPr>
              <a:t>Chapter 24.1 in textbook</a:t>
            </a:r>
            <a:r>
              <a:rPr lang="zh-CN" altLang="en-US" sz="2800" b="0" dirty="0">
                <a:latin typeface="Arial"/>
                <a:cs typeface="Arial"/>
              </a:rPr>
              <a:t>）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5" name="object 4"/>
          <p:cNvSpPr txBox="1"/>
          <p:nvPr/>
        </p:nvSpPr>
        <p:spPr>
          <a:xfrm>
            <a:off x="800100" y="1216660"/>
            <a:ext cx="11645900" cy="98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650240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Single-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source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 shortest-paths problem.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Given a digraph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with </a:t>
            </a:r>
            <a:r>
              <a:rPr lang="en-US" altLang="zh-CN" sz="2400" dirty="0">
                <a:solidFill>
                  <a:srgbClr val="00B050"/>
                </a:solidFill>
                <a:latin typeface="Trebuchet MS"/>
                <a:cs typeface="Trebuchet MS"/>
              </a:rPr>
              <a:t>arbitrary</a:t>
            </a:r>
            <a:r>
              <a:rPr lang="en-US" altLang="zh-CN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edge lengths 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lang="en-US" sz="2400" i="1" baseline="-19097" dirty="0">
                <a:latin typeface="Times New Roman"/>
                <a:cs typeface="Times New Roman"/>
              </a:rPr>
              <a:t>uv</a:t>
            </a:r>
            <a:r>
              <a:rPr sz="2400" i="1" baseline="-19097" dirty="0">
                <a:latin typeface="Times New Roman"/>
                <a:cs typeface="Times New Roman"/>
              </a:rPr>
              <a:t> </a:t>
            </a:r>
            <a:r>
              <a:rPr lang="en-US" sz="2400" i="1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and a </a:t>
            </a:r>
            <a:r>
              <a:rPr lang="en-US" sz="2400" dirty="0">
                <a:latin typeface="Trebuchet MS"/>
                <a:cs typeface="Trebuchet MS"/>
              </a:rPr>
              <a:t>source</a:t>
            </a:r>
            <a:r>
              <a:rPr sz="2400" dirty="0">
                <a:latin typeface="Trebuchet MS"/>
                <a:cs typeface="Trebuchet MS"/>
              </a:rPr>
              <a:t> node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find a shortest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</a:t>
            </a:r>
            <a:r>
              <a:rPr lang="en-US" sz="2400" dirty="0">
                <a:latin typeface="Trebuchet MS"/>
                <a:cs typeface="Trebuchet MS"/>
              </a:rPr>
              <a:t>to</a:t>
            </a:r>
            <a:r>
              <a:rPr sz="2400" dirty="0">
                <a:latin typeface="Trebuchet MS"/>
                <a:cs typeface="Trebuchet MS"/>
              </a:rPr>
              <a:t> every node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lang="en-US" sz="2400" dirty="0">
                <a:latin typeface="Trebuchet MS"/>
                <a:cs typeface="Trebuchet MS"/>
              </a:rPr>
              <a:t> in </a:t>
            </a:r>
            <a:r>
              <a:rPr lang="en-US" altLang="zh-CN" sz="2400" i="1" dirty="0">
                <a:latin typeface="Times New Roman"/>
                <a:cs typeface="Times New Roman"/>
              </a:rPr>
              <a:t>V 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454400" y="5105400"/>
            <a:ext cx="4748629" cy="3037840"/>
            <a:chOff x="1104899" y="5372100"/>
            <a:chExt cx="4748629" cy="3037840"/>
          </a:xfrm>
        </p:grpSpPr>
        <p:sp>
          <p:nvSpPr>
            <p:cNvPr id="106" name="object 46"/>
            <p:cNvSpPr/>
            <p:nvPr/>
          </p:nvSpPr>
          <p:spPr>
            <a:xfrm>
              <a:off x="3747987" y="5771167"/>
              <a:ext cx="1749341" cy="1616894"/>
            </a:xfrm>
            <a:custGeom>
              <a:avLst/>
              <a:gdLst/>
              <a:ahLst/>
              <a:cxnLst/>
              <a:rect l="l" t="t" r="r" b="b"/>
              <a:pathLst>
                <a:path w="1738629" h="1602740">
                  <a:moveTo>
                    <a:pt x="0" y="0"/>
                  </a:moveTo>
                  <a:lnTo>
                    <a:pt x="1719783" y="1585112"/>
                  </a:lnTo>
                  <a:lnTo>
                    <a:pt x="1738464" y="160232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7"/>
            <p:cNvSpPr/>
            <p:nvPr/>
          </p:nvSpPr>
          <p:spPr>
            <a:xfrm rot="10800000">
              <a:off x="3651328" y="5675172"/>
              <a:ext cx="229235" cy="223520"/>
            </a:xfrm>
            <a:custGeom>
              <a:avLst/>
              <a:gdLst/>
              <a:ahLst/>
              <a:cxnLst/>
              <a:rect l="l" t="t" r="r" b="b"/>
              <a:pathLst>
                <a:path w="229235" h="223520">
                  <a:moveTo>
                    <a:pt x="144589" y="0"/>
                  </a:moveTo>
                  <a:lnTo>
                    <a:pt x="111518" y="114592"/>
                  </a:lnTo>
                  <a:lnTo>
                    <a:pt x="0" y="156883"/>
                  </a:lnTo>
                  <a:lnTo>
                    <a:pt x="229184" y="223050"/>
                  </a:lnTo>
                  <a:lnTo>
                    <a:pt x="14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8"/>
            <p:cNvSpPr/>
            <p:nvPr/>
          </p:nvSpPr>
          <p:spPr>
            <a:xfrm>
              <a:off x="3521543" y="5750221"/>
              <a:ext cx="0" cy="1452880"/>
            </a:xfrm>
            <a:custGeom>
              <a:avLst/>
              <a:gdLst/>
              <a:ahLst/>
              <a:cxnLst/>
              <a:rect l="l" t="t" r="r" b="b"/>
              <a:pathLst>
                <a:path h="1452879">
                  <a:moveTo>
                    <a:pt x="0" y="0"/>
                  </a:moveTo>
                  <a:lnTo>
                    <a:pt x="0" y="0"/>
                  </a:lnTo>
                  <a:lnTo>
                    <a:pt x="0" y="1401898"/>
                  </a:lnTo>
                  <a:lnTo>
                    <a:pt x="0" y="1452879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9"/>
            <p:cNvSpPr/>
            <p:nvPr/>
          </p:nvSpPr>
          <p:spPr>
            <a:xfrm rot="10800000">
              <a:off x="3418506" y="7127457"/>
              <a:ext cx="213359" cy="213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0"/>
            <p:cNvSpPr/>
            <p:nvPr/>
          </p:nvSpPr>
          <p:spPr>
            <a:xfrm>
              <a:off x="1620323" y="5689523"/>
              <a:ext cx="1764664" cy="1679575"/>
            </a:xfrm>
            <a:custGeom>
              <a:avLst/>
              <a:gdLst/>
              <a:ahLst/>
              <a:cxnLst/>
              <a:rect l="l" t="t" r="r" b="b"/>
              <a:pathLst>
                <a:path w="1764664" h="1679575">
                  <a:moveTo>
                    <a:pt x="1764226" y="0"/>
                  </a:moveTo>
                  <a:lnTo>
                    <a:pt x="13799" y="1666074"/>
                  </a:lnTo>
                  <a:lnTo>
                    <a:pt x="0" y="167920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1"/>
            <p:cNvSpPr/>
            <p:nvPr/>
          </p:nvSpPr>
          <p:spPr>
            <a:xfrm>
              <a:off x="1543050" y="7265987"/>
              <a:ext cx="179705" cy="176530"/>
            </a:xfrm>
            <a:custGeom>
              <a:avLst/>
              <a:gdLst/>
              <a:ahLst/>
              <a:cxnLst/>
              <a:rect l="l" t="t" r="r" b="b"/>
              <a:pathLst>
                <a:path w="179705" h="176529">
                  <a:moveTo>
                    <a:pt x="63639" y="0"/>
                  </a:moveTo>
                  <a:lnTo>
                    <a:pt x="0" y="176288"/>
                  </a:lnTo>
                  <a:lnTo>
                    <a:pt x="179222" y="121424"/>
                  </a:lnTo>
                  <a:lnTo>
                    <a:pt x="91071" y="89611"/>
                  </a:lnTo>
                  <a:lnTo>
                    <a:pt x="6363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2"/>
            <p:cNvSpPr/>
            <p:nvPr/>
          </p:nvSpPr>
          <p:spPr>
            <a:xfrm>
              <a:off x="1710427" y="5551004"/>
              <a:ext cx="1605915" cy="10160"/>
            </a:xfrm>
            <a:custGeom>
              <a:avLst/>
              <a:gdLst/>
              <a:ahLst/>
              <a:cxnLst/>
              <a:rect l="l" t="t" r="r" b="b"/>
              <a:pathLst>
                <a:path w="1605914" h="10160">
                  <a:moveTo>
                    <a:pt x="-25400" y="4835"/>
                  </a:moveTo>
                  <a:lnTo>
                    <a:pt x="1630692" y="4835"/>
                  </a:lnTo>
                </a:path>
              </a:pathLst>
            </a:custGeom>
            <a:ln w="6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3"/>
            <p:cNvSpPr/>
            <p:nvPr/>
          </p:nvSpPr>
          <p:spPr>
            <a:xfrm rot="10800000">
              <a:off x="1618827" y="5446246"/>
              <a:ext cx="213995" cy="213360"/>
            </a:xfrm>
            <a:custGeom>
              <a:avLst/>
              <a:gdLst/>
              <a:ahLst/>
              <a:cxnLst/>
              <a:rect l="l" t="t" r="r" b="b"/>
              <a:pathLst>
                <a:path w="213995" h="213360">
                  <a:moveTo>
                    <a:pt x="1282" y="0"/>
                  </a:moveTo>
                  <a:lnTo>
                    <a:pt x="53975" y="106997"/>
                  </a:lnTo>
                  <a:lnTo>
                    <a:pt x="0" y="213347"/>
                  </a:lnTo>
                  <a:lnTo>
                    <a:pt x="213994" y="107962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54"/>
            <p:cNvSpPr/>
            <p:nvPr/>
          </p:nvSpPr>
          <p:spPr>
            <a:xfrm>
              <a:off x="3808727" y="5551004"/>
              <a:ext cx="1633220" cy="10160"/>
            </a:xfrm>
            <a:custGeom>
              <a:avLst/>
              <a:gdLst/>
              <a:ahLst/>
              <a:cxnLst/>
              <a:rect l="l" t="t" r="r" b="b"/>
              <a:pathLst>
                <a:path w="1633220" h="10160">
                  <a:moveTo>
                    <a:pt x="-19050" y="4919"/>
                  </a:moveTo>
                  <a:lnTo>
                    <a:pt x="1652271" y="4919"/>
                  </a:lnTo>
                </a:path>
              </a:pathLst>
            </a:custGeom>
            <a:ln w="479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5"/>
            <p:cNvSpPr/>
            <p:nvPr/>
          </p:nvSpPr>
          <p:spPr>
            <a:xfrm>
              <a:off x="3702050" y="5476659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39">
                  <a:moveTo>
                    <a:pt x="167132" y="0"/>
                  </a:moveTo>
                  <a:lnTo>
                    <a:pt x="0" y="84836"/>
                  </a:lnTo>
                  <a:lnTo>
                    <a:pt x="168135" y="167639"/>
                  </a:lnTo>
                  <a:lnTo>
                    <a:pt x="125729" y="84074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6"/>
            <p:cNvSpPr/>
            <p:nvPr/>
          </p:nvSpPr>
          <p:spPr>
            <a:xfrm>
              <a:off x="3340096" y="53848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1" y="0"/>
                  </a:moveTo>
                  <a:lnTo>
                    <a:pt x="132697" y="5786"/>
                  </a:lnTo>
                  <a:lnTo>
                    <a:pt x="89989" y="23147"/>
                  </a:lnTo>
                  <a:lnTo>
                    <a:pt x="52073" y="52082"/>
                  </a:lnTo>
                  <a:lnTo>
                    <a:pt x="23143" y="89993"/>
                  </a:lnTo>
                  <a:lnTo>
                    <a:pt x="5785" y="132698"/>
                  </a:lnTo>
                  <a:lnTo>
                    <a:pt x="0" y="177800"/>
                  </a:lnTo>
                  <a:lnTo>
                    <a:pt x="5785" y="222901"/>
                  </a:lnTo>
                  <a:lnTo>
                    <a:pt x="23143" y="265606"/>
                  </a:lnTo>
                  <a:lnTo>
                    <a:pt x="52073" y="303517"/>
                  </a:lnTo>
                  <a:lnTo>
                    <a:pt x="89989" y="332452"/>
                  </a:lnTo>
                  <a:lnTo>
                    <a:pt x="132697" y="349813"/>
                  </a:lnTo>
                  <a:lnTo>
                    <a:pt x="177801" y="355600"/>
                  </a:lnTo>
                  <a:lnTo>
                    <a:pt x="222904" y="349813"/>
                  </a:lnTo>
                  <a:lnTo>
                    <a:pt x="265609" y="332452"/>
                  </a:lnTo>
                  <a:lnTo>
                    <a:pt x="303520" y="303517"/>
                  </a:lnTo>
                  <a:lnTo>
                    <a:pt x="332455" y="265606"/>
                  </a:lnTo>
                  <a:lnTo>
                    <a:pt x="349816" y="222901"/>
                  </a:lnTo>
                  <a:lnTo>
                    <a:pt x="355603" y="177800"/>
                  </a:lnTo>
                  <a:lnTo>
                    <a:pt x="349816" y="132698"/>
                  </a:lnTo>
                  <a:lnTo>
                    <a:pt x="332455" y="89993"/>
                  </a:lnTo>
                  <a:lnTo>
                    <a:pt x="303520" y="52082"/>
                  </a:lnTo>
                  <a:lnTo>
                    <a:pt x="265609" y="23147"/>
                  </a:lnTo>
                  <a:lnTo>
                    <a:pt x="222904" y="5786"/>
                  </a:lnTo>
                  <a:lnTo>
                    <a:pt x="17780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7"/>
            <p:cNvSpPr/>
            <p:nvPr/>
          </p:nvSpPr>
          <p:spPr>
            <a:xfrm>
              <a:off x="3340100" y="53848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8"/>
            <p:cNvSpPr/>
            <p:nvPr/>
          </p:nvSpPr>
          <p:spPr>
            <a:xfrm>
              <a:off x="1413343" y="5730235"/>
              <a:ext cx="0" cy="1516380"/>
            </a:xfrm>
            <a:custGeom>
              <a:avLst/>
              <a:gdLst/>
              <a:ahLst/>
              <a:cxnLst/>
              <a:rect l="l" t="t" r="r" b="b"/>
              <a:pathLst>
                <a:path h="1516379">
                  <a:moveTo>
                    <a:pt x="0" y="0"/>
                  </a:moveTo>
                  <a:lnTo>
                    <a:pt x="0" y="0"/>
                  </a:lnTo>
                  <a:lnTo>
                    <a:pt x="0" y="1464966"/>
                  </a:lnTo>
                  <a:lnTo>
                    <a:pt x="0" y="1516379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9"/>
            <p:cNvSpPr/>
            <p:nvPr/>
          </p:nvSpPr>
          <p:spPr>
            <a:xfrm rot="10800000">
              <a:off x="1302618" y="7173490"/>
              <a:ext cx="213360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0"/>
            <p:cNvSpPr/>
            <p:nvPr/>
          </p:nvSpPr>
          <p:spPr>
            <a:xfrm>
              <a:off x="1231898" y="53721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1" y="0"/>
                  </a:moveTo>
                  <a:lnTo>
                    <a:pt x="132696" y="5786"/>
                  </a:lnTo>
                  <a:lnTo>
                    <a:pt x="89987" y="23147"/>
                  </a:lnTo>
                  <a:lnTo>
                    <a:pt x="52071" y="52082"/>
                  </a:lnTo>
                  <a:lnTo>
                    <a:pt x="23142" y="89993"/>
                  </a:lnTo>
                  <a:lnTo>
                    <a:pt x="5785" y="132699"/>
                  </a:lnTo>
                  <a:lnTo>
                    <a:pt x="0" y="177801"/>
                  </a:lnTo>
                  <a:lnTo>
                    <a:pt x="5785" y="222905"/>
                  </a:lnTo>
                  <a:lnTo>
                    <a:pt x="23142" y="265613"/>
                  </a:lnTo>
                  <a:lnTo>
                    <a:pt x="52071" y="303530"/>
                  </a:lnTo>
                  <a:lnTo>
                    <a:pt x="89987" y="332459"/>
                  </a:lnTo>
                  <a:lnTo>
                    <a:pt x="132696" y="349817"/>
                  </a:lnTo>
                  <a:lnTo>
                    <a:pt x="177801" y="355603"/>
                  </a:lnTo>
                  <a:lnTo>
                    <a:pt x="222906" y="349817"/>
                  </a:lnTo>
                  <a:lnTo>
                    <a:pt x="265614" y="332459"/>
                  </a:lnTo>
                  <a:lnTo>
                    <a:pt x="303531" y="303530"/>
                  </a:lnTo>
                  <a:lnTo>
                    <a:pt x="332460" y="265613"/>
                  </a:lnTo>
                  <a:lnTo>
                    <a:pt x="349818" y="222905"/>
                  </a:lnTo>
                  <a:lnTo>
                    <a:pt x="355604" y="177801"/>
                  </a:lnTo>
                  <a:lnTo>
                    <a:pt x="349818" y="132699"/>
                  </a:lnTo>
                  <a:lnTo>
                    <a:pt x="332460" y="89993"/>
                  </a:lnTo>
                  <a:lnTo>
                    <a:pt x="303531" y="52082"/>
                  </a:lnTo>
                  <a:lnTo>
                    <a:pt x="265614" y="23147"/>
                  </a:lnTo>
                  <a:lnTo>
                    <a:pt x="222906" y="5786"/>
                  </a:lnTo>
                  <a:lnTo>
                    <a:pt x="17780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1"/>
            <p:cNvSpPr/>
            <p:nvPr/>
          </p:nvSpPr>
          <p:spPr>
            <a:xfrm>
              <a:off x="1231900" y="53721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2"/>
            <p:cNvSpPr/>
            <p:nvPr/>
          </p:nvSpPr>
          <p:spPr>
            <a:xfrm>
              <a:off x="1700448" y="7522832"/>
              <a:ext cx="1633855" cy="39370"/>
            </a:xfrm>
            <a:custGeom>
              <a:avLst/>
              <a:gdLst/>
              <a:ahLst/>
              <a:cxnLst/>
              <a:rect l="l" t="t" r="r" b="b"/>
              <a:pathLst>
                <a:path w="1633854" h="39370">
                  <a:moveTo>
                    <a:pt x="1633352" y="0"/>
                  </a:moveTo>
                  <a:lnTo>
                    <a:pt x="19044" y="38899"/>
                  </a:lnTo>
                  <a:lnTo>
                    <a:pt x="0" y="39358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3"/>
            <p:cNvSpPr/>
            <p:nvPr/>
          </p:nvSpPr>
          <p:spPr>
            <a:xfrm>
              <a:off x="1593799" y="7476934"/>
              <a:ext cx="170180" cy="167640"/>
            </a:xfrm>
            <a:custGeom>
              <a:avLst/>
              <a:gdLst/>
              <a:ahLst/>
              <a:cxnLst/>
              <a:rect l="l" t="t" r="r" b="b"/>
              <a:pathLst>
                <a:path w="170180" h="167640">
                  <a:moveTo>
                    <a:pt x="165569" y="0"/>
                  </a:moveTo>
                  <a:lnTo>
                    <a:pt x="0" y="87833"/>
                  </a:lnTo>
                  <a:lnTo>
                    <a:pt x="169608" y="167589"/>
                  </a:lnTo>
                  <a:lnTo>
                    <a:pt x="125691" y="84797"/>
                  </a:lnTo>
                  <a:lnTo>
                    <a:pt x="1655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4"/>
            <p:cNvSpPr/>
            <p:nvPr/>
          </p:nvSpPr>
          <p:spPr>
            <a:xfrm>
              <a:off x="1231898" y="73914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1" y="0"/>
                  </a:moveTo>
                  <a:lnTo>
                    <a:pt x="132696" y="5786"/>
                  </a:lnTo>
                  <a:lnTo>
                    <a:pt x="89987" y="23147"/>
                  </a:lnTo>
                  <a:lnTo>
                    <a:pt x="52071" y="52082"/>
                  </a:lnTo>
                  <a:lnTo>
                    <a:pt x="23142" y="89993"/>
                  </a:lnTo>
                  <a:lnTo>
                    <a:pt x="5785" y="132699"/>
                  </a:lnTo>
                  <a:lnTo>
                    <a:pt x="0" y="177801"/>
                  </a:lnTo>
                  <a:lnTo>
                    <a:pt x="5785" y="222905"/>
                  </a:lnTo>
                  <a:lnTo>
                    <a:pt x="23142" y="265613"/>
                  </a:lnTo>
                  <a:lnTo>
                    <a:pt x="52071" y="303530"/>
                  </a:lnTo>
                  <a:lnTo>
                    <a:pt x="89987" y="332459"/>
                  </a:lnTo>
                  <a:lnTo>
                    <a:pt x="132696" y="349817"/>
                  </a:lnTo>
                  <a:lnTo>
                    <a:pt x="177801" y="355603"/>
                  </a:lnTo>
                  <a:lnTo>
                    <a:pt x="222906" y="349817"/>
                  </a:lnTo>
                  <a:lnTo>
                    <a:pt x="265614" y="332459"/>
                  </a:lnTo>
                  <a:lnTo>
                    <a:pt x="303531" y="303530"/>
                  </a:lnTo>
                  <a:lnTo>
                    <a:pt x="332460" y="265613"/>
                  </a:lnTo>
                  <a:lnTo>
                    <a:pt x="349818" y="222905"/>
                  </a:lnTo>
                  <a:lnTo>
                    <a:pt x="355604" y="177801"/>
                  </a:lnTo>
                  <a:lnTo>
                    <a:pt x="349818" y="132699"/>
                  </a:lnTo>
                  <a:lnTo>
                    <a:pt x="332460" y="89993"/>
                  </a:lnTo>
                  <a:lnTo>
                    <a:pt x="303531" y="52082"/>
                  </a:lnTo>
                  <a:lnTo>
                    <a:pt x="265614" y="23147"/>
                  </a:lnTo>
                  <a:lnTo>
                    <a:pt x="222906" y="5786"/>
                  </a:lnTo>
                  <a:lnTo>
                    <a:pt x="17780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5"/>
            <p:cNvSpPr/>
            <p:nvPr/>
          </p:nvSpPr>
          <p:spPr>
            <a:xfrm>
              <a:off x="1231900" y="73914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6"/>
            <p:cNvSpPr/>
            <p:nvPr/>
          </p:nvSpPr>
          <p:spPr>
            <a:xfrm>
              <a:off x="3808727" y="7506804"/>
              <a:ext cx="1633220" cy="10160"/>
            </a:xfrm>
            <a:custGeom>
              <a:avLst/>
              <a:gdLst/>
              <a:ahLst/>
              <a:cxnLst/>
              <a:rect l="l" t="t" r="r" b="b"/>
              <a:pathLst>
                <a:path w="1633220" h="10159">
                  <a:moveTo>
                    <a:pt x="-19050" y="4919"/>
                  </a:moveTo>
                  <a:lnTo>
                    <a:pt x="1652271" y="4919"/>
                  </a:lnTo>
                </a:path>
              </a:pathLst>
            </a:custGeom>
            <a:ln w="479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7"/>
            <p:cNvSpPr/>
            <p:nvPr/>
          </p:nvSpPr>
          <p:spPr>
            <a:xfrm>
              <a:off x="3702050" y="7432458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40">
                  <a:moveTo>
                    <a:pt x="167132" y="0"/>
                  </a:moveTo>
                  <a:lnTo>
                    <a:pt x="0" y="84836"/>
                  </a:lnTo>
                  <a:lnTo>
                    <a:pt x="168135" y="167640"/>
                  </a:lnTo>
                  <a:lnTo>
                    <a:pt x="125729" y="84074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8"/>
            <p:cNvSpPr/>
            <p:nvPr/>
          </p:nvSpPr>
          <p:spPr>
            <a:xfrm>
              <a:off x="3340096" y="73406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1" y="0"/>
                  </a:moveTo>
                  <a:lnTo>
                    <a:pt x="132697" y="5786"/>
                  </a:lnTo>
                  <a:lnTo>
                    <a:pt x="89989" y="23147"/>
                  </a:lnTo>
                  <a:lnTo>
                    <a:pt x="52073" y="52082"/>
                  </a:lnTo>
                  <a:lnTo>
                    <a:pt x="23143" y="89993"/>
                  </a:lnTo>
                  <a:lnTo>
                    <a:pt x="5785" y="132699"/>
                  </a:lnTo>
                  <a:lnTo>
                    <a:pt x="0" y="177801"/>
                  </a:lnTo>
                  <a:lnTo>
                    <a:pt x="5785" y="222905"/>
                  </a:lnTo>
                  <a:lnTo>
                    <a:pt x="23143" y="265613"/>
                  </a:lnTo>
                  <a:lnTo>
                    <a:pt x="52073" y="303530"/>
                  </a:lnTo>
                  <a:lnTo>
                    <a:pt x="89989" y="332459"/>
                  </a:lnTo>
                  <a:lnTo>
                    <a:pt x="132697" y="349817"/>
                  </a:lnTo>
                  <a:lnTo>
                    <a:pt x="177801" y="355603"/>
                  </a:lnTo>
                  <a:lnTo>
                    <a:pt x="222904" y="349817"/>
                  </a:lnTo>
                  <a:lnTo>
                    <a:pt x="265609" y="332459"/>
                  </a:lnTo>
                  <a:lnTo>
                    <a:pt x="303520" y="303530"/>
                  </a:lnTo>
                  <a:lnTo>
                    <a:pt x="332455" y="265613"/>
                  </a:lnTo>
                  <a:lnTo>
                    <a:pt x="349816" y="222905"/>
                  </a:lnTo>
                  <a:lnTo>
                    <a:pt x="355603" y="177801"/>
                  </a:lnTo>
                  <a:lnTo>
                    <a:pt x="349816" y="132699"/>
                  </a:lnTo>
                  <a:lnTo>
                    <a:pt x="332455" y="89993"/>
                  </a:lnTo>
                  <a:lnTo>
                    <a:pt x="303520" y="52082"/>
                  </a:lnTo>
                  <a:lnTo>
                    <a:pt x="265609" y="23147"/>
                  </a:lnTo>
                  <a:lnTo>
                    <a:pt x="222904" y="5786"/>
                  </a:lnTo>
                  <a:lnTo>
                    <a:pt x="17780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9"/>
            <p:cNvSpPr/>
            <p:nvPr/>
          </p:nvSpPr>
          <p:spPr>
            <a:xfrm>
              <a:off x="3340100" y="73406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0"/>
            <p:cNvSpPr/>
            <p:nvPr/>
          </p:nvSpPr>
          <p:spPr>
            <a:xfrm>
              <a:off x="1104899" y="6414162"/>
              <a:ext cx="622300" cy="367030"/>
            </a:xfrm>
            <a:custGeom>
              <a:avLst/>
              <a:gdLst/>
              <a:ahLst/>
              <a:cxnLst/>
              <a:rect l="l" t="t" r="r" b="b"/>
              <a:pathLst>
                <a:path w="622300" h="367029">
                  <a:moveTo>
                    <a:pt x="337667" y="0"/>
                  </a:moveTo>
                  <a:lnTo>
                    <a:pt x="284632" y="0"/>
                  </a:lnTo>
                  <a:lnTo>
                    <a:pt x="232219" y="5327"/>
                  </a:lnTo>
                  <a:lnTo>
                    <a:pt x="181670" y="15982"/>
                  </a:lnTo>
                  <a:lnTo>
                    <a:pt x="134227" y="31964"/>
                  </a:lnTo>
                  <a:lnTo>
                    <a:pt x="91134" y="53274"/>
                  </a:lnTo>
                  <a:lnTo>
                    <a:pt x="51263" y="82163"/>
                  </a:lnTo>
                  <a:lnTo>
                    <a:pt x="22783" y="114193"/>
                  </a:lnTo>
                  <a:lnTo>
                    <a:pt x="5695" y="148316"/>
                  </a:lnTo>
                  <a:lnTo>
                    <a:pt x="0" y="183487"/>
                  </a:lnTo>
                  <a:lnTo>
                    <a:pt x="5695" y="218657"/>
                  </a:lnTo>
                  <a:lnTo>
                    <a:pt x="22783" y="252781"/>
                  </a:lnTo>
                  <a:lnTo>
                    <a:pt x="51263" y="284811"/>
                  </a:lnTo>
                  <a:lnTo>
                    <a:pt x="91134" y="313700"/>
                  </a:lnTo>
                  <a:lnTo>
                    <a:pt x="134227" y="335010"/>
                  </a:lnTo>
                  <a:lnTo>
                    <a:pt x="181670" y="350992"/>
                  </a:lnTo>
                  <a:lnTo>
                    <a:pt x="232219" y="361647"/>
                  </a:lnTo>
                  <a:lnTo>
                    <a:pt x="284632" y="366974"/>
                  </a:lnTo>
                  <a:lnTo>
                    <a:pt x="337667" y="366974"/>
                  </a:lnTo>
                  <a:lnTo>
                    <a:pt x="390080" y="361647"/>
                  </a:lnTo>
                  <a:lnTo>
                    <a:pt x="440629" y="350992"/>
                  </a:lnTo>
                  <a:lnTo>
                    <a:pt x="488071" y="335010"/>
                  </a:lnTo>
                  <a:lnTo>
                    <a:pt x="531165" y="313700"/>
                  </a:lnTo>
                  <a:lnTo>
                    <a:pt x="571036" y="284811"/>
                  </a:lnTo>
                  <a:lnTo>
                    <a:pt x="599516" y="252781"/>
                  </a:lnTo>
                  <a:lnTo>
                    <a:pt x="616604" y="218657"/>
                  </a:lnTo>
                  <a:lnTo>
                    <a:pt x="622300" y="183487"/>
                  </a:lnTo>
                  <a:lnTo>
                    <a:pt x="616604" y="148316"/>
                  </a:lnTo>
                  <a:lnTo>
                    <a:pt x="599516" y="114193"/>
                  </a:lnTo>
                  <a:lnTo>
                    <a:pt x="571036" y="82163"/>
                  </a:lnTo>
                  <a:lnTo>
                    <a:pt x="531165" y="53274"/>
                  </a:lnTo>
                  <a:lnTo>
                    <a:pt x="488071" y="31964"/>
                  </a:lnTo>
                  <a:lnTo>
                    <a:pt x="440629" y="15982"/>
                  </a:lnTo>
                  <a:lnTo>
                    <a:pt x="390080" y="5327"/>
                  </a:lnTo>
                  <a:lnTo>
                    <a:pt x="33766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71"/>
            <p:cNvSpPr txBox="1"/>
            <p:nvPr/>
          </p:nvSpPr>
          <p:spPr>
            <a:xfrm>
              <a:off x="1333500" y="6400800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latin typeface="Trebuchet MS"/>
                  <a:cs typeface="Trebuchet MS"/>
                </a:rPr>
                <a:t>4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32" name="object 72"/>
            <p:cNvSpPr/>
            <p:nvPr/>
          </p:nvSpPr>
          <p:spPr>
            <a:xfrm>
              <a:off x="5629743" y="5872485"/>
              <a:ext cx="0" cy="1452880"/>
            </a:xfrm>
            <a:custGeom>
              <a:avLst/>
              <a:gdLst/>
              <a:ahLst/>
              <a:cxnLst/>
              <a:rect l="l" t="t" r="r" b="b"/>
              <a:pathLst>
                <a:path h="1452879">
                  <a:moveTo>
                    <a:pt x="0" y="0"/>
                  </a:moveTo>
                  <a:lnTo>
                    <a:pt x="0" y="0"/>
                  </a:lnTo>
                  <a:lnTo>
                    <a:pt x="0" y="1427480"/>
                  </a:lnTo>
                  <a:lnTo>
                    <a:pt x="0" y="145288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3"/>
            <p:cNvSpPr/>
            <p:nvPr/>
          </p:nvSpPr>
          <p:spPr>
            <a:xfrm rot="10800000">
              <a:off x="5519420" y="5723841"/>
              <a:ext cx="213359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4"/>
            <p:cNvSpPr/>
            <p:nvPr/>
          </p:nvSpPr>
          <p:spPr>
            <a:xfrm>
              <a:off x="5448300" y="53721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0" y="0"/>
                  </a:moveTo>
                  <a:lnTo>
                    <a:pt x="132698" y="5786"/>
                  </a:lnTo>
                  <a:lnTo>
                    <a:pt x="89993" y="23147"/>
                  </a:lnTo>
                  <a:lnTo>
                    <a:pt x="52082" y="52082"/>
                  </a:lnTo>
                  <a:lnTo>
                    <a:pt x="23147" y="89993"/>
                  </a:lnTo>
                  <a:lnTo>
                    <a:pt x="5786" y="132699"/>
                  </a:lnTo>
                  <a:lnTo>
                    <a:pt x="0" y="177801"/>
                  </a:lnTo>
                  <a:lnTo>
                    <a:pt x="5786" y="222905"/>
                  </a:lnTo>
                  <a:lnTo>
                    <a:pt x="23147" y="265613"/>
                  </a:lnTo>
                  <a:lnTo>
                    <a:pt x="52082" y="303530"/>
                  </a:lnTo>
                  <a:lnTo>
                    <a:pt x="89993" y="332459"/>
                  </a:lnTo>
                  <a:lnTo>
                    <a:pt x="132698" y="349817"/>
                  </a:lnTo>
                  <a:lnTo>
                    <a:pt x="177800" y="355603"/>
                  </a:lnTo>
                  <a:lnTo>
                    <a:pt x="222901" y="349817"/>
                  </a:lnTo>
                  <a:lnTo>
                    <a:pt x="265606" y="332459"/>
                  </a:lnTo>
                  <a:lnTo>
                    <a:pt x="303517" y="303530"/>
                  </a:lnTo>
                  <a:lnTo>
                    <a:pt x="332452" y="265613"/>
                  </a:lnTo>
                  <a:lnTo>
                    <a:pt x="349813" y="222905"/>
                  </a:lnTo>
                  <a:lnTo>
                    <a:pt x="355600" y="177801"/>
                  </a:lnTo>
                  <a:lnTo>
                    <a:pt x="349813" y="132699"/>
                  </a:lnTo>
                  <a:lnTo>
                    <a:pt x="332452" y="89993"/>
                  </a:lnTo>
                  <a:lnTo>
                    <a:pt x="303517" y="52082"/>
                  </a:lnTo>
                  <a:lnTo>
                    <a:pt x="265606" y="23147"/>
                  </a:lnTo>
                  <a:lnTo>
                    <a:pt x="222901" y="5786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75"/>
            <p:cNvSpPr/>
            <p:nvPr/>
          </p:nvSpPr>
          <p:spPr>
            <a:xfrm>
              <a:off x="5448300" y="53721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76"/>
            <p:cNvSpPr/>
            <p:nvPr/>
          </p:nvSpPr>
          <p:spPr>
            <a:xfrm>
              <a:off x="5448300" y="73279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0" y="0"/>
                  </a:moveTo>
                  <a:lnTo>
                    <a:pt x="132698" y="5786"/>
                  </a:lnTo>
                  <a:lnTo>
                    <a:pt x="89993" y="23147"/>
                  </a:lnTo>
                  <a:lnTo>
                    <a:pt x="52082" y="52082"/>
                  </a:lnTo>
                  <a:lnTo>
                    <a:pt x="23147" y="89993"/>
                  </a:lnTo>
                  <a:lnTo>
                    <a:pt x="5786" y="132699"/>
                  </a:lnTo>
                  <a:lnTo>
                    <a:pt x="0" y="177801"/>
                  </a:lnTo>
                  <a:lnTo>
                    <a:pt x="5786" y="222905"/>
                  </a:lnTo>
                  <a:lnTo>
                    <a:pt x="23147" y="265613"/>
                  </a:lnTo>
                  <a:lnTo>
                    <a:pt x="52082" y="303530"/>
                  </a:lnTo>
                  <a:lnTo>
                    <a:pt x="89993" y="332459"/>
                  </a:lnTo>
                  <a:lnTo>
                    <a:pt x="132698" y="349817"/>
                  </a:lnTo>
                  <a:lnTo>
                    <a:pt x="177800" y="355603"/>
                  </a:lnTo>
                  <a:lnTo>
                    <a:pt x="222901" y="349817"/>
                  </a:lnTo>
                  <a:lnTo>
                    <a:pt x="265606" y="332459"/>
                  </a:lnTo>
                  <a:lnTo>
                    <a:pt x="303517" y="303530"/>
                  </a:lnTo>
                  <a:lnTo>
                    <a:pt x="332452" y="265613"/>
                  </a:lnTo>
                  <a:lnTo>
                    <a:pt x="349813" y="222905"/>
                  </a:lnTo>
                  <a:lnTo>
                    <a:pt x="355600" y="177801"/>
                  </a:lnTo>
                  <a:lnTo>
                    <a:pt x="349813" y="132699"/>
                  </a:lnTo>
                  <a:lnTo>
                    <a:pt x="332452" y="89993"/>
                  </a:lnTo>
                  <a:lnTo>
                    <a:pt x="303517" y="52082"/>
                  </a:lnTo>
                  <a:lnTo>
                    <a:pt x="265606" y="23147"/>
                  </a:lnTo>
                  <a:lnTo>
                    <a:pt x="222901" y="5786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77"/>
            <p:cNvSpPr/>
            <p:nvPr/>
          </p:nvSpPr>
          <p:spPr>
            <a:xfrm>
              <a:off x="5448300" y="732790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03523" y="52076"/>
                  </a:moveTo>
                  <a:lnTo>
                    <a:pt x="332454" y="89989"/>
                  </a:lnTo>
                  <a:lnTo>
                    <a:pt x="349813" y="132696"/>
                  </a:lnTo>
                  <a:lnTo>
                    <a:pt x="355599" y="177800"/>
                  </a:lnTo>
                  <a:lnTo>
                    <a:pt x="349813" y="222903"/>
                  </a:lnTo>
                  <a:lnTo>
                    <a:pt x="332454" y="265610"/>
                  </a:lnTo>
                  <a:lnTo>
                    <a:pt x="303523" y="303523"/>
                  </a:lnTo>
                  <a:lnTo>
                    <a:pt x="265610" y="332454"/>
                  </a:lnTo>
                  <a:lnTo>
                    <a:pt x="222903" y="349813"/>
                  </a:lnTo>
                  <a:lnTo>
                    <a:pt x="177800" y="355599"/>
                  </a:lnTo>
                  <a:lnTo>
                    <a:pt x="132696" y="349813"/>
                  </a:lnTo>
                  <a:lnTo>
                    <a:pt x="89989" y="332454"/>
                  </a:lnTo>
                  <a:lnTo>
                    <a:pt x="52076" y="303523"/>
                  </a:lnTo>
                  <a:lnTo>
                    <a:pt x="23145" y="265610"/>
                  </a:lnTo>
                  <a:lnTo>
                    <a:pt x="5786" y="222903"/>
                  </a:lnTo>
                  <a:lnTo>
                    <a:pt x="0" y="177800"/>
                  </a:lnTo>
                  <a:lnTo>
                    <a:pt x="5786" y="132696"/>
                  </a:lnTo>
                  <a:lnTo>
                    <a:pt x="23145" y="89989"/>
                  </a:lnTo>
                  <a:lnTo>
                    <a:pt x="52076" y="52076"/>
                  </a:lnTo>
                  <a:lnTo>
                    <a:pt x="89989" y="23145"/>
                  </a:lnTo>
                  <a:lnTo>
                    <a:pt x="132696" y="5786"/>
                  </a:lnTo>
                  <a:lnTo>
                    <a:pt x="177800" y="0"/>
                  </a:lnTo>
                  <a:lnTo>
                    <a:pt x="222903" y="5786"/>
                  </a:lnTo>
                  <a:lnTo>
                    <a:pt x="265610" y="23145"/>
                  </a:lnTo>
                  <a:lnTo>
                    <a:pt x="303523" y="52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78"/>
            <p:cNvSpPr txBox="1"/>
            <p:nvPr/>
          </p:nvSpPr>
          <p:spPr>
            <a:xfrm>
              <a:off x="5575300" y="7327900"/>
              <a:ext cx="89535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i="1" dirty="0">
                  <a:latin typeface="Times New Roman"/>
                  <a:cs typeface="Times New Roman"/>
                </a:rPr>
                <a:t>s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139" name="object 79"/>
            <p:cNvSpPr/>
            <p:nvPr/>
          </p:nvSpPr>
          <p:spPr>
            <a:xfrm>
              <a:off x="2160369" y="5398597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80"/>
            <p:cNvSpPr txBox="1"/>
            <p:nvPr/>
          </p:nvSpPr>
          <p:spPr>
            <a:xfrm>
              <a:off x="2298700" y="5384800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41" name="object 81"/>
            <p:cNvSpPr/>
            <p:nvPr/>
          </p:nvSpPr>
          <p:spPr>
            <a:xfrm>
              <a:off x="4305300" y="6337962"/>
              <a:ext cx="622300" cy="367030"/>
            </a:xfrm>
            <a:custGeom>
              <a:avLst/>
              <a:gdLst/>
              <a:ahLst/>
              <a:cxnLst/>
              <a:rect l="l" t="t" r="r" b="b"/>
              <a:pathLst>
                <a:path w="622300" h="367029">
                  <a:moveTo>
                    <a:pt x="337667" y="0"/>
                  </a:moveTo>
                  <a:lnTo>
                    <a:pt x="284632" y="0"/>
                  </a:lnTo>
                  <a:lnTo>
                    <a:pt x="232219" y="5327"/>
                  </a:lnTo>
                  <a:lnTo>
                    <a:pt x="181670" y="15982"/>
                  </a:lnTo>
                  <a:lnTo>
                    <a:pt x="134228" y="31964"/>
                  </a:lnTo>
                  <a:lnTo>
                    <a:pt x="91135" y="53274"/>
                  </a:lnTo>
                  <a:lnTo>
                    <a:pt x="51263" y="82163"/>
                  </a:lnTo>
                  <a:lnTo>
                    <a:pt x="22783" y="114193"/>
                  </a:lnTo>
                  <a:lnTo>
                    <a:pt x="5695" y="148316"/>
                  </a:lnTo>
                  <a:lnTo>
                    <a:pt x="0" y="183487"/>
                  </a:lnTo>
                  <a:lnTo>
                    <a:pt x="5695" y="218657"/>
                  </a:lnTo>
                  <a:lnTo>
                    <a:pt x="22783" y="252781"/>
                  </a:lnTo>
                  <a:lnTo>
                    <a:pt x="51263" y="284811"/>
                  </a:lnTo>
                  <a:lnTo>
                    <a:pt x="91135" y="313700"/>
                  </a:lnTo>
                  <a:lnTo>
                    <a:pt x="134228" y="335010"/>
                  </a:lnTo>
                  <a:lnTo>
                    <a:pt x="181670" y="350992"/>
                  </a:lnTo>
                  <a:lnTo>
                    <a:pt x="232219" y="361647"/>
                  </a:lnTo>
                  <a:lnTo>
                    <a:pt x="284632" y="366974"/>
                  </a:lnTo>
                  <a:lnTo>
                    <a:pt x="337667" y="366974"/>
                  </a:lnTo>
                  <a:lnTo>
                    <a:pt x="390080" y="361647"/>
                  </a:lnTo>
                  <a:lnTo>
                    <a:pt x="440629" y="350992"/>
                  </a:lnTo>
                  <a:lnTo>
                    <a:pt x="488071" y="335010"/>
                  </a:lnTo>
                  <a:lnTo>
                    <a:pt x="531164" y="313700"/>
                  </a:lnTo>
                  <a:lnTo>
                    <a:pt x="571036" y="284811"/>
                  </a:lnTo>
                  <a:lnTo>
                    <a:pt x="599516" y="252781"/>
                  </a:lnTo>
                  <a:lnTo>
                    <a:pt x="616604" y="218657"/>
                  </a:lnTo>
                  <a:lnTo>
                    <a:pt x="622300" y="183487"/>
                  </a:lnTo>
                  <a:lnTo>
                    <a:pt x="616604" y="148316"/>
                  </a:lnTo>
                  <a:lnTo>
                    <a:pt x="599516" y="114193"/>
                  </a:lnTo>
                  <a:lnTo>
                    <a:pt x="571036" y="82163"/>
                  </a:lnTo>
                  <a:lnTo>
                    <a:pt x="531164" y="53274"/>
                  </a:lnTo>
                  <a:lnTo>
                    <a:pt x="488071" y="31964"/>
                  </a:lnTo>
                  <a:lnTo>
                    <a:pt x="440629" y="15982"/>
                  </a:lnTo>
                  <a:lnTo>
                    <a:pt x="390080" y="5327"/>
                  </a:lnTo>
                  <a:lnTo>
                    <a:pt x="33766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2"/>
            <p:cNvSpPr txBox="1"/>
            <p:nvPr/>
          </p:nvSpPr>
          <p:spPr>
            <a:xfrm>
              <a:off x="4457700" y="6324600"/>
              <a:ext cx="3149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85" dirty="0">
                  <a:latin typeface="Trebuchet MS"/>
                  <a:cs typeface="Trebuchet MS"/>
                </a:rPr>
                <a:t>—</a:t>
              </a:r>
              <a:r>
                <a:rPr sz="1800" spc="195" dirty="0">
                  <a:latin typeface="Trebuchet MS"/>
                  <a:cs typeface="Trebuchet MS"/>
                </a:rPr>
                <a:t>3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43" name="object 83"/>
            <p:cNvSpPr txBox="1"/>
            <p:nvPr/>
          </p:nvSpPr>
          <p:spPr>
            <a:xfrm>
              <a:off x="2667000" y="8140700"/>
              <a:ext cx="208788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65" dirty="0">
                  <a:latin typeface="DejaVu Sans"/>
                  <a:cs typeface="DejaVu Sans"/>
                </a:rPr>
                <a:t>shortest-paths</a:t>
              </a:r>
              <a:endParaRPr sz="1600" dirty="0">
                <a:latin typeface="DejaVu Sans"/>
                <a:cs typeface="DejaVu Sans"/>
              </a:endParaRPr>
            </a:p>
          </p:txBody>
        </p:sp>
        <p:sp>
          <p:nvSpPr>
            <p:cNvPr id="144" name="object 84"/>
            <p:cNvSpPr/>
            <p:nvPr/>
          </p:nvSpPr>
          <p:spPr>
            <a:xfrm>
              <a:off x="5398869" y="6338397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85"/>
            <p:cNvSpPr txBox="1"/>
            <p:nvPr/>
          </p:nvSpPr>
          <p:spPr>
            <a:xfrm>
              <a:off x="5537200" y="6324600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latin typeface="Trebuchet MS"/>
                  <a:cs typeface="Trebuchet MS"/>
                </a:rPr>
                <a:t>5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46" name="object 86"/>
            <p:cNvSpPr/>
            <p:nvPr/>
          </p:nvSpPr>
          <p:spPr>
            <a:xfrm>
              <a:off x="3303369" y="6414597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87"/>
            <p:cNvSpPr txBox="1"/>
            <p:nvPr/>
          </p:nvSpPr>
          <p:spPr>
            <a:xfrm>
              <a:off x="3441700" y="6400800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48" name="object 86"/>
            <p:cNvSpPr/>
            <p:nvPr/>
          </p:nvSpPr>
          <p:spPr>
            <a:xfrm>
              <a:off x="4351021" y="7386850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87"/>
            <p:cNvSpPr txBox="1"/>
            <p:nvPr/>
          </p:nvSpPr>
          <p:spPr>
            <a:xfrm>
              <a:off x="4489352" y="7373053"/>
              <a:ext cx="1701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195" dirty="0"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50" name="object 86"/>
            <p:cNvSpPr/>
            <p:nvPr/>
          </p:nvSpPr>
          <p:spPr>
            <a:xfrm>
              <a:off x="4387517" y="5409940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87"/>
            <p:cNvSpPr txBox="1"/>
            <p:nvPr/>
          </p:nvSpPr>
          <p:spPr>
            <a:xfrm>
              <a:off x="4525848" y="5396143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52" name="object 86"/>
            <p:cNvSpPr/>
            <p:nvPr/>
          </p:nvSpPr>
          <p:spPr>
            <a:xfrm>
              <a:off x="2216767" y="6415405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87"/>
            <p:cNvSpPr txBox="1"/>
            <p:nvPr/>
          </p:nvSpPr>
          <p:spPr>
            <a:xfrm>
              <a:off x="2355098" y="6401608"/>
              <a:ext cx="1701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195" dirty="0"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54" name="object 86"/>
            <p:cNvSpPr/>
            <p:nvPr/>
          </p:nvSpPr>
          <p:spPr>
            <a:xfrm>
              <a:off x="2236466" y="7406005"/>
              <a:ext cx="454659" cy="366395"/>
            </a:xfrm>
            <a:custGeom>
              <a:avLst/>
              <a:gdLst/>
              <a:ahLst/>
              <a:cxnLst/>
              <a:rect l="l" t="t" r="r" b="b"/>
              <a:pathLst>
                <a:path w="454660" h="366395">
                  <a:moveTo>
                    <a:pt x="252258" y="0"/>
                  </a:moveTo>
                  <a:lnTo>
                    <a:pt x="202193" y="0"/>
                  </a:lnTo>
                  <a:lnTo>
                    <a:pt x="153098" y="8806"/>
                  </a:lnTo>
                  <a:lnTo>
                    <a:pt x="106915" y="26419"/>
                  </a:lnTo>
                  <a:lnTo>
                    <a:pt x="65584" y="52839"/>
                  </a:lnTo>
                  <a:lnTo>
                    <a:pt x="32792" y="86136"/>
                  </a:lnTo>
                  <a:lnTo>
                    <a:pt x="10930" y="123340"/>
                  </a:lnTo>
                  <a:lnTo>
                    <a:pt x="0" y="162887"/>
                  </a:lnTo>
                  <a:lnTo>
                    <a:pt x="0" y="203216"/>
                  </a:lnTo>
                  <a:lnTo>
                    <a:pt x="10930" y="242764"/>
                  </a:lnTo>
                  <a:lnTo>
                    <a:pt x="32792" y="279968"/>
                  </a:lnTo>
                  <a:lnTo>
                    <a:pt x="65584" y="313265"/>
                  </a:lnTo>
                  <a:lnTo>
                    <a:pt x="106915" y="339685"/>
                  </a:lnTo>
                  <a:lnTo>
                    <a:pt x="153098" y="357298"/>
                  </a:lnTo>
                  <a:lnTo>
                    <a:pt x="202193" y="366104"/>
                  </a:lnTo>
                  <a:lnTo>
                    <a:pt x="252258" y="366104"/>
                  </a:lnTo>
                  <a:lnTo>
                    <a:pt x="301354" y="357298"/>
                  </a:lnTo>
                  <a:lnTo>
                    <a:pt x="347540" y="339685"/>
                  </a:lnTo>
                  <a:lnTo>
                    <a:pt x="388876" y="313265"/>
                  </a:lnTo>
                  <a:lnTo>
                    <a:pt x="421668" y="279968"/>
                  </a:lnTo>
                  <a:lnTo>
                    <a:pt x="443530" y="242764"/>
                  </a:lnTo>
                  <a:lnTo>
                    <a:pt x="454460" y="203216"/>
                  </a:lnTo>
                  <a:lnTo>
                    <a:pt x="454460" y="162887"/>
                  </a:lnTo>
                  <a:lnTo>
                    <a:pt x="443530" y="123340"/>
                  </a:lnTo>
                  <a:lnTo>
                    <a:pt x="421668" y="86136"/>
                  </a:lnTo>
                  <a:lnTo>
                    <a:pt x="388876" y="52839"/>
                  </a:lnTo>
                  <a:lnTo>
                    <a:pt x="347540" y="26419"/>
                  </a:lnTo>
                  <a:lnTo>
                    <a:pt x="301354" y="8806"/>
                  </a:lnTo>
                  <a:lnTo>
                    <a:pt x="25225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87"/>
            <p:cNvSpPr txBox="1"/>
            <p:nvPr/>
          </p:nvSpPr>
          <p:spPr>
            <a:xfrm>
              <a:off x="2374797" y="7392208"/>
              <a:ext cx="1701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195" dirty="0"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779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576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with negative weights:	failed attempts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11108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097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Dijkstra.	</a:t>
            </a:r>
            <a:r>
              <a:rPr sz="2400" dirty="0">
                <a:latin typeface="Trebuchet MS"/>
                <a:cs typeface="Trebuchet MS"/>
              </a:rPr>
              <a:t>May not produce shortest paths when edge lengths are negative.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100" y="5560059"/>
            <a:ext cx="11130280" cy="98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13741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Reweighting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 ?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	</a:t>
            </a:r>
            <a:r>
              <a:rPr sz="2400" dirty="0">
                <a:latin typeface="Trebuchet MS"/>
                <a:cs typeface="Trebuchet MS"/>
              </a:rPr>
              <a:t>Adding a constant to every edge length does not necessarily  make Dijkstra’s algorithm produce shortest paths.</a:t>
            </a:r>
          </a:p>
        </p:txBody>
      </p:sp>
      <p:sp>
        <p:nvSpPr>
          <p:cNvPr id="6" name="object 6"/>
          <p:cNvSpPr/>
          <p:nvPr/>
        </p:nvSpPr>
        <p:spPr>
          <a:xfrm>
            <a:off x="5159552" y="2439620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799846" y="0"/>
                </a:lnTo>
              </a:path>
            </a:pathLst>
          </a:custGeom>
          <a:ln w="78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1100" y="243962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49" y="0"/>
                </a:lnTo>
              </a:path>
            </a:pathLst>
          </a:custGeom>
          <a:ln w="78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6859" y="2286292"/>
            <a:ext cx="305435" cy="304800"/>
          </a:xfrm>
          <a:custGeom>
            <a:avLst/>
            <a:gdLst/>
            <a:ahLst/>
            <a:cxnLst/>
            <a:rect l="l" t="t" r="r" b="b"/>
            <a:pathLst>
              <a:path w="305435" h="304800">
                <a:moveTo>
                  <a:pt x="0" y="0"/>
                </a:moveTo>
                <a:lnTo>
                  <a:pt x="76352" y="152323"/>
                </a:lnTo>
                <a:lnTo>
                  <a:pt x="292" y="304800"/>
                </a:lnTo>
                <a:lnTo>
                  <a:pt x="304939" y="152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5278" y="2598699"/>
            <a:ext cx="0" cy="449580"/>
          </a:xfrm>
          <a:custGeom>
            <a:avLst/>
            <a:gdLst/>
            <a:ahLst/>
            <a:cxnLst/>
            <a:rect l="l" t="t" r="r" b="b"/>
            <a:pathLst>
              <a:path h="449580">
                <a:moveTo>
                  <a:pt x="0" y="0"/>
                </a:moveTo>
                <a:lnTo>
                  <a:pt x="0" y="449300"/>
                </a:lnTo>
              </a:path>
            </a:pathLst>
          </a:custGeom>
          <a:ln w="82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05278" y="3511626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684"/>
                </a:lnTo>
              </a:path>
            </a:pathLst>
          </a:custGeom>
          <a:ln w="82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0432" y="3828224"/>
            <a:ext cx="304800" cy="306070"/>
          </a:xfrm>
          <a:custGeom>
            <a:avLst/>
            <a:gdLst/>
            <a:ahLst/>
            <a:cxnLst/>
            <a:rect l="l" t="t" r="r" b="b"/>
            <a:pathLst>
              <a:path w="304800" h="306070">
                <a:moveTo>
                  <a:pt x="0" y="0"/>
                </a:moveTo>
                <a:lnTo>
                  <a:pt x="151028" y="305485"/>
                </a:lnTo>
                <a:lnTo>
                  <a:pt x="266617" y="76885"/>
                </a:lnTo>
                <a:lnTo>
                  <a:pt x="152057" y="76885"/>
                </a:lnTo>
                <a:lnTo>
                  <a:pt x="0" y="0"/>
                </a:lnTo>
                <a:close/>
              </a:path>
              <a:path w="304800" h="306070">
                <a:moveTo>
                  <a:pt x="304800" y="1371"/>
                </a:moveTo>
                <a:lnTo>
                  <a:pt x="152057" y="76885"/>
                </a:lnTo>
                <a:lnTo>
                  <a:pt x="266617" y="76885"/>
                </a:lnTo>
                <a:lnTo>
                  <a:pt x="304800" y="1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0802" y="4326840"/>
            <a:ext cx="992505" cy="0"/>
          </a:xfrm>
          <a:custGeom>
            <a:avLst/>
            <a:gdLst/>
            <a:ahLst/>
            <a:cxnLst/>
            <a:rect l="l" t="t" r="r" b="b"/>
            <a:pathLst>
              <a:path w="992504">
                <a:moveTo>
                  <a:pt x="0" y="0"/>
                </a:moveTo>
                <a:lnTo>
                  <a:pt x="992327" y="0"/>
                </a:lnTo>
              </a:path>
            </a:pathLst>
          </a:custGeom>
          <a:ln w="78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1600" y="4326840"/>
            <a:ext cx="828040" cy="0"/>
          </a:xfrm>
          <a:custGeom>
            <a:avLst/>
            <a:gdLst/>
            <a:ahLst/>
            <a:cxnLst/>
            <a:rect l="l" t="t" r="r" b="b"/>
            <a:pathLst>
              <a:path w="828039">
                <a:moveTo>
                  <a:pt x="0" y="0"/>
                </a:moveTo>
                <a:lnTo>
                  <a:pt x="827798" y="0"/>
                </a:lnTo>
              </a:path>
            </a:pathLst>
          </a:custGeom>
          <a:ln w="78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59200" y="4173511"/>
            <a:ext cx="305435" cy="304800"/>
          </a:xfrm>
          <a:custGeom>
            <a:avLst/>
            <a:gdLst/>
            <a:ahLst/>
            <a:cxnLst/>
            <a:rect l="l" t="t" r="r" b="b"/>
            <a:pathLst>
              <a:path w="305435" h="304800">
                <a:moveTo>
                  <a:pt x="304939" y="0"/>
                </a:moveTo>
                <a:lnTo>
                  <a:pt x="0" y="152107"/>
                </a:lnTo>
                <a:lnTo>
                  <a:pt x="304647" y="304800"/>
                </a:lnTo>
                <a:lnTo>
                  <a:pt x="228600" y="152323"/>
                </a:lnTo>
                <a:lnTo>
                  <a:pt x="3049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9769" y="4130359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>
                <a:moveTo>
                  <a:pt x="215521" y="0"/>
                </a:moveTo>
                <a:lnTo>
                  <a:pt x="172748" y="0"/>
                </a:lnTo>
                <a:lnTo>
                  <a:pt x="130803" y="9338"/>
                </a:lnTo>
                <a:lnTo>
                  <a:pt x="91344" y="28015"/>
                </a:lnTo>
                <a:lnTo>
                  <a:pt x="56030" y="56030"/>
                </a:lnTo>
                <a:lnTo>
                  <a:pt x="28015" y="91344"/>
                </a:lnTo>
                <a:lnTo>
                  <a:pt x="9338" y="130801"/>
                </a:lnTo>
                <a:lnTo>
                  <a:pt x="0" y="172744"/>
                </a:lnTo>
                <a:lnTo>
                  <a:pt x="0" y="215515"/>
                </a:lnTo>
                <a:lnTo>
                  <a:pt x="9338" y="257458"/>
                </a:lnTo>
                <a:lnTo>
                  <a:pt x="28015" y="296916"/>
                </a:lnTo>
                <a:lnTo>
                  <a:pt x="56030" y="332229"/>
                </a:lnTo>
                <a:lnTo>
                  <a:pt x="91344" y="360245"/>
                </a:lnTo>
                <a:lnTo>
                  <a:pt x="130803" y="378921"/>
                </a:lnTo>
                <a:lnTo>
                  <a:pt x="172748" y="388260"/>
                </a:lnTo>
                <a:lnTo>
                  <a:pt x="215521" y="388260"/>
                </a:lnTo>
                <a:lnTo>
                  <a:pt x="257464" y="378921"/>
                </a:lnTo>
                <a:lnTo>
                  <a:pt x="296920" y="360245"/>
                </a:lnTo>
                <a:lnTo>
                  <a:pt x="332229" y="332229"/>
                </a:lnTo>
                <a:lnTo>
                  <a:pt x="360245" y="296916"/>
                </a:lnTo>
                <a:lnTo>
                  <a:pt x="378921" y="257458"/>
                </a:lnTo>
                <a:lnTo>
                  <a:pt x="388260" y="215515"/>
                </a:lnTo>
                <a:lnTo>
                  <a:pt x="388260" y="172744"/>
                </a:lnTo>
                <a:lnTo>
                  <a:pt x="378921" y="130801"/>
                </a:lnTo>
                <a:lnTo>
                  <a:pt x="360245" y="91344"/>
                </a:lnTo>
                <a:lnTo>
                  <a:pt x="332229" y="56030"/>
                </a:lnTo>
                <a:lnTo>
                  <a:pt x="296920" y="28015"/>
                </a:lnTo>
                <a:lnTo>
                  <a:pt x="257464" y="9338"/>
                </a:lnTo>
                <a:lnTo>
                  <a:pt x="21552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9766" y="4130356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>
                <a:moveTo>
                  <a:pt x="332226" y="56034"/>
                </a:moveTo>
                <a:lnTo>
                  <a:pt x="360243" y="91345"/>
                </a:lnTo>
                <a:lnTo>
                  <a:pt x="378921" y="130801"/>
                </a:lnTo>
                <a:lnTo>
                  <a:pt x="388260" y="172744"/>
                </a:lnTo>
                <a:lnTo>
                  <a:pt x="388260" y="215516"/>
                </a:lnTo>
                <a:lnTo>
                  <a:pt x="378921" y="257459"/>
                </a:lnTo>
                <a:lnTo>
                  <a:pt x="360243" y="296915"/>
                </a:lnTo>
                <a:lnTo>
                  <a:pt x="332226" y="332226"/>
                </a:lnTo>
                <a:lnTo>
                  <a:pt x="296915" y="360243"/>
                </a:lnTo>
                <a:lnTo>
                  <a:pt x="257459" y="378921"/>
                </a:lnTo>
                <a:lnTo>
                  <a:pt x="215516" y="388260"/>
                </a:lnTo>
                <a:lnTo>
                  <a:pt x="172744" y="388260"/>
                </a:lnTo>
                <a:lnTo>
                  <a:pt x="130801" y="378921"/>
                </a:lnTo>
                <a:lnTo>
                  <a:pt x="91345" y="360243"/>
                </a:lnTo>
                <a:lnTo>
                  <a:pt x="56034" y="332226"/>
                </a:lnTo>
                <a:lnTo>
                  <a:pt x="28017" y="296915"/>
                </a:lnTo>
                <a:lnTo>
                  <a:pt x="9339" y="257459"/>
                </a:lnTo>
                <a:lnTo>
                  <a:pt x="0" y="215516"/>
                </a:lnTo>
                <a:lnTo>
                  <a:pt x="0" y="172744"/>
                </a:lnTo>
                <a:lnTo>
                  <a:pt x="9339" y="130801"/>
                </a:lnTo>
                <a:lnTo>
                  <a:pt x="28017" y="91345"/>
                </a:lnTo>
                <a:lnTo>
                  <a:pt x="56034" y="56034"/>
                </a:lnTo>
                <a:lnTo>
                  <a:pt x="91345" y="28017"/>
                </a:lnTo>
                <a:lnTo>
                  <a:pt x="130801" y="9339"/>
                </a:lnTo>
                <a:lnTo>
                  <a:pt x="172744" y="0"/>
                </a:lnTo>
                <a:lnTo>
                  <a:pt x="215516" y="0"/>
                </a:lnTo>
                <a:lnTo>
                  <a:pt x="257459" y="9339"/>
                </a:lnTo>
                <a:lnTo>
                  <a:pt x="296915" y="28017"/>
                </a:lnTo>
                <a:lnTo>
                  <a:pt x="332226" y="5603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17900" y="414020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12969" y="2249628"/>
            <a:ext cx="388620" cy="386080"/>
          </a:xfrm>
          <a:custGeom>
            <a:avLst/>
            <a:gdLst/>
            <a:ahLst/>
            <a:cxnLst/>
            <a:rect l="l" t="t" r="r" b="b"/>
            <a:pathLst>
              <a:path w="388620" h="386080">
                <a:moveTo>
                  <a:pt x="215521" y="0"/>
                </a:moveTo>
                <a:lnTo>
                  <a:pt x="172748" y="0"/>
                </a:lnTo>
                <a:lnTo>
                  <a:pt x="130803" y="9285"/>
                </a:lnTo>
                <a:lnTo>
                  <a:pt x="91344" y="27856"/>
                </a:lnTo>
                <a:lnTo>
                  <a:pt x="56030" y="55713"/>
                </a:lnTo>
                <a:lnTo>
                  <a:pt x="28015" y="90817"/>
                </a:lnTo>
                <a:lnTo>
                  <a:pt x="9338" y="130044"/>
                </a:lnTo>
                <a:lnTo>
                  <a:pt x="0" y="171744"/>
                </a:lnTo>
                <a:lnTo>
                  <a:pt x="0" y="214268"/>
                </a:lnTo>
                <a:lnTo>
                  <a:pt x="9338" y="255968"/>
                </a:lnTo>
                <a:lnTo>
                  <a:pt x="28015" y="295195"/>
                </a:lnTo>
                <a:lnTo>
                  <a:pt x="56030" y="330299"/>
                </a:lnTo>
                <a:lnTo>
                  <a:pt x="91344" y="358156"/>
                </a:lnTo>
                <a:lnTo>
                  <a:pt x="130803" y="376727"/>
                </a:lnTo>
                <a:lnTo>
                  <a:pt x="172748" y="386012"/>
                </a:lnTo>
                <a:lnTo>
                  <a:pt x="215521" y="386012"/>
                </a:lnTo>
                <a:lnTo>
                  <a:pt x="257464" y="376727"/>
                </a:lnTo>
                <a:lnTo>
                  <a:pt x="296920" y="358156"/>
                </a:lnTo>
                <a:lnTo>
                  <a:pt x="332229" y="330299"/>
                </a:lnTo>
                <a:lnTo>
                  <a:pt x="360245" y="295195"/>
                </a:lnTo>
                <a:lnTo>
                  <a:pt x="378921" y="255968"/>
                </a:lnTo>
                <a:lnTo>
                  <a:pt x="388260" y="214268"/>
                </a:lnTo>
                <a:lnTo>
                  <a:pt x="388260" y="171744"/>
                </a:lnTo>
                <a:lnTo>
                  <a:pt x="378921" y="130044"/>
                </a:lnTo>
                <a:lnTo>
                  <a:pt x="360245" y="90817"/>
                </a:lnTo>
                <a:lnTo>
                  <a:pt x="332229" y="55713"/>
                </a:lnTo>
                <a:lnTo>
                  <a:pt x="296920" y="27856"/>
                </a:lnTo>
                <a:lnTo>
                  <a:pt x="257464" y="9285"/>
                </a:lnTo>
                <a:lnTo>
                  <a:pt x="21552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12966" y="2249619"/>
            <a:ext cx="388620" cy="386080"/>
          </a:xfrm>
          <a:custGeom>
            <a:avLst/>
            <a:gdLst/>
            <a:ahLst/>
            <a:cxnLst/>
            <a:rect l="l" t="t" r="r" b="b"/>
            <a:pathLst>
              <a:path w="388620" h="386080">
                <a:moveTo>
                  <a:pt x="332226" y="55710"/>
                </a:moveTo>
                <a:lnTo>
                  <a:pt x="360243" y="90817"/>
                </a:lnTo>
                <a:lnTo>
                  <a:pt x="378921" y="130045"/>
                </a:lnTo>
                <a:lnTo>
                  <a:pt x="388260" y="171746"/>
                </a:lnTo>
                <a:lnTo>
                  <a:pt x="388260" y="214270"/>
                </a:lnTo>
                <a:lnTo>
                  <a:pt x="378921" y="255971"/>
                </a:lnTo>
                <a:lnTo>
                  <a:pt x="360243" y="295199"/>
                </a:lnTo>
                <a:lnTo>
                  <a:pt x="332226" y="330306"/>
                </a:lnTo>
                <a:lnTo>
                  <a:pt x="296915" y="358161"/>
                </a:lnTo>
                <a:lnTo>
                  <a:pt x="257459" y="376731"/>
                </a:lnTo>
                <a:lnTo>
                  <a:pt x="215516" y="386016"/>
                </a:lnTo>
                <a:lnTo>
                  <a:pt x="172744" y="386016"/>
                </a:lnTo>
                <a:lnTo>
                  <a:pt x="130801" y="376731"/>
                </a:lnTo>
                <a:lnTo>
                  <a:pt x="91345" y="358161"/>
                </a:lnTo>
                <a:lnTo>
                  <a:pt x="56034" y="330306"/>
                </a:lnTo>
                <a:lnTo>
                  <a:pt x="28017" y="295199"/>
                </a:lnTo>
                <a:lnTo>
                  <a:pt x="9339" y="255971"/>
                </a:lnTo>
                <a:lnTo>
                  <a:pt x="0" y="214270"/>
                </a:lnTo>
                <a:lnTo>
                  <a:pt x="0" y="171746"/>
                </a:lnTo>
                <a:lnTo>
                  <a:pt x="9339" y="130045"/>
                </a:lnTo>
                <a:lnTo>
                  <a:pt x="28017" y="90817"/>
                </a:lnTo>
                <a:lnTo>
                  <a:pt x="56034" y="55710"/>
                </a:lnTo>
                <a:lnTo>
                  <a:pt x="91345" y="27855"/>
                </a:lnTo>
                <a:lnTo>
                  <a:pt x="130801" y="9285"/>
                </a:lnTo>
                <a:lnTo>
                  <a:pt x="172744" y="0"/>
                </a:lnTo>
                <a:lnTo>
                  <a:pt x="215516" y="0"/>
                </a:lnTo>
                <a:lnTo>
                  <a:pt x="257459" y="9285"/>
                </a:lnTo>
                <a:lnTo>
                  <a:pt x="296915" y="27855"/>
                </a:lnTo>
                <a:lnTo>
                  <a:pt x="332226" y="5571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48400" y="2273300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66077" y="2620010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0"/>
                </a:moveTo>
                <a:lnTo>
                  <a:pt x="0" y="488670"/>
                </a:lnTo>
              </a:path>
            </a:pathLst>
          </a:custGeom>
          <a:ln w="40195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6077" y="3572306"/>
            <a:ext cx="0" cy="469265"/>
          </a:xfrm>
          <a:custGeom>
            <a:avLst/>
            <a:gdLst/>
            <a:ahLst/>
            <a:cxnLst/>
            <a:rect l="l" t="t" r="r" b="b"/>
            <a:pathLst>
              <a:path h="469264">
                <a:moveTo>
                  <a:pt x="0" y="0"/>
                </a:moveTo>
                <a:lnTo>
                  <a:pt x="0" y="469252"/>
                </a:lnTo>
              </a:path>
            </a:pathLst>
          </a:custGeom>
          <a:ln w="40195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3216" y="3961422"/>
            <a:ext cx="167639" cy="167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76256" y="3108680"/>
            <a:ext cx="411480" cy="464184"/>
          </a:xfrm>
          <a:custGeom>
            <a:avLst/>
            <a:gdLst/>
            <a:ahLst/>
            <a:cxnLst/>
            <a:rect l="l" t="t" r="r" b="b"/>
            <a:pathLst>
              <a:path w="411479" h="464185">
                <a:moveTo>
                  <a:pt x="0" y="0"/>
                </a:moveTo>
                <a:lnTo>
                  <a:pt x="411403" y="0"/>
                </a:lnTo>
                <a:lnTo>
                  <a:pt x="411403" y="463626"/>
                </a:lnTo>
                <a:lnTo>
                  <a:pt x="0" y="463626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92500" y="31623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48148" y="2214600"/>
            <a:ext cx="411480" cy="464184"/>
          </a:xfrm>
          <a:custGeom>
            <a:avLst/>
            <a:gdLst/>
            <a:ahLst/>
            <a:cxnLst/>
            <a:rect l="l" t="t" r="r" b="b"/>
            <a:pathLst>
              <a:path w="411479" h="464185">
                <a:moveTo>
                  <a:pt x="0" y="0"/>
                </a:moveTo>
                <a:lnTo>
                  <a:pt x="411403" y="0"/>
                </a:lnTo>
                <a:lnTo>
                  <a:pt x="411403" y="463626"/>
                </a:lnTo>
                <a:lnTo>
                  <a:pt x="0" y="463626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64100" y="22606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67806" y="3048000"/>
            <a:ext cx="556260" cy="464184"/>
          </a:xfrm>
          <a:custGeom>
            <a:avLst/>
            <a:gdLst/>
            <a:ahLst/>
            <a:cxnLst/>
            <a:rect l="l" t="t" r="r" b="b"/>
            <a:pathLst>
              <a:path w="556259" h="464185">
                <a:moveTo>
                  <a:pt x="0" y="0"/>
                </a:moveTo>
                <a:lnTo>
                  <a:pt x="556107" y="0"/>
                </a:lnTo>
                <a:lnTo>
                  <a:pt x="556107" y="463626"/>
                </a:lnTo>
                <a:lnTo>
                  <a:pt x="0" y="463626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83300" y="30988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8D3124"/>
                </a:solidFill>
                <a:latin typeface="Trebuchet MS"/>
                <a:cs typeface="Trebuchet MS"/>
              </a:rPr>
              <a:t>—</a:t>
            </a:r>
            <a:r>
              <a:rPr sz="1800" spc="195" dirty="0">
                <a:solidFill>
                  <a:srgbClr val="8D3124"/>
                </a:solidFill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39398" y="4105490"/>
            <a:ext cx="411480" cy="464184"/>
          </a:xfrm>
          <a:custGeom>
            <a:avLst/>
            <a:gdLst/>
            <a:ahLst/>
            <a:cxnLst/>
            <a:rect l="l" t="t" r="r" b="b"/>
            <a:pathLst>
              <a:path w="411479" h="464185">
                <a:moveTo>
                  <a:pt x="0" y="0"/>
                </a:moveTo>
                <a:lnTo>
                  <a:pt x="411403" y="0"/>
                </a:lnTo>
                <a:lnTo>
                  <a:pt x="411403" y="463626"/>
                </a:lnTo>
                <a:lnTo>
                  <a:pt x="0" y="463626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864100" y="41529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62800" y="3022600"/>
            <a:ext cx="482346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5" dirty="0">
                <a:solidFill>
                  <a:srgbClr val="8D3124"/>
                </a:solidFill>
                <a:latin typeface="Trebuchet MS"/>
                <a:cs typeface="Trebuchet MS"/>
              </a:rPr>
              <a:t>Dijkstra </a:t>
            </a:r>
            <a:r>
              <a:rPr sz="1600" spc="50" dirty="0">
                <a:solidFill>
                  <a:srgbClr val="8D3124"/>
                </a:solidFill>
                <a:latin typeface="Trebuchet MS"/>
                <a:cs typeface="Trebuchet MS"/>
              </a:rPr>
              <a:t>selects </a:t>
            </a:r>
            <a:r>
              <a:rPr sz="1600" spc="30" dirty="0">
                <a:solidFill>
                  <a:srgbClr val="8D3124"/>
                </a:solidFill>
                <a:latin typeface="Trebuchet MS"/>
                <a:cs typeface="Trebuchet MS"/>
              </a:rPr>
              <a:t>the </a:t>
            </a:r>
            <a:r>
              <a:rPr lang="en-US" sz="1600" spc="45" dirty="0">
                <a:solidFill>
                  <a:srgbClr val="8D3124"/>
                </a:solidFill>
                <a:latin typeface="Trebuchet MS"/>
                <a:cs typeface="Trebuchet MS"/>
              </a:rPr>
              <a:t>nod</a:t>
            </a:r>
            <a:r>
              <a:rPr sz="1600" spc="45" dirty="0">
                <a:solidFill>
                  <a:srgbClr val="8D3124"/>
                </a:solidFill>
                <a:latin typeface="Trebuchet MS"/>
                <a:cs typeface="Trebuchet MS"/>
              </a:rPr>
              <a:t>es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in </a:t>
            </a:r>
            <a:r>
              <a:rPr sz="1600" spc="30" dirty="0">
                <a:solidFill>
                  <a:srgbClr val="8D3124"/>
                </a:solidFill>
                <a:latin typeface="Trebuchet MS"/>
                <a:cs typeface="Trebuchet MS"/>
              </a:rPr>
              <a:t>the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order 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600" spc="-45" dirty="0">
                <a:solidFill>
                  <a:srgbClr val="8D3124"/>
                </a:solidFill>
                <a:latin typeface="Trebuchet MS"/>
                <a:cs typeface="Trebuchet MS"/>
              </a:rPr>
              <a:t>, 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t</a:t>
            </a:r>
            <a:r>
              <a:rPr sz="1600" spc="-45" dirty="0">
                <a:solidFill>
                  <a:srgbClr val="8D3124"/>
                </a:solidFill>
                <a:latin typeface="Trebuchet MS"/>
                <a:cs typeface="Trebuchet MS"/>
              </a:rPr>
              <a:t>, 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600" spc="-45" dirty="0">
                <a:solidFill>
                  <a:srgbClr val="8D3124"/>
                </a:solidFill>
                <a:latin typeface="Trebuchet MS"/>
                <a:cs typeface="Trebuchet MS"/>
              </a:rPr>
              <a:t>,</a:t>
            </a:r>
            <a:r>
              <a:rPr sz="1600" spc="-24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600" spc="30" dirty="0">
                <a:solidFill>
                  <a:srgbClr val="8D3124"/>
                </a:solidFill>
                <a:latin typeface="Trebuchet MS"/>
                <a:cs typeface="Trebuchet MS"/>
              </a:rPr>
              <a:t>But </a:t>
            </a:r>
            <a:r>
              <a:rPr sz="1600" spc="65" dirty="0">
                <a:solidFill>
                  <a:srgbClr val="8D3124"/>
                </a:solidFill>
                <a:latin typeface="Trebuchet MS"/>
                <a:cs typeface="Trebuchet MS"/>
              </a:rPr>
              <a:t>shortest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path </a:t>
            </a:r>
            <a:r>
              <a:rPr sz="1600" spc="75" dirty="0">
                <a:solidFill>
                  <a:srgbClr val="8D3124"/>
                </a:solidFill>
                <a:latin typeface="Trebuchet MS"/>
                <a:cs typeface="Trebuchet MS"/>
              </a:rPr>
              <a:t>from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s </a:t>
            </a:r>
            <a:r>
              <a:rPr sz="1600" spc="40" dirty="0">
                <a:solidFill>
                  <a:srgbClr val="8D3124"/>
                </a:solidFill>
                <a:latin typeface="Trebuchet MS"/>
                <a:cs typeface="Trebuchet MS"/>
              </a:rPr>
              <a:t>to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t </a:t>
            </a:r>
            <a:r>
              <a:rPr sz="1600" spc="85" dirty="0">
                <a:solidFill>
                  <a:srgbClr val="8D3124"/>
                </a:solidFill>
                <a:latin typeface="Trebuchet MS"/>
                <a:cs typeface="Trebuchet MS"/>
              </a:rPr>
              <a:t>is</a:t>
            </a:r>
            <a:r>
              <a:rPr sz="1600" spc="-204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800" spc="-1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spc="-1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spc="-1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t</a:t>
            </a:r>
            <a:r>
              <a:rPr sz="1600" spc="-15" dirty="0">
                <a:solidFill>
                  <a:srgbClr val="8D3124"/>
                </a:solidFill>
                <a:latin typeface="Trebuchet MS"/>
                <a:cs typeface="Trebuchet MS"/>
              </a:rPr>
              <a:t>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63276" y="2489517"/>
            <a:ext cx="2407920" cy="1616710"/>
          </a:xfrm>
          <a:custGeom>
            <a:avLst/>
            <a:gdLst/>
            <a:ahLst/>
            <a:cxnLst/>
            <a:rect l="l" t="t" r="r" b="b"/>
            <a:pathLst>
              <a:path w="2407920" h="1616710">
                <a:moveTo>
                  <a:pt x="0" y="0"/>
                </a:moveTo>
                <a:lnTo>
                  <a:pt x="2391829" y="1605978"/>
                </a:lnTo>
                <a:lnTo>
                  <a:pt x="2407666" y="1616608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73597" y="4002557"/>
            <a:ext cx="186055" cy="163195"/>
          </a:xfrm>
          <a:custGeom>
            <a:avLst/>
            <a:gdLst/>
            <a:ahLst/>
            <a:cxnLst/>
            <a:rect l="l" t="t" r="r" b="b"/>
            <a:pathLst>
              <a:path w="186054" h="163195">
                <a:moveTo>
                  <a:pt x="93446" y="0"/>
                </a:moveTo>
                <a:lnTo>
                  <a:pt x="81521" y="92951"/>
                </a:lnTo>
                <a:lnTo>
                  <a:pt x="0" y="139179"/>
                </a:lnTo>
                <a:lnTo>
                  <a:pt x="185902" y="163042"/>
                </a:lnTo>
                <a:lnTo>
                  <a:pt x="9344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26000" y="3162300"/>
            <a:ext cx="259079" cy="311785"/>
          </a:xfrm>
          <a:custGeom>
            <a:avLst/>
            <a:gdLst/>
            <a:ahLst/>
            <a:cxnLst/>
            <a:rect l="l" t="t" r="r" b="b"/>
            <a:pathLst>
              <a:path w="259079" h="311785">
                <a:moveTo>
                  <a:pt x="0" y="0"/>
                </a:moveTo>
                <a:lnTo>
                  <a:pt x="259003" y="0"/>
                </a:lnTo>
                <a:lnTo>
                  <a:pt x="259003" y="311226"/>
                </a:lnTo>
                <a:lnTo>
                  <a:pt x="0" y="311226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64100" y="31369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69769" y="2249632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19">
                <a:moveTo>
                  <a:pt x="215521" y="0"/>
                </a:moveTo>
                <a:lnTo>
                  <a:pt x="172748" y="0"/>
                </a:lnTo>
                <a:lnTo>
                  <a:pt x="130803" y="9339"/>
                </a:lnTo>
                <a:lnTo>
                  <a:pt x="91344" y="28019"/>
                </a:lnTo>
                <a:lnTo>
                  <a:pt x="56030" y="56039"/>
                </a:lnTo>
                <a:lnTo>
                  <a:pt x="28015" y="91349"/>
                </a:lnTo>
                <a:lnTo>
                  <a:pt x="9338" y="130804"/>
                </a:lnTo>
                <a:lnTo>
                  <a:pt x="0" y="172747"/>
                </a:lnTo>
                <a:lnTo>
                  <a:pt x="0" y="215518"/>
                </a:lnTo>
                <a:lnTo>
                  <a:pt x="9338" y="257461"/>
                </a:lnTo>
                <a:lnTo>
                  <a:pt x="28015" y="296916"/>
                </a:lnTo>
                <a:lnTo>
                  <a:pt x="56030" y="332226"/>
                </a:lnTo>
                <a:lnTo>
                  <a:pt x="91344" y="360241"/>
                </a:lnTo>
                <a:lnTo>
                  <a:pt x="130803" y="378918"/>
                </a:lnTo>
                <a:lnTo>
                  <a:pt x="172748" y="388256"/>
                </a:lnTo>
                <a:lnTo>
                  <a:pt x="215521" y="388256"/>
                </a:lnTo>
                <a:lnTo>
                  <a:pt x="257464" y="378918"/>
                </a:lnTo>
                <a:lnTo>
                  <a:pt x="296920" y="360241"/>
                </a:lnTo>
                <a:lnTo>
                  <a:pt x="332229" y="332226"/>
                </a:lnTo>
                <a:lnTo>
                  <a:pt x="360245" y="296916"/>
                </a:lnTo>
                <a:lnTo>
                  <a:pt x="378921" y="257461"/>
                </a:lnTo>
                <a:lnTo>
                  <a:pt x="388260" y="215518"/>
                </a:lnTo>
                <a:lnTo>
                  <a:pt x="388260" y="172747"/>
                </a:lnTo>
                <a:lnTo>
                  <a:pt x="378921" y="130804"/>
                </a:lnTo>
                <a:lnTo>
                  <a:pt x="360245" y="91349"/>
                </a:lnTo>
                <a:lnTo>
                  <a:pt x="332229" y="56039"/>
                </a:lnTo>
                <a:lnTo>
                  <a:pt x="296920" y="28019"/>
                </a:lnTo>
                <a:lnTo>
                  <a:pt x="257464" y="9339"/>
                </a:lnTo>
                <a:lnTo>
                  <a:pt x="21552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9766" y="2249626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19">
                <a:moveTo>
                  <a:pt x="332226" y="56034"/>
                </a:moveTo>
                <a:lnTo>
                  <a:pt x="360243" y="91345"/>
                </a:lnTo>
                <a:lnTo>
                  <a:pt x="378921" y="130801"/>
                </a:lnTo>
                <a:lnTo>
                  <a:pt x="388260" y="172744"/>
                </a:lnTo>
                <a:lnTo>
                  <a:pt x="388260" y="215516"/>
                </a:lnTo>
                <a:lnTo>
                  <a:pt x="378921" y="257459"/>
                </a:lnTo>
                <a:lnTo>
                  <a:pt x="360243" y="296915"/>
                </a:lnTo>
                <a:lnTo>
                  <a:pt x="332226" y="332226"/>
                </a:lnTo>
                <a:lnTo>
                  <a:pt x="296915" y="360243"/>
                </a:lnTo>
                <a:lnTo>
                  <a:pt x="257459" y="378921"/>
                </a:lnTo>
                <a:lnTo>
                  <a:pt x="215516" y="388260"/>
                </a:lnTo>
                <a:lnTo>
                  <a:pt x="172744" y="388260"/>
                </a:lnTo>
                <a:lnTo>
                  <a:pt x="130801" y="378921"/>
                </a:lnTo>
                <a:lnTo>
                  <a:pt x="91345" y="360243"/>
                </a:lnTo>
                <a:lnTo>
                  <a:pt x="56034" y="332226"/>
                </a:lnTo>
                <a:lnTo>
                  <a:pt x="28017" y="296915"/>
                </a:lnTo>
                <a:lnTo>
                  <a:pt x="9339" y="257459"/>
                </a:lnTo>
                <a:lnTo>
                  <a:pt x="0" y="215516"/>
                </a:lnTo>
                <a:lnTo>
                  <a:pt x="0" y="172744"/>
                </a:lnTo>
                <a:lnTo>
                  <a:pt x="9339" y="130801"/>
                </a:lnTo>
                <a:lnTo>
                  <a:pt x="28017" y="91345"/>
                </a:lnTo>
                <a:lnTo>
                  <a:pt x="56034" y="56034"/>
                </a:lnTo>
                <a:lnTo>
                  <a:pt x="91345" y="28017"/>
                </a:lnTo>
                <a:lnTo>
                  <a:pt x="130801" y="9339"/>
                </a:lnTo>
                <a:lnTo>
                  <a:pt x="172744" y="0"/>
                </a:lnTo>
                <a:lnTo>
                  <a:pt x="215516" y="0"/>
                </a:lnTo>
                <a:lnTo>
                  <a:pt x="257459" y="9339"/>
                </a:lnTo>
                <a:lnTo>
                  <a:pt x="296915" y="28017"/>
                </a:lnTo>
                <a:lnTo>
                  <a:pt x="332226" y="5603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505200" y="2273300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09870" y="4134867"/>
            <a:ext cx="388620" cy="386080"/>
          </a:xfrm>
          <a:custGeom>
            <a:avLst/>
            <a:gdLst/>
            <a:ahLst/>
            <a:cxnLst/>
            <a:rect l="l" t="t" r="r" b="b"/>
            <a:pathLst>
              <a:path w="388620" h="386079">
                <a:moveTo>
                  <a:pt x="215509" y="0"/>
                </a:moveTo>
                <a:lnTo>
                  <a:pt x="172737" y="0"/>
                </a:lnTo>
                <a:lnTo>
                  <a:pt x="130795" y="9285"/>
                </a:lnTo>
                <a:lnTo>
                  <a:pt x="91340" y="27856"/>
                </a:lnTo>
                <a:lnTo>
                  <a:pt x="56030" y="55713"/>
                </a:lnTo>
                <a:lnTo>
                  <a:pt x="28015" y="90821"/>
                </a:lnTo>
                <a:lnTo>
                  <a:pt x="9338" y="130050"/>
                </a:lnTo>
                <a:lnTo>
                  <a:pt x="0" y="171750"/>
                </a:lnTo>
                <a:lnTo>
                  <a:pt x="0" y="214274"/>
                </a:lnTo>
                <a:lnTo>
                  <a:pt x="9338" y="255975"/>
                </a:lnTo>
                <a:lnTo>
                  <a:pt x="28015" y="295203"/>
                </a:lnTo>
                <a:lnTo>
                  <a:pt x="56030" y="330312"/>
                </a:lnTo>
                <a:lnTo>
                  <a:pt x="91340" y="358164"/>
                </a:lnTo>
                <a:lnTo>
                  <a:pt x="130795" y="376732"/>
                </a:lnTo>
                <a:lnTo>
                  <a:pt x="172737" y="386016"/>
                </a:lnTo>
                <a:lnTo>
                  <a:pt x="215509" y="386016"/>
                </a:lnTo>
                <a:lnTo>
                  <a:pt x="257452" y="376732"/>
                </a:lnTo>
                <a:lnTo>
                  <a:pt x="296907" y="358164"/>
                </a:lnTo>
                <a:lnTo>
                  <a:pt x="332217" y="330312"/>
                </a:lnTo>
                <a:lnTo>
                  <a:pt x="360237" y="295203"/>
                </a:lnTo>
                <a:lnTo>
                  <a:pt x="378916" y="255975"/>
                </a:lnTo>
                <a:lnTo>
                  <a:pt x="388256" y="214274"/>
                </a:lnTo>
                <a:lnTo>
                  <a:pt x="388256" y="171750"/>
                </a:lnTo>
                <a:lnTo>
                  <a:pt x="378916" y="130050"/>
                </a:lnTo>
                <a:lnTo>
                  <a:pt x="360237" y="90821"/>
                </a:lnTo>
                <a:lnTo>
                  <a:pt x="332217" y="55713"/>
                </a:lnTo>
                <a:lnTo>
                  <a:pt x="296907" y="27856"/>
                </a:lnTo>
                <a:lnTo>
                  <a:pt x="257452" y="9285"/>
                </a:lnTo>
                <a:lnTo>
                  <a:pt x="21550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9867" y="4134870"/>
            <a:ext cx="388620" cy="386080"/>
          </a:xfrm>
          <a:custGeom>
            <a:avLst/>
            <a:gdLst/>
            <a:ahLst/>
            <a:cxnLst/>
            <a:rect l="l" t="t" r="r" b="b"/>
            <a:pathLst>
              <a:path w="388620" h="386079">
                <a:moveTo>
                  <a:pt x="332226" y="55710"/>
                </a:moveTo>
                <a:lnTo>
                  <a:pt x="360243" y="90817"/>
                </a:lnTo>
                <a:lnTo>
                  <a:pt x="378921" y="130045"/>
                </a:lnTo>
                <a:lnTo>
                  <a:pt x="388260" y="171746"/>
                </a:lnTo>
                <a:lnTo>
                  <a:pt x="388260" y="214270"/>
                </a:lnTo>
                <a:lnTo>
                  <a:pt x="378921" y="255971"/>
                </a:lnTo>
                <a:lnTo>
                  <a:pt x="360243" y="295199"/>
                </a:lnTo>
                <a:lnTo>
                  <a:pt x="332226" y="330306"/>
                </a:lnTo>
                <a:lnTo>
                  <a:pt x="296915" y="358161"/>
                </a:lnTo>
                <a:lnTo>
                  <a:pt x="257459" y="376731"/>
                </a:lnTo>
                <a:lnTo>
                  <a:pt x="215516" y="386016"/>
                </a:lnTo>
                <a:lnTo>
                  <a:pt x="172744" y="386016"/>
                </a:lnTo>
                <a:lnTo>
                  <a:pt x="130801" y="376731"/>
                </a:lnTo>
                <a:lnTo>
                  <a:pt x="91345" y="358161"/>
                </a:lnTo>
                <a:lnTo>
                  <a:pt x="56034" y="330306"/>
                </a:lnTo>
                <a:lnTo>
                  <a:pt x="28017" y="295199"/>
                </a:lnTo>
                <a:lnTo>
                  <a:pt x="9339" y="255971"/>
                </a:lnTo>
                <a:lnTo>
                  <a:pt x="0" y="214270"/>
                </a:lnTo>
                <a:lnTo>
                  <a:pt x="0" y="171746"/>
                </a:lnTo>
                <a:lnTo>
                  <a:pt x="9339" y="130045"/>
                </a:lnTo>
                <a:lnTo>
                  <a:pt x="28017" y="90817"/>
                </a:lnTo>
                <a:lnTo>
                  <a:pt x="56034" y="55710"/>
                </a:lnTo>
                <a:lnTo>
                  <a:pt x="91345" y="27855"/>
                </a:lnTo>
                <a:lnTo>
                  <a:pt x="130801" y="9285"/>
                </a:lnTo>
                <a:lnTo>
                  <a:pt x="172744" y="0"/>
                </a:lnTo>
                <a:lnTo>
                  <a:pt x="215516" y="0"/>
                </a:lnTo>
                <a:lnTo>
                  <a:pt x="257459" y="9285"/>
                </a:lnTo>
                <a:lnTo>
                  <a:pt x="296915" y="27855"/>
                </a:lnTo>
                <a:lnTo>
                  <a:pt x="332226" y="5571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210300" y="415290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62800" y="7696200"/>
            <a:ext cx="4242435" cy="52803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spc="114" dirty="0">
                <a:solidFill>
                  <a:srgbClr val="8D3124"/>
                </a:solidFill>
                <a:latin typeface="Trebuchet MS"/>
                <a:cs typeface="Trebuchet MS"/>
              </a:rPr>
              <a:t>Adding </a:t>
            </a:r>
            <a:r>
              <a:rPr sz="1600" dirty="0">
                <a:solidFill>
                  <a:srgbClr val="8D3124"/>
                </a:solidFill>
                <a:latin typeface="DejaVu Sans Mono"/>
                <a:cs typeface="DejaVu Sans Mono"/>
              </a:rPr>
              <a:t>8</a:t>
            </a:r>
            <a:r>
              <a:rPr lang="en-US" sz="1600" dirty="0">
                <a:solidFill>
                  <a:srgbClr val="8D3124"/>
                </a:solidFill>
                <a:latin typeface="DejaVu Sans Mono"/>
                <a:cs typeface="DejaVu Sans Mono"/>
              </a:rPr>
              <a:t> </a:t>
            </a:r>
            <a:r>
              <a:rPr sz="1600" spc="-805" dirty="0">
                <a:solidFill>
                  <a:srgbClr val="8D3124"/>
                </a:solidFill>
                <a:latin typeface="DejaVu Sans Mono"/>
                <a:cs typeface="DejaVu Sans Mono"/>
              </a:rPr>
              <a:t> </a:t>
            </a:r>
            <a:r>
              <a:rPr lang="en-US" sz="1600" spc="-805" dirty="0">
                <a:solidFill>
                  <a:srgbClr val="8D3124"/>
                </a:solidFill>
                <a:latin typeface="DejaVu Sans Mono"/>
                <a:cs typeface="DejaVu Sans Mono"/>
              </a:rPr>
              <a:t> </a:t>
            </a:r>
            <a:r>
              <a:rPr sz="1600" spc="40" dirty="0">
                <a:solidFill>
                  <a:srgbClr val="8D3124"/>
                </a:solidFill>
                <a:latin typeface="Trebuchet MS"/>
                <a:cs typeface="Trebuchet MS"/>
              </a:rPr>
              <a:t>to </a:t>
            </a:r>
            <a:r>
              <a:rPr sz="1600" spc="50" dirty="0">
                <a:solidFill>
                  <a:srgbClr val="8D3124"/>
                </a:solidFill>
                <a:latin typeface="Trebuchet MS"/>
                <a:cs typeface="Trebuchet MS"/>
              </a:rPr>
              <a:t>each </a:t>
            </a:r>
            <a:r>
              <a:rPr sz="1600" spc="85" dirty="0">
                <a:solidFill>
                  <a:srgbClr val="8D3124"/>
                </a:solidFill>
                <a:latin typeface="Trebuchet MS"/>
                <a:cs typeface="Trebuchet MS"/>
              </a:rPr>
              <a:t>edge </a:t>
            </a:r>
            <a:r>
              <a:rPr sz="1600" spc="75" dirty="0">
                <a:solidFill>
                  <a:srgbClr val="8D3124"/>
                </a:solidFill>
                <a:latin typeface="Trebuchet MS"/>
                <a:cs typeface="Trebuchet MS"/>
              </a:rPr>
              <a:t>weight </a:t>
            </a:r>
            <a:r>
              <a:rPr sz="1600" spc="95" dirty="0">
                <a:solidFill>
                  <a:srgbClr val="8D3124"/>
                </a:solidFill>
                <a:latin typeface="Trebuchet MS"/>
                <a:cs typeface="Trebuchet MS"/>
              </a:rPr>
              <a:t>changes </a:t>
            </a:r>
            <a:r>
              <a:rPr sz="1600" spc="30" dirty="0">
                <a:solidFill>
                  <a:srgbClr val="8D3124"/>
                </a:solidFill>
                <a:latin typeface="Trebuchet MS"/>
                <a:cs typeface="Trebuchet MS"/>
              </a:rPr>
              <a:t>the  </a:t>
            </a:r>
            <a:r>
              <a:rPr sz="1600" spc="65" dirty="0">
                <a:solidFill>
                  <a:srgbClr val="8D3124"/>
                </a:solidFill>
                <a:latin typeface="Trebuchet MS"/>
                <a:cs typeface="Trebuchet MS"/>
              </a:rPr>
              <a:t>shortest </a:t>
            </a:r>
            <a:r>
              <a:rPr sz="1600" spc="60" dirty="0">
                <a:solidFill>
                  <a:srgbClr val="8D3124"/>
                </a:solidFill>
                <a:latin typeface="Trebuchet MS"/>
                <a:cs typeface="Trebuchet MS"/>
              </a:rPr>
              <a:t>path </a:t>
            </a:r>
            <a:r>
              <a:rPr sz="1600" spc="75" dirty="0">
                <a:solidFill>
                  <a:srgbClr val="8D3124"/>
                </a:solidFill>
                <a:latin typeface="Trebuchet MS"/>
                <a:cs typeface="Trebuchet MS"/>
              </a:rPr>
              <a:t>from 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800" spc="-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spc="-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spc="-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t </a:t>
            </a:r>
            <a:r>
              <a:rPr sz="1600" spc="40" dirty="0">
                <a:solidFill>
                  <a:srgbClr val="8D3124"/>
                </a:solidFill>
                <a:latin typeface="Trebuchet MS"/>
                <a:cs typeface="Trebuchet MS"/>
              </a:rPr>
              <a:t>to</a:t>
            </a:r>
            <a:r>
              <a:rPr sz="1600" spc="-16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800" i="1" spc="-25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800" spc="-25" dirty="0">
                <a:solidFill>
                  <a:srgbClr val="8D3124"/>
                </a:solidFill>
                <a:latin typeface="Symbol"/>
                <a:cs typeface="Symbol"/>
              </a:rPr>
              <a:t></a:t>
            </a:r>
            <a:r>
              <a:rPr sz="1800" i="1" spc="-25" dirty="0">
                <a:solidFill>
                  <a:srgbClr val="8D3124"/>
                </a:solidFill>
                <a:latin typeface="Times New Roman"/>
                <a:cs typeface="Times New Roman"/>
              </a:rPr>
              <a:t>t</a:t>
            </a:r>
            <a:r>
              <a:rPr sz="1600" spc="-25" dirty="0">
                <a:solidFill>
                  <a:srgbClr val="8D3124"/>
                </a:solidFill>
                <a:latin typeface="Trebuchet MS"/>
                <a:cs typeface="Trebuchet MS"/>
              </a:rPr>
              <a:t>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03509CF-FEF4-418B-8B68-64D20189B72B}"/>
              </a:ext>
            </a:extLst>
          </p:cNvPr>
          <p:cNvGrpSpPr/>
          <p:nvPr/>
        </p:nvGrpSpPr>
        <p:grpSpPr>
          <a:xfrm>
            <a:off x="3298266" y="7056970"/>
            <a:ext cx="3204451" cy="2335314"/>
            <a:chOff x="3298266" y="7056970"/>
            <a:chExt cx="3204451" cy="2335314"/>
          </a:xfrm>
        </p:grpSpPr>
        <p:sp>
          <p:nvSpPr>
            <p:cNvPr id="43" name="object 43"/>
            <p:cNvSpPr/>
            <p:nvPr/>
          </p:nvSpPr>
          <p:spPr>
            <a:xfrm>
              <a:off x="3619500" y="7327900"/>
              <a:ext cx="2407920" cy="1616710"/>
            </a:xfrm>
            <a:custGeom>
              <a:avLst/>
              <a:gdLst/>
              <a:ahLst/>
              <a:cxnLst/>
              <a:rect l="l" t="t" r="r" b="b"/>
              <a:pathLst>
                <a:path w="2407920" h="1616709">
                  <a:moveTo>
                    <a:pt x="0" y="0"/>
                  </a:moveTo>
                  <a:lnTo>
                    <a:pt x="2391829" y="1605978"/>
                  </a:lnTo>
                  <a:lnTo>
                    <a:pt x="2407666" y="1616608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29820" y="8840942"/>
              <a:ext cx="186055" cy="163195"/>
            </a:xfrm>
            <a:custGeom>
              <a:avLst/>
              <a:gdLst/>
              <a:ahLst/>
              <a:cxnLst/>
              <a:rect l="l" t="t" r="r" b="b"/>
              <a:pathLst>
                <a:path w="186054" h="163195">
                  <a:moveTo>
                    <a:pt x="93459" y="0"/>
                  </a:moveTo>
                  <a:lnTo>
                    <a:pt x="81521" y="92950"/>
                  </a:lnTo>
                  <a:lnTo>
                    <a:pt x="0" y="139176"/>
                  </a:lnTo>
                  <a:lnTo>
                    <a:pt x="185902" y="163037"/>
                  </a:lnTo>
                  <a:lnTo>
                    <a:pt x="934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22582" y="7278279"/>
              <a:ext cx="802005" cy="0"/>
            </a:xfrm>
            <a:custGeom>
              <a:avLst/>
              <a:gdLst/>
              <a:ahLst/>
              <a:cxnLst/>
              <a:rect l="l" t="t" r="r" b="b"/>
              <a:pathLst>
                <a:path w="802004">
                  <a:moveTo>
                    <a:pt x="0" y="0"/>
                  </a:moveTo>
                  <a:lnTo>
                    <a:pt x="801585" y="0"/>
                  </a:lnTo>
                </a:path>
              </a:pathLst>
            </a:custGeom>
            <a:ln w="4025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40150" y="7278279"/>
              <a:ext cx="926465" cy="0"/>
            </a:xfrm>
            <a:custGeom>
              <a:avLst/>
              <a:gdLst/>
              <a:ahLst/>
              <a:cxnLst/>
              <a:rect l="l" t="t" r="r" b="b"/>
              <a:pathLst>
                <a:path w="926464">
                  <a:moveTo>
                    <a:pt x="0" y="0"/>
                  </a:moveTo>
                  <a:lnTo>
                    <a:pt x="926325" y="0"/>
                  </a:lnTo>
                </a:path>
              </a:pathLst>
            </a:custGeom>
            <a:ln w="4025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44082" y="7193445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40">
                  <a:moveTo>
                    <a:pt x="0" y="0"/>
                  </a:moveTo>
                  <a:lnTo>
                    <a:pt x="41986" y="83769"/>
                  </a:lnTo>
                  <a:lnTo>
                    <a:pt x="165" y="167639"/>
                  </a:lnTo>
                  <a:lnTo>
                    <a:pt x="167716" y="83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05088" y="7447419"/>
              <a:ext cx="0" cy="522605"/>
            </a:xfrm>
            <a:custGeom>
              <a:avLst/>
              <a:gdLst/>
              <a:ahLst/>
              <a:cxnLst/>
              <a:rect l="l" t="t" r="r" b="b"/>
              <a:pathLst>
                <a:path h="522604">
                  <a:moveTo>
                    <a:pt x="0" y="0"/>
                  </a:moveTo>
                  <a:lnTo>
                    <a:pt x="0" y="522541"/>
                  </a:lnTo>
                </a:path>
              </a:pathLst>
            </a:custGeom>
            <a:ln w="4439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05088" y="8433587"/>
              <a:ext cx="0" cy="442595"/>
            </a:xfrm>
            <a:custGeom>
              <a:avLst/>
              <a:gdLst/>
              <a:ahLst/>
              <a:cxnLst/>
              <a:rect l="l" t="t" r="r" b="b"/>
              <a:pathLst>
                <a:path h="442595">
                  <a:moveTo>
                    <a:pt x="0" y="0"/>
                  </a:moveTo>
                  <a:lnTo>
                    <a:pt x="0" y="442163"/>
                  </a:lnTo>
                </a:path>
              </a:pathLst>
            </a:custGeom>
            <a:ln w="4439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18402" y="8795360"/>
              <a:ext cx="167627" cy="168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19204" y="9156470"/>
              <a:ext cx="904875" cy="0"/>
            </a:xfrm>
            <a:custGeom>
              <a:avLst/>
              <a:gdLst/>
              <a:ahLst/>
              <a:cxnLst/>
              <a:rect l="l" t="t" r="r" b="b"/>
              <a:pathLst>
                <a:path w="904875">
                  <a:moveTo>
                    <a:pt x="0" y="0"/>
                  </a:moveTo>
                  <a:lnTo>
                    <a:pt x="904875" y="0"/>
                  </a:lnTo>
                </a:path>
              </a:pathLst>
            </a:custGeom>
            <a:ln w="4025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46829" y="915647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>
                  <a:moveTo>
                    <a:pt x="0" y="0"/>
                  </a:moveTo>
                  <a:lnTo>
                    <a:pt x="816267" y="0"/>
                  </a:lnTo>
                </a:path>
              </a:pathLst>
            </a:custGeom>
            <a:ln w="4025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59200" y="9071631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40">
                  <a:moveTo>
                    <a:pt x="167716" y="0"/>
                  </a:moveTo>
                  <a:lnTo>
                    <a:pt x="0" y="83658"/>
                  </a:lnTo>
                  <a:lnTo>
                    <a:pt x="167563" y="167638"/>
                  </a:lnTo>
                  <a:lnTo>
                    <a:pt x="125729" y="83779"/>
                  </a:lnTo>
                  <a:lnTo>
                    <a:pt x="167716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66014" y="7430630"/>
              <a:ext cx="0" cy="508000"/>
            </a:xfrm>
            <a:custGeom>
              <a:avLst/>
              <a:gdLst/>
              <a:ahLst/>
              <a:cxnLst/>
              <a:rect l="l" t="t" r="r" b="b"/>
              <a:pathLst>
                <a:path h="508000">
                  <a:moveTo>
                    <a:pt x="0" y="0"/>
                  </a:moveTo>
                  <a:lnTo>
                    <a:pt x="0" y="507720"/>
                  </a:lnTo>
                </a:path>
              </a:pathLst>
            </a:custGeom>
            <a:ln w="78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6014" y="8401977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0"/>
                  </a:moveTo>
                  <a:lnTo>
                    <a:pt x="0" y="404482"/>
                  </a:lnTo>
                </a:path>
              </a:pathLst>
            </a:custGeom>
            <a:ln w="78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14433" y="8653832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4">
                  <a:moveTo>
                    <a:pt x="0" y="462"/>
                  </a:moveTo>
                  <a:lnTo>
                    <a:pt x="152857" y="305031"/>
                  </a:lnTo>
                  <a:lnTo>
                    <a:pt x="266718" y="76431"/>
                  </a:lnTo>
                  <a:lnTo>
                    <a:pt x="152514" y="76431"/>
                  </a:lnTo>
                  <a:lnTo>
                    <a:pt x="0" y="462"/>
                  </a:lnTo>
                  <a:close/>
                </a:path>
                <a:path w="304800" h="305434">
                  <a:moveTo>
                    <a:pt x="304787" y="0"/>
                  </a:moveTo>
                  <a:lnTo>
                    <a:pt x="152514" y="76431"/>
                  </a:lnTo>
                  <a:lnTo>
                    <a:pt x="266718" y="76431"/>
                  </a:lnTo>
                  <a:lnTo>
                    <a:pt x="3047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69769" y="7079299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215521" y="0"/>
                  </a:moveTo>
                  <a:lnTo>
                    <a:pt x="172748" y="0"/>
                  </a:lnTo>
                  <a:lnTo>
                    <a:pt x="130803" y="9338"/>
                  </a:lnTo>
                  <a:lnTo>
                    <a:pt x="91344" y="28015"/>
                  </a:lnTo>
                  <a:lnTo>
                    <a:pt x="56030" y="56030"/>
                  </a:lnTo>
                  <a:lnTo>
                    <a:pt x="28015" y="91344"/>
                  </a:lnTo>
                  <a:lnTo>
                    <a:pt x="9338" y="130801"/>
                  </a:lnTo>
                  <a:lnTo>
                    <a:pt x="0" y="172744"/>
                  </a:lnTo>
                  <a:lnTo>
                    <a:pt x="0" y="215515"/>
                  </a:lnTo>
                  <a:lnTo>
                    <a:pt x="9338" y="257458"/>
                  </a:lnTo>
                  <a:lnTo>
                    <a:pt x="28015" y="296916"/>
                  </a:lnTo>
                  <a:lnTo>
                    <a:pt x="56030" y="332229"/>
                  </a:lnTo>
                  <a:lnTo>
                    <a:pt x="91344" y="360245"/>
                  </a:lnTo>
                  <a:lnTo>
                    <a:pt x="130803" y="378921"/>
                  </a:lnTo>
                  <a:lnTo>
                    <a:pt x="172748" y="388260"/>
                  </a:lnTo>
                  <a:lnTo>
                    <a:pt x="215521" y="388260"/>
                  </a:lnTo>
                  <a:lnTo>
                    <a:pt x="257464" y="378921"/>
                  </a:lnTo>
                  <a:lnTo>
                    <a:pt x="296920" y="360245"/>
                  </a:lnTo>
                  <a:lnTo>
                    <a:pt x="332229" y="332229"/>
                  </a:lnTo>
                  <a:lnTo>
                    <a:pt x="360245" y="296916"/>
                  </a:lnTo>
                  <a:lnTo>
                    <a:pt x="378921" y="257458"/>
                  </a:lnTo>
                  <a:lnTo>
                    <a:pt x="388260" y="215515"/>
                  </a:lnTo>
                  <a:lnTo>
                    <a:pt x="388260" y="172744"/>
                  </a:lnTo>
                  <a:lnTo>
                    <a:pt x="378921" y="130801"/>
                  </a:lnTo>
                  <a:lnTo>
                    <a:pt x="360245" y="91344"/>
                  </a:lnTo>
                  <a:lnTo>
                    <a:pt x="332229" y="56030"/>
                  </a:lnTo>
                  <a:lnTo>
                    <a:pt x="296920" y="28015"/>
                  </a:lnTo>
                  <a:lnTo>
                    <a:pt x="257464" y="9338"/>
                  </a:lnTo>
                  <a:lnTo>
                    <a:pt x="21552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69766" y="7079296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3505200" y="7099300"/>
              <a:ext cx="11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s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369769" y="8960029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215521" y="0"/>
                  </a:moveTo>
                  <a:lnTo>
                    <a:pt x="172748" y="0"/>
                  </a:lnTo>
                  <a:lnTo>
                    <a:pt x="130803" y="9339"/>
                  </a:lnTo>
                  <a:lnTo>
                    <a:pt x="91344" y="28017"/>
                  </a:lnTo>
                  <a:lnTo>
                    <a:pt x="56030" y="56034"/>
                  </a:lnTo>
                  <a:lnTo>
                    <a:pt x="28015" y="91345"/>
                  </a:lnTo>
                  <a:lnTo>
                    <a:pt x="9338" y="130801"/>
                  </a:lnTo>
                  <a:lnTo>
                    <a:pt x="0" y="172744"/>
                  </a:lnTo>
                  <a:lnTo>
                    <a:pt x="0" y="215516"/>
                  </a:lnTo>
                  <a:lnTo>
                    <a:pt x="9338" y="257459"/>
                  </a:lnTo>
                  <a:lnTo>
                    <a:pt x="28015" y="296915"/>
                  </a:lnTo>
                  <a:lnTo>
                    <a:pt x="56030" y="332227"/>
                  </a:lnTo>
                  <a:lnTo>
                    <a:pt x="91344" y="360244"/>
                  </a:lnTo>
                  <a:lnTo>
                    <a:pt x="130803" y="378922"/>
                  </a:lnTo>
                  <a:lnTo>
                    <a:pt x="172748" y="388261"/>
                  </a:lnTo>
                  <a:lnTo>
                    <a:pt x="215521" y="388261"/>
                  </a:lnTo>
                  <a:lnTo>
                    <a:pt x="257464" y="378922"/>
                  </a:lnTo>
                  <a:lnTo>
                    <a:pt x="296920" y="360244"/>
                  </a:lnTo>
                  <a:lnTo>
                    <a:pt x="332229" y="332227"/>
                  </a:lnTo>
                  <a:lnTo>
                    <a:pt x="360245" y="296915"/>
                  </a:lnTo>
                  <a:lnTo>
                    <a:pt x="378921" y="257459"/>
                  </a:lnTo>
                  <a:lnTo>
                    <a:pt x="388260" y="215516"/>
                  </a:lnTo>
                  <a:lnTo>
                    <a:pt x="388260" y="172744"/>
                  </a:lnTo>
                  <a:lnTo>
                    <a:pt x="378921" y="130801"/>
                  </a:lnTo>
                  <a:lnTo>
                    <a:pt x="360245" y="91345"/>
                  </a:lnTo>
                  <a:lnTo>
                    <a:pt x="332229" y="56034"/>
                  </a:lnTo>
                  <a:lnTo>
                    <a:pt x="296920" y="28017"/>
                  </a:lnTo>
                  <a:lnTo>
                    <a:pt x="257464" y="9339"/>
                  </a:lnTo>
                  <a:lnTo>
                    <a:pt x="21552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69766" y="8960030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3517900" y="8966200"/>
              <a:ext cx="895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t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112969" y="7079295"/>
              <a:ext cx="388620" cy="386080"/>
            </a:xfrm>
            <a:custGeom>
              <a:avLst/>
              <a:gdLst/>
              <a:ahLst/>
              <a:cxnLst/>
              <a:rect l="l" t="t" r="r" b="b"/>
              <a:pathLst>
                <a:path w="388620" h="386079">
                  <a:moveTo>
                    <a:pt x="215521" y="0"/>
                  </a:moveTo>
                  <a:lnTo>
                    <a:pt x="172748" y="0"/>
                  </a:lnTo>
                  <a:lnTo>
                    <a:pt x="130803" y="9283"/>
                  </a:lnTo>
                  <a:lnTo>
                    <a:pt x="91344" y="27851"/>
                  </a:lnTo>
                  <a:lnTo>
                    <a:pt x="56030" y="55703"/>
                  </a:lnTo>
                  <a:lnTo>
                    <a:pt x="28015" y="90812"/>
                  </a:lnTo>
                  <a:lnTo>
                    <a:pt x="9338" y="130040"/>
                  </a:lnTo>
                  <a:lnTo>
                    <a:pt x="0" y="171741"/>
                  </a:lnTo>
                  <a:lnTo>
                    <a:pt x="0" y="214265"/>
                  </a:lnTo>
                  <a:lnTo>
                    <a:pt x="9338" y="255966"/>
                  </a:lnTo>
                  <a:lnTo>
                    <a:pt x="28015" y="295194"/>
                  </a:lnTo>
                  <a:lnTo>
                    <a:pt x="56030" y="330303"/>
                  </a:lnTo>
                  <a:lnTo>
                    <a:pt x="91344" y="358159"/>
                  </a:lnTo>
                  <a:lnTo>
                    <a:pt x="130803" y="376730"/>
                  </a:lnTo>
                  <a:lnTo>
                    <a:pt x="172748" y="386016"/>
                  </a:lnTo>
                  <a:lnTo>
                    <a:pt x="215521" y="386016"/>
                  </a:lnTo>
                  <a:lnTo>
                    <a:pt x="257464" y="376730"/>
                  </a:lnTo>
                  <a:lnTo>
                    <a:pt x="296920" y="358159"/>
                  </a:lnTo>
                  <a:lnTo>
                    <a:pt x="332229" y="330303"/>
                  </a:lnTo>
                  <a:lnTo>
                    <a:pt x="360245" y="295194"/>
                  </a:lnTo>
                  <a:lnTo>
                    <a:pt x="378921" y="255966"/>
                  </a:lnTo>
                  <a:lnTo>
                    <a:pt x="388260" y="214265"/>
                  </a:lnTo>
                  <a:lnTo>
                    <a:pt x="388260" y="171741"/>
                  </a:lnTo>
                  <a:lnTo>
                    <a:pt x="378921" y="130040"/>
                  </a:lnTo>
                  <a:lnTo>
                    <a:pt x="360245" y="90812"/>
                  </a:lnTo>
                  <a:lnTo>
                    <a:pt x="332229" y="55703"/>
                  </a:lnTo>
                  <a:lnTo>
                    <a:pt x="296920" y="27851"/>
                  </a:lnTo>
                  <a:lnTo>
                    <a:pt x="257464" y="9283"/>
                  </a:lnTo>
                  <a:lnTo>
                    <a:pt x="21552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12966" y="7079289"/>
              <a:ext cx="388620" cy="386080"/>
            </a:xfrm>
            <a:custGeom>
              <a:avLst/>
              <a:gdLst/>
              <a:ahLst/>
              <a:cxnLst/>
              <a:rect l="l" t="t" r="r" b="b"/>
              <a:pathLst>
                <a:path w="388620" h="386079">
                  <a:moveTo>
                    <a:pt x="332226" y="55710"/>
                  </a:moveTo>
                  <a:lnTo>
                    <a:pt x="360243" y="90817"/>
                  </a:lnTo>
                  <a:lnTo>
                    <a:pt x="378921" y="130045"/>
                  </a:lnTo>
                  <a:lnTo>
                    <a:pt x="388260" y="171746"/>
                  </a:lnTo>
                  <a:lnTo>
                    <a:pt x="388260" y="214270"/>
                  </a:lnTo>
                  <a:lnTo>
                    <a:pt x="378921" y="255971"/>
                  </a:lnTo>
                  <a:lnTo>
                    <a:pt x="360243" y="295199"/>
                  </a:lnTo>
                  <a:lnTo>
                    <a:pt x="332226" y="330306"/>
                  </a:lnTo>
                  <a:lnTo>
                    <a:pt x="296915" y="358161"/>
                  </a:lnTo>
                  <a:lnTo>
                    <a:pt x="257459" y="376731"/>
                  </a:lnTo>
                  <a:lnTo>
                    <a:pt x="215516" y="386016"/>
                  </a:lnTo>
                  <a:lnTo>
                    <a:pt x="172744" y="386016"/>
                  </a:lnTo>
                  <a:lnTo>
                    <a:pt x="130801" y="376731"/>
                  </a:lnTo>
                  <a:lnTo>
                    <a:pt x="91345" y="358161"/>
                  </a:lnTo>
                  <a:lnTo>
                    <a:pt x="56034" y="330306"/>
                  </a:lnTo>
                  <a:lnTo>
                    <a:pt x="28017" y="295199"/>
                  </a:lnTo>
                  <a:lnTo>
                    <a:pt x="9339" y="255971"/>
                  </a:lnTo>
                  <a:lnTo>
                    <a:pt x="0" y="214270"/>
                  </a:lnTo>
                  <a:lnTo>
                    <a:pt x="0" y="171746"/>
                  </a:lnTo>
                  <a:lnTo>
                    <a:pt x="9339" y="130045"/>
                  </a:lnTo>
                  <a:lnTo>
                    <a:pt x="28017" y="90817"/>
                  </a:lnTo>
                  <a:lnTo>
                    <a:pt x="56034" y="55710"/>
                  </a:lnTo>
                  <a:lnTo>
                    <a:pt x="91345" y="27855"/>
                  </a:lnTo>
                  <a:lnTo>
                    <a:pt x="130801" y="9285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285"/>
                  </a:lnTo>
                  <a:lnTo>
                    <a:pt x="296915" y="27855"/>
                  </a:lnTo>
                  <a:lnTo>
                    <a:pt x="332226" y="55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6248400" y="7099300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v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298266" y="7938351"/>
              <a:ext cx="556260" cy="464184"/>
            </a:xfrm>
            <a:custGeom>
              <a:avLst/>
              <a:gdLst/>
              <a:ahLst/>
              <a:cxnLst/>
              <a:rect l="l" t="t" r="r" b="b"/>
              <a:pathLst>
                <a:path w="556260" h="464184">
                  <a:moveTo>
                    <a:pt x="0" y="0"/>
                  </a:moveTo>
                  <a:lnTo>
                    <a:pt x="556107" y="0"/>
                  </a:lnTo>
                  <a:lnTo>
                    <a:pt x="556107" y="463626"/>
                  </a:lnTo>
                  <a:lnTo>
                    <a:pt x="0" y="46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3416300" y="7988300"/>
              <a:ext cx="3149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solidFill>
                    <a:srgbClr val="606060"/>
                  </a:solidFill>
                  <a:latin typeface="Trebuchet MS"/>
                  <a:cs typeface="Trebuchet MS"/>
                </a:rPr>
                <a:t>10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666475" y="7056970"/>
              <a:ext cx="556260" cy="464184"/>
            </a:xfrm>
            <a:custGeom>
              <a:avLst/>
              <a:gdLst/>
              <a:ahLst/>
              <a:cxnLst/>
              <a:rect l="l" t="t" r="r" b="b"/>
              <a:pathLst>
                <a:path w="556260" h="464184">
                  <a:moveTo>
                    <a:pt x="0" y="0"/>
                  </a:moveTo>
                  <a:lnTo>
                    <a:pt x="556107" y="0"/>
                  </a:lnTo>
                  <a:lnTo>
                    <a:pt x="556107" y="463626"/>
                  </a:lnTo>
                  <a:lnTo>
                    <a:pt x="0" y="46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4787900" y="7112000"/>
              <a:ext cx="3149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solidFill>
                    <a:srgbClr val="606060"/>
                  </a:solidFill>
                  <a:latin typeface="Trebuchet MS"/>
                  <a:cs typeface="Trebuchet MS"/>
                </a:rPr>
                <a:t>14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109870" y="8964538"/>
              <a:ext cx="388620" cy="386080"/>
            </a:xfrm>
            <a:custGeom>
              <a:avLst/>
              <a:gdLst/>
              <a:ahLst/>
              <a:cxnLst/>
              <a:rect l="l" t="t" r="r" b="b"/>
              <a:pathLst>
                <a:path w="388620" h="386079">
                  <a:moveTo>
                    <a:pt x="215509" y="0"/>
                  </a:moveTo>
                  <a:lnTo>
                    <a:pt x="172737" y="0"/>
                  </a:lnTo>
                  <a:lnTo>
                    <a:pt x="130795" y="9285"/>
                  </a:lnTo>
                  <a:lnTo>
                    <a:pt x="91340" y="27855"/>
                  </a:lnTo>
                  <a:lnTo>
                    <a:pt x="56030" y="55710"/>
                  </a:lnTo>
                  <a:lnTo>
                    <a:pt x="28015" y="90817"/>
                  </a:lnTo>
                  <a:lnTo>
                    <a:pt x="9338" y="130045"/>
                  </a:lnTo>
                  <a:lnTo>
                    <a:pt x="0" y="171746"/>
                  </a:lnTo>
                  <a:lnTo>
                    <a:pt x="0" y="214271"/>
                  </a:lnTo>
                  <a:lnTo>
                    <a:pt x="9338" y="255971"/>
                  </a:lnTo>
                  <a:lnTo>
                    <a:pt x="28015" y="295199"/>
                  </a:lnTo>
                  <a:lnTo>
                    <a:pt x="56030" y="330307"/>
                  </a:lnTo>
                  <a:lnTo>
                    <a:pt x="91340" y="358162"/>
                  </a:lnTo>
                  <a:lnTo>
                    <a:pt x="130795" y="376732"/>
                  </a:lnTo>
                  <a:lnTo>
                    <a:pt x="172737" y="386017"/>
                  </a:lnTo>
                  <a:lnTo>
                    <a:pt x="215509" y="386017"/>
                  </a:lnTo>
                  <a:lnTo>
                    <a:pt x="257452" y="376732"/>
                  </a:lnTo>
                  <a:lnTo>
                    <a:pt x="296907" y="358162"/>
                  </a:lnTo>
                  <a:lnTo>
                    <a:pt x="332217" y="330307"/>
                  </a:lnTo>
                  <a:lnTo>
                    <a:pt x="360237" y="295199"/>
                  </a:lnTo>
                  <a:lnTo>
                    <a:pt x="378916" y="255971"/>
                  </a:lnTo>
                  <a:lnTo>
                    <a:pt x="388256" y="214271"/>
                  </a:lnTo>
                  <a:lnTo>
                    <a:pt x="388256" y="171746"/>
                  </a:lnTo>
                  <a:lnTo>
                    <a:pt x="378916" y="130045"/>
                  </a:lnTo>
                  <a:lnTo>
                    <a:pt x="360237" y="90817"/>
                  </a:lnTo>
                  <a:lnTo>
                    <a:pt x="332217" y="55710"/>
                  </a:lnTo>
                  <a:lnTo>
                    <a:pt x="296907" y="27855"/>
                  </a:lnTo>
                  <a:lnTo>
                    <a:pt x="257452" y="9285"/>
                  </a:lnTo>
                  <a:lnTo>
                    <a:pt x="21550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109867" y="8964538"/>
              <a:ext cx="388620" cy="386080"/>
            </a:xfrm>
            <a:custGeom>
              <a:avLst/>
              <a:gdLst/>
              <a:ahLst/>
              <a:cxnLst/>
              <a:rect l="l" t="t" r="r" b="b"/>
              <a:pathLst>
                <a:path w="388620" h="386079">
                  <a:moveTo>
                    <a:pt x="332226" y="55710"/>
                  </a:moveTo>
                  <a:lnTo>
                    <a:pt x="360243" y="90817"/>
                  </a:lnTo>
                  <a:lnTo>
                    <a:pt x="378921" y="130045"/>
                  </a:lnTo>
                  <a:lnTo>
                    <a:pt x="388260" y="171746"/>
                  </a:lnTo>
                  <a:lnTo>
                    <a:pt x="388260" y="214270"/>
                  </a:lnTo>
                  <a:lnTo>
                    <a:pt x="378921" y="255971"/>
                  </a:lnTo>
                  <a:lnTo>
                    <a:pt x="360243" y="295199"/>
                  </a:lnTo>
                  <a:lnTo>
                    <a:pt x="332226" y="330306"/>
                  </a:lnTo>
                  <a:lnTo>
                    <a:pt x="296915" y="358161"/>
                  </a:lnTo>
                  <a:lnTo>
                    <a:pt x="257459" y="376731"/>
                  </a:lnTo>
                  <a:lnTo>
                    <a:pt x="215516" y="386016"/>
                  </a:lnTo>
                  <a:lnTo>
                    <a:pt x="172744" y="386016"/>
                  </a:lnTo>
                  <a:lnTo>
                    <a:pt x="130801" y="376731"/>
                  </a:lnTo>
                  <a:lnTo>
                    <a:pt x="91345" y="358161"/>
                  </a:lnTo>
                  <a:lnTo>
                    <a:pt x="56034" y="330306"/>
                  </a:lnTo>
                  <a:lnTo>
                    <a:pt x="28017" y="295199"/>
                  </a:lnTo>
                  <a:lnTo>
                    <a:pt x="9339" y="255971"/>
                  </a:lnTo>
                  <a:lnTo>
                    <a:pt x="0" y="214270"/>
                  </a:lnTo>
                  <a:lnTo>
                    <a:pt x="0" y="171746"/>
                  </a:lnTo>
                  <a:lnTo>
                    <a:pt x="9339" y="130045"/>
                  </a:lnTo>
                  <a:lnTo>
                    <a:pt x="28017" y="90817"/>
                  </a:lnTo>
                  <a:lnTo>
                    <a:pt x="56034" y="55710"/>
                  </a:lnTo>
                  <a:lnTo>
                    <a:pt x="91345" y="27855"/>
                  </a:lnTo>
                  <a:lnTo>
                    <a:pt x="130801" y="9285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285"/>
                  </a:lnTo>
                  <a:lnTo>
                    <a:pt x="296915" y="27855"/>
                  </a:lnTo>
                  <a:lnTo>
                    <a:pt x="332226" y="55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6210300" y="8978900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w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663097" y="8928100"/>
              <a:ext cx="556260" cy="464184"/>
            </a:xfrm>
            <a:custGeom>
              <a:avLst/>
              <a:gdLst/>
              <a:ahLst/>
              <a:cxnLst/>
              <a:rect l="l" t="t" r="r" b="b"/>
              <a:pathLst>
                <a:path w="556260" h="464184">
                  <a:moveTo>
                    <a:pt x="0" y="0"/>
                  </a:moveTo>
                  <a:lnTo>
                    <a:pt x="556107" y="0"/>
                  </a:lnTo>
                  <a:lnTo>
                    <a:pt x="556107" y="463626"/>
                  </a:lnTo>
                  <a:lnTo>
                    <a:pt x="0" y="46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4787900" y="8978900"/>
              <a:ext cx="3149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solidFill>
                    <a:srgbClr val="606060"/>
                  </a:solidFill>
                  <a:latin typeface="Trebuchet MS"/>
                  <a:cs typeface="Trebuchet MS"/>
                </a:rPr>
                <a:t>11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091237" y="7969961"/>
              <a:ext cx="411480" cy="464184"/>
            </a:xfrm>
            <a:custGeom>
              <a:avLst/>
              <a:gdLst/>
              <a:ahLst/>
              <a:cxnLst/>
              <a:rect l="l" t="t" r="r" b="b"/>
              <a:pathLst>
                <a:path w="411479" h="464184">
                  <a:moveTo>
                    <a:pt x="0" y="0"/>
                  </a:moveTo>
                  <a:lnTo>
                    <a:pt x="411403" y="0"/>
                  </a:lnTo>
                  <a:lnTo>
                    <a:pt x="411403" y="463626"/>
                  </a:lnTo>
                  <a:lnTo>
                    <a:pt x="0" y="46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6210300" y="8026400"/>
              <a:ext cx="1701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solidFill>
                    <a:srgbClr val="606060"/>
                  </a:solidFill>
                  <a:latin typeface="Trebuchet MS"/>
                  <a:cs typeface="Trebuchet MS"/>
                </a:rPr>
                <a:t>0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4677448" y="8039100"/>
              <a:ext cx="556260" cy="464184"/>
            </a:xfrm>
            <a:custGeom>
              <a:avLst/>
              <a:gdLst/>
              <a:ahLst/>
              <a:cxnLst/>
              <a:rect l="l" t="t" r="r" b="b"/>
              <a:pathLst>
                <a:path w="556260" h="464184">
                  <a:moveTo>
                    <a:pt x="0" y="0"/>
                  </a:moveTo>
                  <a:lnTo>
                    <a:pt x="556107" y="0"/>
                  </a:lnTo>
                  <a:lnTo>
                    <a:pt x="556107" y="463626"/>
                  </a:lnTo>
                  <a:lnTo>
                    <a:pt x="0" y="46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4800600" y="8089900"/>
              <a:ext cx="3149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95" dirty="0">
                  <a:solidFill>
                    <a:srgbClr val="606060"/>
                  </a:solidFill>
                  <a:latin typeface="Trebuchet MS"/>
                  <a:cs typeface="Trebuchet MS"/>
                </a:rPr>
                <a:t>12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73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2572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70" dirty="0">
                <a:latin typeface="Arial"/>
                <a:cs typeface="Arial"/>
              </a:rPr>
              <a:t>Negative</a:t>
            </a:r>
            <a:r>
              <a:rPr sz="2800" b="0" spc="50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0502900" cy="98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81089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Def.	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8D3124"/>
                </a:solidFill>
                <a:latin typeface="Trebuchet MS"/>
                <a:cs typeface="Trebuchet MS"/>
              </a:rPr>
              <a:t>negative cycle </a:t>
            </a:r>
            <a:r>
              <a:rPr sz="2400" dirty="0">
                <a:latin typeface="Trebuchet MS"/>
                <a:cs typeface="Trebuchet MS"/>
              </a:rPr>
              <a:t>is a directed cycle for which the sum of its edge  lengths is negative.</a:t>
            </a:r>
          </a:p>
        </p:txBody>
      </p:sp>
      <p:sp>
        <p:nvSpPr>
          <p:cNvPr id="5" name="object 5"/>
          <p:cNvSpPr/>
          <p:nvPr/>
        </p:nvSpPr>
        <p:spPr>
          <a:xfrm>
            <a:off x="6857885" y="4452035"/>
            <a:ext cx="1873885" cy="6350"/>
          </a:xfrm>
          <a:custGeom>
            <a:avLst/>
            <a:gdLst/>
            <a:ahLst/>
            <a:cxnLst/>
            <a:rect l="l" t="t" r="r" b="b"/>
            <a:pathLst>
              <a:path w="1873884" h="6350">
                <a:moveTo>
                  <a:pt x="-19049" y="2993"/>
                </a:moveTo>
                <a:lnTo>
                  <a:pt x="1892414" y="2993"/>
                </a:lnTo>
              </a:path>
            </a:pathLst>
          </a:custGeom>
          <a:ln w="44087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51205" y="4374007"/>
            <a:ext cx="168275" cy="167640"/>
          </a:xfrm>
          <a:custGeom>
            <a:avLst/>
            <a:gdLst/>
            <a:ahLst/>
            <a:cxnLst/>
            <a:rect l="l" t="t" r="r" b="b"/>
            <a:pathLst>
              <a:path w="168275" h="167639">
                <a:moveTo>
                  <a:pt x="167373" y="0"/>
                </a:moveTo>
                <a:lnTo>
                  <a:pt x="0" y="84366"/>
                </a:lnTo>
                <a:lnTo>
                  <a:pt x="167906" y="167639"/>
                </a:lnTo>
                <a:lnTo>
                  <a:pt x="125729" y="83959"/>
                </a:lnTo>
                <a:lnTo>
                  <a:pt x="167373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4467" y="4781638"/>
            <a:ext cx="1270" cy="1719580"/>
          </a:xfrm>
          <a:custGeom>
            <a:avLst/>
            <a:gdLst/>
            <a:ahLst/>
            <a:cxnLst/>
            <a:rect l="l" t="t" r="r" b="b"/>
            <a:pathLst>
              <a:path w="1270" h="1719579">
                <a:moveTo>
                  <a:pt x="353" y="-19050"/>
                </a:moveTo>
                <a:lnTo>
                  <a:pt x="353" y="1738160"/>
                </a:lnTo>
              </a:path>
            </a:pathLst>
          </a:custGeom>
          <a:ln w="38807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51333" y="4674958"/>
            <a:ext cx="167639" cy="167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3636" y="4606112"/>
            <a:ext cx="1976120" cy="1835785"/>
          </a:xfrm>
          <a:custGeom>
            <a:avLst/>
            <a:gdLst/>
            <a:ahLst/>
            <a:cxnLst/>
            <a:rect l="l" t="t" r="r" b="b"/>
            <a:pathLst>
              <a:path w="1976120" h="1835785">
                <a:moveTo>
                  <a:pt x="0" y="0"/>
                </a:moveTo>
                <a:lnTo>
                  <a:pt x="1952815" y="1813839"/>
                </a:lnTo>
                <a:lnTo>
                  <a:pt x="1976081" y="183544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10841" y="6280962"/>
            <a:ext cx="278130" cy="271780"/>
          </a:xfrm>
          <a:custGeom>
            <a:avLst/>
            <a:gdLst/>
            <a:ahLst/>
            <a:cxnLst/>
            <a:rect l="l" t="t" r="r" b="b"/>
            <a:pathLst>
              <a:path w="278129" h="271779">
                <a:moveTo>
                  <a:pt x="176314" y="0"/>
                </a:moveTo>
                <a:lnTo>
                  <a:pt x="135610" y="138988"/>
                </a:lnTo>
                <a:lnTo>
                  <a:pt x="0" y="189826"/>
                </a:lnTo>
                <a:lnTo>
                  <a:pt x="277977" y="271233"/>
                </a:lnTo>
                <a:lnTo>
                  <a:pt x="176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67048" y="4608448"/>
            <a:ext cx="2012314" cy="1925955"/>
          </a:xfrm>
          <a:custGeom>
            <a:avLst/>
            <a:gdLst/>
            <a:ahLst/>
            <a:cxnLst/>
            <a:rect l="l" t="t" r="r" b="b"/>
            <a:pathLst>
              <a:path w="2012314" h="1925954">
                <a:moveTo>
                  <a:pt x="2012135" y="0"/>
                </a:moveTo>
                <a:lnTo>
                  <a:pt x="13764" y="1912175"/>
                </a:lnTo>
                <a:lnTo>
                  <a:pt x="0" y="1925345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89971" y="6431102"/>
            <a:ext cx="179705" cy="176530"/>
          </a:xfrm>
          <a:custGeom>
            <a:avLst/>
            <a:gdLst/>
            <a:ahLst/>
            <a:cxnLst/>
            <a:rect l="l" t="t" r="r" b="b"/>
            <a:pathLst>
              <a:path w="179704" h="176529">
                <a:moveTo>
                  <a:pt x="63182" y="0"/>
                </a:moveTo>
                <a:lnTo>
                  <a:pt x="0" y="176453"/>
                </a:lnTo>
                <a:lnTo>
                  <a:pt x="179082" y="121119"/>
                </a:lnTo>
                <a:lnTo>
                  <a:pt x="90843" y="89534"/>
                </a:lnTo>
                <a:lnTo>
                  <a:pt x="63182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9750" y="4453178"/>
            <a:ext cx="1807210" cy="5080"/>
          </a:xfrm>
          <a:custGeom>
            <a:avLst/>
            <a:gdLst/>
            <a:ahLst/>
            <a:cxnLst/>
            <a:rect l="l" t="t" r="r" b="b"/>
            <a:pathLst>
              <a:path w="1807210" h="5079">
                <a:moveTo>
                  <a:pt x="-31750" y="2430"/>
                </a:moveTo>
                <a:lnTo>
                  <a:pt x="1838858" y="2430"/>
                </a:lnTo>
              </a:path>
            </a:pathLst>
          </a:custGeom>
          <a:ln w="683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9982" y="4328236"/>
            <a:ext cx="259715" cy="259079"/>
          </a:xfrm>
          <a:custGeom>
            <a:avLst/>
            <a:gdLst/>
            <a:ahLst/>
            <a:cxnLst/>
            <a:rect l="l" t="t" r="r" b="b"/>
            <a:pathLst>
              <a:path w="259714" h="259079">
                <a:moveTo>
                  <a:pt x="698" y="0"/>
                </a:moveTo>
                <a:lnTo>
                  <a:pt x="65125" y="129717"/>
                </a:lnTo>
                <a:lnTo>
                  <a:pt x="0" y="259080"/>
                </a:lnTo>
                <a:lnTo>
                  <a:pt x="259435" y="130238"/>
                </a:lnTo>
                <a:lnTo>
                  <a:pt x="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27017" y="4250761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1" y="0"/>
                </a:moveTo>
                <a:lnTo>
                  <a:pt x="185347" y="0"/>
                </a:lnTo>
                <a:lnTo>
                  <a:pt x="140343" y="10021"/>
                </a:lnTo>
                <a:lnTo>
                  <a:pt x="98007" y="30063"/>
                </a:lnTo>
                <a:lnTo>
                  <a:pt x="60117" y="60126"/>
                </a:lnTo>
                <a:lnTo>
                  <a:pt x="30058" y="98012"/>
                </a:lnTo>
                <a:lnTo>
                  <a:pt x="10019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19" y="276247"/>
                </a:lnTo>
                <a:lnTo>
                  <a:pt x="30058" y="318582"/>
                </a:lnTo>
                <a:lnTo>
                  <a:pt x="60117" y="356468"/>
                </a:lnTo>
                <a:lnTo>
                  <a:pt x="98007" y="386531"/>
                </a:lnTo>
                <a:lnTo>
                  <a:pt x="140343" y="406573"/>
                </a:lnTo>
                <a:lnTo>
                  <a:pt x="185347" y="416594"/>
                </a:lnTo>
                <a:lnTo>
                  <a:pt x="231241" y="416594"/>
                </a:lnTo>
                <a:lnTo>
                  <a:pt x="276245" y="406573"/>
                </a:lnTo>
                <a:lnTo>
                  <a:pt x="318581" y="386531"/>
                </a:lnTo>
                <a:lnTo>
                  <a:pt x="356471" y="356468"/>
                </a:lnTo>
                <a:lnTo>
                  <a:pt x="386530" y="318582"/>
                </a:lnTo>
                <a:lnTo>
                  <a:pt x="406569" y="276247"/>
                </a:lnTo>
                <a:lnTo>
                  <a:pt x="416588" y="231244"/>
                </a:lnTo>
                <a:lnTo>
                  <a:pt x="416588" y="185350"/>
                </a:lnTo>
                <a:lnTo>
                  <a:pt x="406569" y="140346"/>
                </a:lnTo>
                <a:lnTo>
                  <a:pt x="386530" y="98012"/>
                </a:lnTo>
                <a:lnTo>
                  <a:pt x="356471" y="60126"/>
                </a:lnTo>
                <a:lnTo>
                  <a:pt x="318581" y="30063"/>
                </a:lnTo>
                <a:lnTo>
                  <a:pt x="276245" y="10021"/>
                </a:lnTo>
                <a:lnTo>
                  <a:pt x="23124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7008" y="4250761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3850" y="4831054"/>
            <a:ext cx="0" cy="1710055"/>
          </a:xfrm>
          <a:custGeom>
            <a:avLst/>
            <a:gdLst/>
            <a:ahLst/>
            <a:cxnLst/>
            <a:rect l="l" t="t" r="r" b="b"/>
            <a:pathLst>
              <a:path h="1710054">
                <a:moveTo>
                  <a:pt x="0" y="0"/>
                </a:moveTo>
                <a:lnTo>
                  <a:pt x="0" y="0"/>
                </a:lnTo>
                <a:lnTo>
                  <a:pt x="0" y="1659136"/>
                </a:lnTo>
                <a:lnTo>
                  <a:pt x="0" y="170999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4309" y="466849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539" y="0"/>
                </a:moveTo>
                <a:lnTo>
                  <a:pt x="0" y="259079"/>
                </a:lnTo>
                <a:lnTo>
                  <a:pt x="129539" y="194310"/>
                </a:lnTo>
                <a:lnTo>
                  <a:pt x="226695" y="194310"/>
                </a:lnTo>
                <a:lnTo>
                  <a:pt x="129539" y="0"/>
                </a:lnTo>
                <a:close/>
              </a:path>
              <a:path w="259079" h="259079">
                <a:moveTo>
                  <a:pt x="226695" y="194310"/>
                </a:moveTo>
                <a:lnTo>
                  <a:pt x="129539" y="194310"/>
                </a:lnTo>
                <a:lnTo>
                  <a:pt x="259079" y="259079"/>
                </a:lnTo>
                <a:lnTo>
                  <a:pt x="226695" y="1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25552" y="424429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6"/>
                </a:lnTo>
                <a:lnTo>
                  <a:pt x="10021" y="140352"/>
                </a:lnTo>
                <a:lnTo>
                  <a:pt x="0" y="185356"/>
                </a:lnTo>
                <a:lnTo>
                  <a:pt x="0" y="231250"/>
                </a:lnTo>
                <a:lnTo>
                  <a:pt x="10021" y="276254"/>
                </a:lnTo>
                <a:lnTo>
                  <a:pt x="30063" y="318591"/>
                </a:lnTo>
                <a:lnTo>
                  <a:pt x="60126" y="356480"/>
                </a:lnTo>
                <a:lnTo>
                  <a:pt x="98012" y="386539"/>
                </a:lnTo>
                <a:lnTo>
                  <a:pt x="140346" y="406578"/>
                </a:lnTo>
                <a:lnTo>
                  <a:pt x="185350" y="416598"/>
                </a:lnTo>
                <a:lnTo>
                  <a:pt x="231244" y="416598"/>
                </a:lnTo>
                <a:lnTo>
                  <a:pt x="276247" y="406578"/>
                </a:lnTo>
                <a:lnTo>
                  <a:pt x="318582" y="386539"/>
                </a:lnTo>
                <a:lnTo>
                  <a:pt x="356468" y="356480"/>
                </a:lnTo>
                <a:lnTo>
                  <a:pt x="386531" y="318591"/>
                </a:lnTo>
                <a:lnTo>
                  <a:pt x="406573" y="276254"/>
                </a:lnTo>
                <a:lnTo>
                  <a:pt x="416594" y="231250"/>
                </a:lnTo>
                <a:lnTo>
                  <a:pt x="416594" y="185356"/>
                </a:lnTo>
                <a:lnTo>
                  <a:pt x="406573" y="140352"/>
                </a:lnTo>
                <a:lnTo>
                  <a:pt x="386531" y="98016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5552" y="424429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2261" y="6720268"/>
            <a:ext cx="1806575" cy="30480"/>
          </a:xfrm>
          <a:custGeom>
            <a:avLst/>
            <a:gdLst/>
            <a:ahLst/>
            <a:cxnLst/>
            <a:rect l="l" t="t" r="r" b="b"/>
            <a:pathLst>
              <a:path w="1806575" h="30479">
                <a:moveTo>
                  <a:pt x="1806254" y="0"/>
                </a:moveTo>
                <a:lnTo>
                  <a:pt x="31746" y="29791"/>
                </a:lnTo>
                <a:lnTo>
                  <a:pt x="0" y="30324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9724" y="6619455"/>
            <a:ext cx="261620" cy="259079"/>
          </a:xfrm>
          <a:custGeom>
            <a:avLst/>
            <a:gdLst/>
            <a:ahLst/>
            <a:cxnLst/>
            <a:rect l="l" t="t" r="r" b="b"/>
            <a:pathLst>
              <a:path w="261620" h="259079">
                <a:moveTo>
                  <a:pt x="256857" y="0"/>
                </a:moveTo>
                <a:lnTo>
                  <a:pt x="0" y="133870"/>
                </a:lnTo>
                <a:lnTo>
                  <a:pt x="261213" y="259041"/>
                </a:lnTo>
                <a:lnTo>
                  <a:pt x="194271" y="130606"/>
                </a:lnTo>
                <a:lnTo>
                  <a:pt x="25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25552" y="6548649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6"/>
                </a:lnTo>
                <a:lnTo>
                  <a:pt x="10021" y="140352"/>
                </a:lnTo>
                <a:lnTo>
                  <a:pt x="0" y="185356"/>
                </a:lnTo>
                <a:lnTo>
                  <a:pt x="0" y="231250"/>
                </a:lnTo>
                <a:lnTo>
                  <a:pt x="10021" y="276254"/>
                </a:lnTo>
                <a:lnTo>
                  <a:pt x="30063" y="318591"/>
                </a:lnTo>
                <a:lnTo>
                  <a:pt x="60126" y="356480"/>
                </a:lnTo>
                <a:lnTo>
                  <a:pt x="98012" y="386539"/>
                </a:lnTo>
                <a:lnTo>
                  <a:pt x="140346" y="406578"/>
                </a:lnTo>
                <a:lnTo>
                  <a:pt x="185350" y="416598"/>
                </a:lnTo>
                <a:lnTo>
                  <a:pt x="231244" y="416598"/>
                </a:lnTo>
                <a:lnTo>
                  <a:pt x="276247" y="406578"/>
                </a:lnTo>
                <a:lnTo>
                  <a:pt x="318582" y="386539"/>
                </a:lnTo>
                <a:lnTo>
                  <a:pt x="356468" y="356480"/>
                </a:lnTo>
                <a:lnTo>
                  <a:pt x="386531" y="318591"/>
                </a:lnTo>
                <a:lnTo>
                  <a:pt x="406573" y="276254"/>
                </a:lnTo>
                <a:lnTo>
                  <a:pt x="416594" y="231250"/>
                </a:lnTo>
                <a:lnTo>
                  <a:pt x="416594" y="185356"/>
                </a:lnTo>
                <a:lnTo>
                  <a:pt x="406573" y="140352"/>
                </a:lnTo>
                <a:lnTo>
                  <a:pt x="386531" y="98016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25552" y="6548648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2834" y="6700811"/>
            <a:ext cx="1818639" cy="13335"/>
          </a:xfrm>
          <a:custGeom>
            <a:avLst/>
            <a:gdLst/>
            <a:ahLst/>
            <a:cxnLst/>
            <a:rect l="l" t="t" r="r" b="b"/>
            <a:pathLst>
              <a:path w="1818640" h="13334">
                <a:moveTo>
                  <a:pt x="-31750" y="6556"/>
                </a:moveTo>
                <a:lnTo>
                  <a:pt x="1850177" y="6556"/>
                </a:lnTo>
              </a:path>
            </a:pathLst>
          </a:custGeom>
          <a:ln w="76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50278" y="6583692"/>
            <a:ext cx="260350" cy="259079"/>
          </a:xfrm>
          <a:custGeom>
            <a:avLst/>
            <a:gdLst/>
            <a:ahLst/>
            <a:cxnLst/>
            <a:rect l="l" t="t" r="r" b="b"/>
            <a:pathLst>
              <a:path w="260350" h="259079">
                <a:moveTo>
                  <a:pt x="258140" y="0"/>
                </a:moveTo>
                <a:lnTo>
                  <a:pt x="0" y="131394"/>
                </a:lnTo>
                <a:lnTo>
                  <a:pt x="260007" y="259067"/>
                </a:lnTo>
                <a:lnTo>
                  <a:pt x="194297" y="129997"/>
                </a:lnTo>
                <a:lnTo>
                  <a:pt x="258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26081" y="6508351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50" y="0"/>
                </a:moveTo>
                <a:lnTo>
                  <a:pt x="185356" y="0"/>
                </a:lnTo>
                <a:lnTo>
                  <a:pt x="140352" y="10021"/>
                </a:lnTo>
                <a:lnTo>
                  <a:pt x="98016" y="30063"/>
                </a:lnTo>
                <a:lnTo>
                  <a:pt x="60126" y="60126"/>
                </a:lnTo>
                <a:lnTo>
                  <a:pt x="30063" y="98012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68"/>
                </a:lnTo>
                <a:lnTo>
                  <a:pt x="98016" y="386531"/>
                </a:lnTo>
                <a:lnTo>
                  <a:pt x="140352" y="406573"/>
                </a:lnTo>
                <a:lnTo>
                  <a:pt x="185356" y="416594"/>
                </a:lnTo>
                <a:lnTo>
                  <a:pt x="231250" y="416594"/>
                </a:lnTo>
                <a:lnTo>
                  <a:pt x="276254" y="406573"/>
                </a:lnTo>
                <a:lnTo>
                  <a:pt x="318591" y="386531"/>
                </a:lnTo>
                <a:lnTo>
                  <a:pt x="356480" y="356468"/>
                </a:lnTo>
                <a:lnTo>
                  <a:pt x="386539" y="318582"/>
                </a:lnTo>
                <a:lnTo>
                  <a:pt x="406578" y="276247"/>
                </a:lnTo>
                <a:lnTo>
                  <a:pt x="416598" y="231244"/>
                </a:lnTo>
                <a:lnTo>
                  <a:pt x="416598" y="185350"/>
                </a:lnTo>
                <a:lnTo>
                  <a:pt x="406578" y="140346"/>
                </a:lnTo>
                <a:lnTo>
                  <a:pt x="386539" y="98012"/>
                </a:lnTo>
                <a:lnTo>
                  <a:pt x="356480" y="60126"/>
                </a:lnTo>
                <a:lnTo>
                  <a:pt x="318591" y="30063"/>
                </a:lnTo>
                <a:lnTo>
                  <a:pt x="276254" y="10021"/>
                </a:lnTo>
                <a:lnTo>
                  <a:pt x="2312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26081" y="6508351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35400" y="54108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987800" y="53975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47150" y="4667250"/>
            <a:ext cx="0" cy="1709420"/>
          </a:xfrm>
          <a:custGeom>
            <a:avLst/>
            <a:gdLst/>
            <a:ahLst/>
            <a:cxnLst/>
            <a:rect l="l" t="t" r="r" b="b"/>
            <a:pathLst>
              <a:path h="1709420">
                <a:moveTo>
                  <a:pt x="0" y="0"/>
                </a:moveTo>
                <a:lnTo>
                  <a:pt x="0" y="0"/>
                </a:lnTo>
                <a:lnTo>
                  <a:pt x="0" y="1690370"/>
                </a:lnTo>
                <a:lnTo>
                  <a:pt x="0" y="17094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3330" y="6315709"/>
            <a:ext cx="167640" cy="16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8852" y="424305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2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68"/>
                </a:lnTo>
                <a:lnTo>
                  <a:pt x="98012" y="386531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1"/>
                </a:lnTo>
                <a:lnTo>
                  <a:pt x="356468" y="356468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4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2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38852" y="424305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38852" y="649095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2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68"/>
                </a:lnTo>
                <a:lnTo>
                  <a:pt x="98012" y="386531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1"/>
                </a:lnTo>
                <a:lnTo>
                  <a:pt x="356468" y="356468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4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2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38852" y="649095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44869" y="42682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283200" y="4254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69200" y="54108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721600" y="53975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69200" y="65157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21600" y="65024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44869" y="65288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283200" y="65151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73500" y="7607300"/>
            <a:ext cx="2061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40" dirty="0">
                <a:latin typeface="DejaVu Sans"/>
                <a:cs typeface="DejaVu Sans"/>
              </a:rPr>
              <a:t>a </a:t>
            </a:r>
            <a:r>
              <a:rPr sz="1600" b="1" spc="-110" dirty="0">
                <a:latin typeface="DejaVu Sans"/>
                <a:cs typeface="DejaVu Sans"/>
              </a:rPr>
              <a:t>negative </a:t>
            </a:r>
            <a:r>
              <a:rPr sz="1600" b="1" spc="-100" dirty="0">
                <a:latin typeface="DejaVu Sans"/>
                <a:cs typeface="DejaVu Sans"/>
              </a:rPr>
              <a:t>cycle </a:t>
            </a:r>
            <a:r>
              <a:rPr sz="1600" b="1" i="1" spc="-320" dirty="0">
                <a:latin typeface="DejaVu Sans"/>
                <a:cs typeface="DejaVu Sans"/>
              </a:rPr>
              <a:t>W</a:t>
            </a:r>
            <a:r>
              <a:rPr sz="1600" b="1" i="1" spc="-300" dirty="0">
                <a:latin typeface="DejaVu Sans"/>
                <a:cs typeface="DejaVu Sans"/>
              </a:rPr>
              <a:t> </a:t>
            </a:r>
            <a:r>
              <a:rPr sz="1600" b="1" spc="-245" dirty="0">
                <a:latin typeface="DejaVu Sans"/>
                <a:cs typeface="DejaVu Sans"/>
              </a:rPr>
              <a:t>:</a:t>
            </a:r>
            <a:endParaRPr sz="1600" dirty="0">
              <a:latin typeface="DejaVu Sans"/>
              <a:cs typeface="DejaVu Sans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27" y="7426351"/>
            <a:ext cx="2947084" cy="8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3009900"/>
            <a:ext cx="10534650" cy="3733800"/>
          </a:xfrm>
          <a:prstGeom prst="rect">
            <a:avLst/>
          </a:prstGeom>
        </p:spPr>
      </p:pic>
      <p:sp>
        <p:nvSpPr>
          <p:cNvPr id="56" name="object 90"/>
          <p:cNvSpPr txBox="1"/>
          <p:nvPr/>
        </p:nvSpPr>
        <p:spPr>
          <a:xfrm>
            <a:off x="6042997" y="4309978"/>
            <a:ext cx="4341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1F20"/>
                </a:solidFill>
                <a:latin typeface="Times New Roman"/>
                <a:cs typeface="Times New Roman"/>
              </a:rPr>
              <a:t>7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7" name="object 90"/>
          <p:cNvSpPr txBox="1"/>
          <p:nvPr/>
        </p:nvSpPr>
        <p:spPr>
          <a:xfrm>
            <a:off x="1930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r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58" name="object 90"/>
          <p:cNvSpPr txBox="1"/>
          <p:nvPr/>
        </p:nvSpPr>
        <p:spPr>
          <a:xfrm>
            <a:off x="3552518" y="3962400"/>
            <a:ext cx="378264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59" name="object 90"/>
          <p:cNvSpPr txBox="1"/>
          <p:nvPr/>
        </p:nvSpPr>
        <p:spPr>
          <a:xfrm>
            <a:off x="5359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t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60" name="object 90"/>
          <p:cNvSpPr txBox="1"/>
          <p:nvPr/>
        </p:nvSpPr>
        <p:spPr>
          <a:xfrm>
            <a:off x="7115482" y="3959268"/>
            <a:ext cx="225118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x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90"/>
          <p:cNvSpPr txBox="1"/>
          <p:nvPr/>
        </p:nvSpPr>
        <p:spPr>
          <a:xfrm>
            <a:off x="8757390" y="3994208"/>
            <a:ext cx="361210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y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63" name="object 90"/>
          <p:cNvSpPr txBox="1"/>
          <p:nvPr/>
        </p:nvSpPr>
        <p:spPr>
          <a:xfrm>
            <a:off x="10525300" y="38862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z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1728440" y="4605454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3430860" y="4624040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5584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25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 </a:t>
            </a:r>
            <a:r>
              <a:rPr sz="2800" b="0" spc="70" dirty="0">
                <a:latin typeface="Arial"/>
                <a:cs typeface="Arial"/>
              </a:rPr>
              <a:t>and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290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1298973" cy="2470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66052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1.	</a:t>
            </a:r>
            <a:r>
              <a:rPr sz="2400" dirty="0">
                <a:latin typeface="Trebuchet MS"/>
                <a:cs typeface="Trebuchet MS"/>
              </a:rPr>
              <a:t>If some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contains a negative cycle, then there does not  exist a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 marR="277495">
              <a:lnSpc>
                <a:spcPct val="131900"/>
              </a:lnSpc>
              <a:tabLst>
                <a:tab pos="581660" algn="l"/>
                <a:tab pos="992568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Pf.	</a:t>
            </a:r>
            <a:r>
              <a:rPr sz="2400" dirty="0">
                <a:latin typeface="Trebuchet MS"/>
                <a:cs typeface="Trebuchet MS"/>
              </a:rPr>
              <a:t>If there exists such a cycle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rebuchet MS"/>
                <a:cs typeface="Trebuchet MS"/>
              </a:rPr>
              <a:t>, then can build a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of arbitrarily  negative length by detouring around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as many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times as desired.	</a:t>
            </a:r>
            <a:r>
              <a:rPr lang="en-US" sz="2400" dirty="0">
                <a:latin typeface="Trebuchet MS"/>
                <a:cs typeface="Trebuchet MS"/>
              </a:rPr>
              <a:t>      </a:t>
            </a:r>
            <a:r>
              <a:rPr sz="2400" dirty="0">
                <a:latin typeface="Trebuchet MS"/>
                <a:cs typeface="Trebuchet MS"/>
              </a:rPr>
              <a:t>▪</a:t>
            </a:r>
          </a:p>
        </p:txBody>
      </p:sp>
      <p:sp>
        <p:nvSpPr>
          <p:cNvPr id="5" name="object 5"/>
          <p:cNvSpPr/>
          <p:nvPr/>
        </p:nvSpPr>
        <p:spPr>
          <a:xfrm>
            <a:off x="4446130" y="6026272"/>
            <a:ext cx="4170679" cy="325755"/>
          </a:xfrm>
          <a:custGeom>
            <a:avLst/>
            <a:gdLst/>
            <a:ahLst/>
            <a:cxnLst/>
            <a:rect l="l" t="t" r="r" b="b"/>
            <a:pathLst>
              <a:path w="4170679" h="325754">
                <a:moveTo>
                  <a:pt x="0" y="216766"/>
                </a:moveTo>
                <a:lnTo>
                  <a:pt x="47307" y="179672"/>
                </a:lnTo>
                <a:lnTo>
                  <a:pt x="93980" y="143530"/>
                </a:lnTo>
                <a:lnTo>
                  <a:pt x="139382" y="109293"/>
                </a:lnTo>
                <a:lnTo>
                  <a:pt x="182879" y="77913"/>
                </a:lnTo>
                <a:lnTo>
                  <a:pt x="223837" y="50344"/>
                </a:lnTo>
                <a:lnTo>
                  <a:pt x="261619" y="27537"/>
                </a:lnTo>
                <a:lnTo>
                  <a:pt x="325120" y="20"/>
                </a:lnTo>
                <a:lnTo>
                  <a:pt x="357198" y="2621"/>
                </a:lnTo>
                <a:lnTo>
                  <a:pt x="373671" y="25162"/>
                </a:lnTo>
                <a:lnTo>
                  <a:pt x="384941" y="57241"/>
                </a:lnTo>
                <a:lnTo>
                  <a:pt x="401414" y="88453"/>
                </a:lnTo>
                <a:lnTo>
                  <a:pt x="433492" y="108393"/>
                </a:lnTo>
                <a:lnTo>
                  <a:pt x="475136" y="115919"/>
                </a:lnTo>
                <a:lnTo>
                  <a:pt x="525811" y="120435"/>
                </a:lnTo>
                <a:lnTo>
                  <a:pt x="582506" y="121940"/>
                </a:lnTo>
                <a:lnTo>
                  <a:pt x="642212" y="120435"/>
                </a:lnTo>
                <a:lnTo>
                  <a:pt x="701917" y="115919"/>
                </a:lnTo>
                <a:lnTo>
                  <a:pt x="758612" y="108393"/>
                </a:lnTo>
                <a:lnTo>
                  <a:pt x="806006" y="96703"/>
                </a:lnTo>
                <a:lnTo>
                  <a:pt x="854664" y="79009"/>
                </a:lnTo>
                <a:lnTo>
                  <a:pt x="903637" y="58156"/>
                </a:lnTo>
                <a:lnTo>
                  <a:pt x="951979" y="36987"/>
                </a:lnTo>
                <a:lnTo>
                  <a:pt x="998740" y="18345"/>
                </a:lnTo>
                <a:lnTo>
                  <a:pt x="1042974" y="5075"/>
                </a:lnTo>
                <a:lnTo>
                  <a:pt x="1083732" y="20"/>
                </a:lnTo>
                <a:lnTo>
                  <a:pt x="1122366" y="8048"/>
                </a:lnTo>
                <a:lnTo>
                  <a:pt x="1151968" y="28117"/>
                </a:lnTo>
                <a:lnTo>
                  <a:pt x="1178560" y="54207"/>
                </a:lnTo>
                <a:lnTo>
                  <a:pt x="1208162" y="80296"/>
                </a:lnTo>
                <a:lnTo>
                  <a:pt x="1246795" y="100366"/>
                </a:lnTo>
                <a:lnTo>
                  <a:pt x="1300480" y="108393"/>
                </a:lnTo>
                <a:lnTo>
                  <a:pt x="1338546" y="105615"/>
                </a:lnTo>
                <a:lnTo>
                  <a:pt x="1382881" y="98032"/>
                </a:lnTo>
                <a:lnTo>
                  <a:pt x="1432142" y="86776"/>
                </a:lnTo>
                <a:lnTo>
                  <a:pt x="1484986" y="72974"/>
                </a:lnTo>
                <a:lnTo>
                  <a:pt x="1540068" y="57759"/>
                </a:lnTo>
                <a:lnTo>
                  <a:pt x="1596046" y="42258"/>
                </a:lnTo>
                <a:lnTo>
                  <a:pt x="1651576" y="27602"/>
                </a:lnTo>
                <a:lnTo>
                  <a:pt x="1705315" y="14920"/>
                </a:lnTo>
                <a:lnTo>
                  <a:pt x="1755919" y="5343"/>
                </a:lnTo>
                <a:lnTo>
                  <a:pt x="1802045" y="0"/>
                </a:lnTo>
                <a:lnTo>
                  <a:pt x="1842350" y="20"/>
                </a:lnTo>
                <a:lnTo>
                  <a:pt x="1888535" y="9443"/>
                </a:lnTo>
                <a:lnTo>
                  <a:pt x="1926942" y="27572"/>
                </a:lnTo>
                <a:lnTo>
                  <a:pt x="1959740" y="51892"/>
                </a:lnTo>
                <a:lnTo>
                  <a:pt x="1989099" y="79889"/>
                </a:lnTo>
                <a:lnTo>
                  <a:pt x="2017189" y="109050"/>
                </a:lnTo>
                <a:lnTo>
                  <a:pt x="2046179" y="136863"/>
                </a:lnTo>
                <a:lnTo>
                  <a:pt x="2078240" y="160812"/>
                </a:lnTo>
                <a:lnTo>
                  <a:pt x="2115540" y="178384"/>
                </a:lnTo>
                <a:lnTo>
                  <a:pt x="2158040" y="189386"/>
                </a:lnTo>
                <a:lnTo>
                  <a:pt x="2203661" y="196129"/>
                </a:lnTo>
                <a:lnTo>
                  <a:pt x="2251506" y="199855"/>
                </a:lnTo>
                <a:lnTo>
                  <a:pt x="2300674" y="201809"/>
                </a:lnTo>
                <a:lnTo>
                  <a:pt x="2350266" y="203233"/>
                </a:lnTo>
                <a:lnTo>
                  <a:pt x="2399383" y="205372"/>
                </a:lnTo>
                <a:lnTo>
                  <a:pt x="2447124" y="209468"/>
                </a:lnTo>
                <a:lnTo>
                  <a:pt x="2492590" y="216766"/>
                </a:lnTo>
                <a:lnTo>
                  <a:pt x="2532580" y="228924"/>
                </a:lnTo>
                <a:lnTo>
                  <a:pt x="2597639" y="264352"/>
                </a:lnTo>
                <a:lnTo>
                  <a:pt x="2628899" y="283654"/>
                </a:lnTo>
                <a:lnTo>
                  <a:pt x="2663441" y="301367"/>
                </a:lnTo>
                <a:lnTo>
                  <a:pt x="2704360" y="315509"/>
                </a:lnTo>
                <a:lnTo>
                  <a:pt x="2754751" y="324095"/>
                </a:lnTo>
                <a:lnTo>
                  <a:pt x="2817710" y="325140"/>
                </a:lnTo>
                <a:lnTo>
                  <a:pt x="2854862" y="321776"/>
                </a:lnTo>
                <a:lnTo>
                  <a:pt x="2895751" y="315373"/>
                </a:lnTo>
                <a:lnTo>
                  <a:pt x="2939935" y="306383"/>
                </a:lnTo>
                <a:lnTo>
                  <a:pt x="2986969" y="295260"/>
                </a:lnTo>
                <a:lnTo>
                  <a:pt x="3036411" y="282456"/>
                </a:lnTo>
                <a:lnTo>
                  <a:pt x="3087818" y="268426"/>
                </a:lnTo>
                <a:lnTo>
                  <a:pt x="3140746" y="253622"/>
                </a:lnTo>
                <a:lnTo>
                  <a:pt x="3194753" y="238498"/>
                </a:lnTo>
                <a:lnTo>
                  <a:pt x="3249394" y="223505"/>
                </a:lnTo>
                <a:lnTo>
                  <a:pt x="3304228" y="209098"/>
                </a:lnTo>
                <a:lnTo>
                  <a:pt x="3358810" y="195729"/>
                </a:lnTo>
                <a:lnTo>
                  <a:pt x="3412697" y="183852"/>
                </a:lnTo>
                <a:lnTo>
                  <a:pt x="3465447" y="173920"/>
                </a:lnTo>
                <a:lnTo>
                  <a:pt x="3516616" y="166386"/>
                </a:lnTo>
                <a:lnTo>
                  <a:pt x="3565761" y="161702"/>
                </a:lnTo>
                <a:lnTo>
                  <a:pt x="3612438" y="160322"/>
                </a:lnTo>
                <a:lnTo>
                  <a:pt x="3663231" y="162702"/>
                </a:lnTo>
                <a:lnTo>
                  <a:pt x="3714770" y="168576"/>
                </a:lnTo>
                <a:lnTo>
                  <a:pt x="3766693" y="177461"/>
                </a:lnTo>
                <a:lnTo>
                  <a:pt x="3818638" y="188873"/>
                </a:lnTo>
                <a:lnTo>
                  <a:pt x="3870244" y="202327"/>
                </a:lnTo>
                <a:lnTo>
                  <a:pt x="3921147" y="217338"/>
                </a:lnTo>
                <a:lnTo>
                  <a:pt x="3970985" y="233422"/>
                </a:lnTo>
                <a:lnTo>
                  <a:pt x="4019398" y="250095"/>
                </a:lnTo>
                <a:lnTo>
                  <a:pt x="4066021" y="266871"/>
                </a:lnTo>
                <a:lnTo>
                  <a:pt x="4110495" y="283268"/>
                </a:lnTo>
                <a:lnTo>
                  <a:pt x="4152455" y="298799"/>
                </a:lnTo>
                <a:lnTo>
                  <a:pt x="4170540" y="304850"/>
                </a:lnTo>
              </a:path>
            </a:pathLst>
          </a:custGeom>
          <a:ln w="380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279" y="6232296"/>
            <a:ext cx="186055" cy="159385"/>
          </a:xfrm>
          <a:custGeom>
            <a:avLst/>
            <a:gdLst/>
            <a:ahLst/>
            <a:cxnLst/>
            <a:rect l="l" t="t" r="r" b="b"/>
            <a:pathLst>
              <a:path w="186054" h="159385">
                <a:moveTo>
                  <a:pt x="53162" y="0"/>
                </a:moveTo>
                <a:lnTo>
                  <a:pt x="66332" y="92786"/>
                </a:lnTo>
                <a:lnTo>
                  <a:pt x="0" y="158978"/>
                </a:lnTo>
                <a:lnTo>
                  <a:pt x="185559" y="132664"/>
                </a:lnTo>
                <a:lnTo>
                  <a:pt x="5316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5024" y="6296565"/>
            <a:ext cx="1602105" cy="1275715"/>
          </a:xfrm>
          <a:custGeom>
            <a:avLst/>
            <a:gdLst/>
            <a:ahLst/>
            <a:cxnLst/>
            <a:rect l="l" t="t" r="r" b="b"/>
            <a:pathLst>
              <a:path w="1602104" h="1275715">
                <a:moveTo>
                  <a:pt x="621755" y="0"/>
                </a:moveTo>
                <a:lnTo>
                  <a:pt x="607483" y="12617"/>
                </a:lnTo>
                <a:lnTo>
                  <a:pt x="572606" y="42580"/>
                </a:lnTo>
                <a:lnTo>
                  <a:pt x="535005" y="74905"/>
                </a:lnTo>
                <a:lnTo>
                  <a:pt x="495261" y="109257"/>
                </a:lnTo>
                <a:lnTo>
                  <a:pt x="453952" y="145299"/>
                </a:lnTo>
                <a:lnTo>
                  <a:pt x="411660" y="182696"/>
                </a:lnTo>
                <a:lnTo>
                  <a:pt x="368964" y="221112"/>
                </a:lnTo>
                <a:lnTo>
                  <a:pt x="326444" y="260212"/>
                </a:lnTo>
                <a:lnTo>
                  <a:pt x="284680" y="299660"/>
                </a:lnTo>
                <a:lnTo>
                  <a:pt x="244252" y="339121"/>
                </a:lnTo>
                <a:lnTo>
                  <a:pt x="205740" y="378257"/>
                </a:lnTo>
                <a:lnTo>
                  <a:pt x="169725" y="416735"/>
                </a:lnTo>
                <a:lnTo>
                  <a:pt x="136785" y="454219"/>
                </a:lnTo>
                <a:lnTo>
                  <a:pt x="107502" y="490372"/>
                </a:lnTo>
                <a:lnTo>
                  <a:pt x="82455" y="524858"/>
                </a:lnTo>
                <a:lnTo>
                  <a:pt x="62224" y="557344"/>
                </a:lnTo>
                <a:lnTo>
                  <a:pt x="36491" y="611027"/>
                </a:lnTo>
                <a:lnTo>
                  <a:pt x="18324" y="665538"/>
                </a:lnTo>
                <a:lnTo>
                  <a:pt x="6801" y="720278"/>
                </a:lnTo>
                <a:lnTo>
                  <a:pt x="1000" y="774649"/>
                </a:lnTo>
                <a:lnTo>
                  <a:pt x="0" y="828053"/>
                </a:lnTo>
                <a:lnTo>
                  <a:pt x="2879" y="879893"/>
                </a:lnTo>
                <a:lnTo>
                  <a:pt x="8715" y="929569"/>
                </a:lnTo>
                <a:lnTo>
                  <a:pt x="16588" y="976484"/>
                </a:lnTo>
                <a:lnTo>
                  <a:pt x="25575" y="1020040"/>
                </a:lnTo>
                <a:lnTo>
                  <a:pt x="34755" y="1059639"/>
                </a:lnTo>
                <a:lnTo>
                  <a:pt x="58460" y="1148642"/>
                </a:lnTo>
                <a:lnTo>
                  <a:pt x="77279" y="1191731"/>
                </a:lnTo>
                <a:lnTo>
                  <a:pt x="102041" y="1224870"/>
                </a:lnTo>
                <a:lnTo>
                  <a:pt x="135123" y="1248979"/>
                </a:lnTo>
                <a:lnTo>
                  <a:pt x="178903" y="1264978"/>
                </a:lnTo>
                <a:lnTo>
                  <a:pt x="235756" y="1273790"/>
                </a:lnTo>
                <a:lnTo>
                  <a:pt x="270048" y="1275460"/>
                </a:lnTo>
                <a:lnTo>
                  <a:pt x="308425" y="1274980"/>
                </a:lnTo>
                <a:lnTo>
                  <a:pt x="350418" y="1272411"/>
                </a:lnTo>
                <a:lnTo>
                  <a:pt x="395555" y="1267816"/>
                </a:lnTo>
                <a:lnTo>
                  <a:pt x="443367" y="1261254"/>
                </a:lnTo>
                <a:lnTo>
                  <a:pt x="493382" y="1252789"/>
                </a:lnTo>
                <a:lnTo>
                  <a:pt x="545131" y="1242480"/>
                </a:lnTo>
                <a:lnTo>
                  <a:pt x="598143" y="1230390"/>
                </a:lnTo>
                <a:lnTo>
                  <a:pt x="651947" y="1216580"/>
                </a:lnTo>
                <a:lnTo>
                  <a:pt x="706072" y="1201111"/>
                </a:lnTo>
                <a:lnTo>
                  <a:pt x="760050" y="1184045"/>
                </a:lnTo>
                <a:lnTo>
                  <a:pt x="813408" y="1165443"/>
                </a:lnTo>
                <a:lnTo>
                  <a:pt x="854843" y="1149976"/>
                </a:lnTo>
                <a:lnTo>
                  <a:pt x="899404" y="1132718"/>
                </a:lnTo>
                <a:lnTo>
                  <a:pt x="946487" y="1113847"/>
                </a:lnTo>
                <a:lnTo>
                  <a:pt x="995485" y="1093541"/>
                </a:lnTo>
                <a:lnTo>
                  <a:pt x="1045793" y="1071979"/>
                </a:lnTo>
                <a:lnTo>
                  <a:pt x="1096803" y="1049338"/>
                </a:lnTo>
                <a:lnTo>
                  <a:pt x="1147911" y="1025796"/>
                </a:lnTo>
                <a:lnTo>
                  <a:pt x="1198511" y="1001532"/>
                </a:lnTo>
                <a:lnTo>
                  <a:pt x="1247996" y="976724"/>
                </a:lnTo>
                <a:lnTo>
                  <a:pt x="1295761" y="951549"/>
                </a:lnTo>
                <a:lnTo>
                  <a:pt x="1341200" y="926187"/>
                </a:lnTo>
                <a:lnTo>
                  <a:pt x="1383706" y="900816"/>
                </a:lnTo>
                <a:lnTo>
                  <a:pt x="1422675" y="875612"/>
                </a:lnTo>
                <a:lnTo>
                  <a:pt x="1457499" y="850755"/>
                </a:lnTo>
                <a:lnTo>
                  <a:pt x="1487573" y="826423"/>
                </a:lnTo>
                <a:lnTo>
                  <a:pt x="1547041" y="761866"/>
                </a:lnTo>
                <a:lnTo>
                  <a:pt x="1573513" y="721393"/>
                </a:lnTo>
                <a:lnTo>
                  <a:pt x="1591534" y="681010"/>
                </a:lnTo>
                <a:lnTo>
                  <a:pt x="1600926" y="640355"/>
                </a:lnTo>
                <a:lnTo>
                  <a:pt x="1601514" y="599063"/>
                </a:lnTo>
                <a:lnTo>
                  <a:pt x="1593120" y="556770"/>
                </a:lnTo>
                <a:lnTo>
                  <a:pt x="1575570" y="513112"/>
                </a:lnTo>
                <a:lnTo>
                  <a:pt x="1548685" y="467725"/>
                </a:lnTo>
                <a:lnTo>
                  <a:pt x="1512292" y="420245"/>
                </a:lnTo>
                <a:lnTo>
                  <a:pt x="1483117" y="388637"/>
                </a:lnTo>
                <a:lnTo>
                  <a:pt x="1449054" y="356496"/>
                </a:lnTo>
                <a:lnTo>
                  <a:pt x="1410834" y="324024"/>
                </a:lnTo>
                <a:lnTo>
                  <a:pt x="1369185" y="291421"/>
                </a:lnTo>
                <a:lnTo>
                  <a:pt x="1324838" y="258891"/>
                </a:lnTo>
                <a:lnTo>
                  <a:pt x="1278521" y="226634"/>
                </a:lnTo>
                <a:lnTo>
                  <a:pt x="1230966" y="194852"/>
                </a:lnTo>
                <a:lnTo>
                  <a:pt x="1182901" y="163747"/>
                </a:lnTo>
                <a:lnTo>
                  <a:pt x="1135056" y="133521"/>
                </a:lnTo>
                <a:lnTo>
                  <a:pt x="1088161" y="104375"/>
                </a:lnTo>
                <a:lnTo>
                  <a:pt x="1042946" y="76511"/>
                </a:lnTo>
                <a:lnTo>
                  <a:pt x="1000141" y="50131"/>
                </a:lnTo>
                <a:lnTo>
                  <a:pt x="960474" y="25437"/>
                </a:lnTo>
                <a:lnTo>
                  <a:pt x="924677" y="2629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5587" y="6225908"/>
            <a:ext cx="181610" cy="173990"/>
          </a:xfrm>
          <a:custGeom>
            <a:avLst/>
            <a:gdLst/>
            <a:ahLst/>
            <a:cxnLst/>
            <a:rect l="l" t="t" r="r" b="b"/>
            <a:pathLst>
              <a:path w="181610" h="173989">
                <a:moveTo>
                  <a:pt x="181114" y="0"/>
                </a:moveTo>
                <a:lnTo>
                  <a:pt x="0" y="48234"/>
                </a:lnTo>
                <a:lnTo>
                  <a:pt x="86918" y="83273"/>
                </a:lnTo>
                <a:lnTo>
                  <a:pt x="111036" y="173837"/>
                </a:lnTo>
                <a:lnTo>
                  <a:pt x="18111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84800" y="6680200"/>
            <a:ext cx="1052195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 algn="ctr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0048AA"/>
                </a:solidFill>
                <a:latin typeface="Times New Roman"/>
                <a:cs typeface="Times New Roman"/>
              </a:rPr>
              <a:t>W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0048AA"/>
                </a:solidFill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sz="2000" spc="-25" dirty="0">
                <a:solidFill>
                  <a:srgbClr val="005493"/>
                </a:solidFill>
                <a:latin typeface="Times New Roman"/>
                <a:cs typeface="Times New Roman"/>
              </a:rPr>
              <a:t>(</a:t>
            </a:r>
            <a:r>
              <a:rPr sz="20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W</a:t>
            </a:r>
            <a:r>
              <a:rPr sz="2000" spc="-25" dirty="0">
                <a:solidFill>
                  <a:srgbClr val="005493"/>
                </a:solidFill>
                <a:latin typeface="Times New Roman"/>
                <a:cs typeface="Times New Roman"/>
              </a:rPr>
              <a:t>) </a:t>
            </a:r>
            <a:r>
              <a:rPr sz="2000" dirty="0">
                <a:solidFill>
                  <a:srgbClr val="005493"/>
                </a:solidFill>
                <a:latin typeface="Times New Roman"/>
                <a:cs typeface="Times New Roman"/>
              </a:rPr>
              <a:t>&lt;</a:t>
            </a:r>
            <a:r>
              <a:rPr sz="2000" spc="459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5493"/>
                </a:solidFill>
                <a:latin typeface="Times New Roman"/>
                <a:cs typeface="Times New Roman"/>
              </a:rPr>
              <a:t>0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3232" y="6109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3238" y="6109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29100" y="6108700"/>
            <a:ext cx="1384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Times New Roman"/>
                <a:cs typeface="Times New Roman"/>
              </a:rPr>
              <a:t>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13332" y="62495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13338" y="62495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51900" y="6235700"/>
            <a:ext cx="965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Times New Roman"/>
                <a:cs typeface="Times New Roman"/>
              </a:rPr>
              <a:t>v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2332" y="59447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2338" y="59447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109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5584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25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 </a:t>
            </a:r>
            <a:r>
              <a:rPr sz="2800" b="0" spc="70" dirty="0">
                <a:latin typeface="Arial"/>
                <a:cs typeface="Arial"/>
              </a:rPr>
              <a:t>and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290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1645900" cy="3437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660525" algn="l"/>
                <a:tab pos="378142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2.	</a:t>
            </a:r>
            <a:r>
              <a:rPr sz="2400" dirty="0">
                <a:latin typeface="Trebuchet MS"/>
                <a:cs typeface="Trebuchet MS"/>
              </a:rPr>
              <a:t>If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has no negative cycles, then there exists a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that is simple (and has </a:t>
            </a:r>
            <a:r>
              <a:rPr lang="en-US" sz="2400" dirty="0">
                <a:latin typeface="Trebuchet MS"/>
                <a:cs typeface="Trebuchet MS"/>
              </a:rPr>
              <a:t>at most 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– 1 </a:t>
            </a:r>
            <a:r>
              <a:rPr sz="2400" dirty="0">
                <a:latin typeface="Trebuchet MS"/>
                <a:cs typeface="Trebuchet MS"/>
              </a:rPr>
              <a:t>edges).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 dirty="0">
              <a:latin typeface="Times New Roman"/>
              <a:cs typeface="Times New Roman"/>
            </a:endParaRPr>
          </a:p>
          <a:p>
            <a:pPr marL="12700">
              <a:lnSpc>
                <a:spcPts val="2615"/>
              </a:lnSpc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Pf.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3945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Trebuchet MS"/>
                <a:cs typeface="Trebuchet MS"/>
              </a:rPr>
              <a:t>Among all shortest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paths, consider one that uses the fewest edges.</a:t>
            </a:r>
          </a:p>
          <a:p>
            <a:pPr marL="482600" indent="-342900">
              <a:lnSpc>
                <a:spcPts val="421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Trebuchet MS"/>
                <a:cs typeface="Trebuchet MS"/>
              </a:rPr>
              <a:t>If that path </a:t>
            </a:r>
            <a:r>
              <a:rPr sz="2400" i="1" dirty="0">
                <a:latin typeface="Times New Roman"/>
                <a:cs typeface="Times New Roman"/>
              </a:rPr>
              <a:t>P </a:t>
            </a:r>
            <a:r>
              <a:rPr sz="2400" dirty="0">
                <a:latin typeface="Trebuchet MS"/>
                <a:cs typeface="Trebuchet MS"/>
              </a:rPr>
              <a:t>contains a directed cycle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rebuchet MS"/>
                <a:cs typeface="Trebuchet MS"/>
              </a:rPr>
              <a:t>, can remove the portion of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endParaRPr sz="2400" dirty="0">
              <a:latin typeface="Times New Roman"/>
              <a:cs typeface="Times New Roman"/>
            </a:endParaRPr>
          </a:p>
          <a:p>
            <a:pPr marL="596900">
              <a:lnSpc>
                <a:spcPct val="100000"/>
              </a:lnSpc>
              <a:spcBef>
                <a:spcPts val="630"/>
              </a:spcBef>
              <a:tabLst>
                <a:tab pos="8119745" algn="l"/>
              </a:tabLst>
            </a:pPr>
            <a:r>
              <a:rPr sz="2400" dirty="0">
                <a:latin typeface="Trebuchet MS"/>
                <a:cs typeface="Trebuchet MS"/>
              </a:rPr>
              <a:t>corresponding to </a:t>
            </a:r>
            <a:r>
              <a:rPr sz="2400" i="1" dirty="0">
                <a:latin typeface="Times New Roman"/>
                <a:cs typeface="Times New Roman"/>
              </a:rPr>
              <a:t>W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without increasing its length.	</a:t>
            </a:r>
            <a:r>
              <a:rPr lang="en-US" sz="2400" dirty="0">
                <a:latin typeface="Trebuchet MS"/>
                <a:cs typeface="Trebuchet MS"/>
              </a:rPr>
              <a:t>                           </a:t>
            </a:r>
            <a:r>
              <a:rPr sz="2400" dirty="0">
                <a:latin typeface="Trebuchet MS"/>
                <a:cs typeface="Trebuchet MS"/>
              </a:rPr>
              <a:t>▪</a:t>
            </a:r>
          </a:p>
        </p:txBody>
      </p:sp>
      <p:sp>
        <p:nvSpPr>
          <p:cNvPr id="5" name="object 5"/>
          <p:cNvSpPr/>
          <p:nvPr/>
        </p:nvSpPr>
        <p:spPr>
          <a:xfrm>
            <a:off x="4446130" y="6026272"/>
            <a:ext cx="4170679" cy="325755"/>
          </a:xfrm>
          <a:custGeom>
            <a:avLst/>
            <a:gdLst/>
            <a:ahLst/>
            <a:cxnLst/>
            <a:rect l="l" t="t" r="r" b="b"/>
            <a:pathLst>
              <a:path w="4170679" h="325754">
                <a:moveTo>
                  <a:pt x="0" y="216766"/>
                </a:moveTo>
                <a:lnTo>
                  <a:pt x="47307" y="179672"/>
                </a:lnTo>
                <a:lnTo>
                  <a:pt x="93980" y="143530"/>
                </a:lnTo>
                <a:lnTo>
                  <a:pt x="139382" y="109293"/>
                </a:lnTo>
                <a:lnTo>
                  <a:pt x="182879" y="77913"/>
                </a:lnTo>
                <a:lnTo>
                  <a:pt x="223837" y="50344"/>
                </a:lnTo>
                <a:lnTo>
                  <a:pt x="261619" y="27537"/>
                </a:lnTo>
                <a:lnTo>
                  <a:pt x="325120" y="20"/>
                </a:lnTo>
                <a:lnTo>
                  <a:pt x="357198" y="2621"/>
                </a:lnTo>
                <a:lnTo>
                  <a:pt x="373671" y="25162"/>
                </a:lnTo>
                <a:lnTo>
                  <a:pt x="384941" y="57241"/>
                </a:lnTo>
                <a:lnTo>
                  <a:pt x="401414" y="88453"/>
                </a:lnTo>
                <a:lnTo>
                  <a:pt x="433492" y="108393"/>
                </a:lnTo>
                <a:lnTo>
                  <a:pt x="475136" y="115919"/>
                </a:lnTo>
                <a:lnTo>
                  <a:pt x="525811" y="120435"/>
                </a:lnTo>
                <a:lnTo>
                  <a:pt x="582506" y="121940"/>
                </a:lnTo>
                <a:lnTo>
                  <a:pt x="642212" y="120435"/>
                </a:lnTo>
                <a:lnTo>
                  <a:pt x="701917" y="115919"/>
                </a:lnTo>
                <a:lnTo>
                  <a:pt x="758612" y="108393"/>
                </a:lnTo>
                <a:lnTo>
                  <a:pt x="806006" y="96703"/>
                </a:lnTo>
                <a:lnTo>
                  <a:pt x="854664" y="79009"/>
                </a:lnTo>
                <a:lnTo>
                  <a:pt x="903637" y="58156"/>
                </a:lnTo>
                <a:lnTo>
                  <a:pt x="951979" y="36987"/>
                </a:lnTo>
                <a:lnTo>
                  <a:pt x="998740" y="18345"/>
                </a:lnTo>
                <a:lnTo>
                  <a:pt x="1042974" y="5075"/>
                </a:lnTo>
                <a:lnTo>
                  <a:pt x="1083732" y="20"/>
                </a:lnTo>
                <a:lnTo>
                  <a:pt x="1122366" y="8048"/>
                </a:lnTo>
                <a:lnTo>
                  <a:pt x="1151968" y="28117"/>
                </a:lnTo>
                <a:lnTo>
                  <a:pt x="1178560" y="54207"/>
                </a:lnTo>
                <a:lnTo>
                  <a:pt x="1208162" y="80296"/>
                </a:lnTo>
                <a:lnTo>
                  <a:pt x="1246795" y="100366"/>
                </a:lnTo>
                <a:lnTo>
                  <a:pt x="1300480" y="108393"/>
                </a:lnTo>
                <a:lnTo>
                  <a:pt x="1338546" y="105615"/>
                </a:lnTo>
                <a:lnTo>
                  <a:pt x="1382881" y="98032"/>
                </a:lnTo>
                <a:lnTo>
                  <a:pt x="1432142" y="86776"/>
                </a:lnTo>
                <a:lnTo>
                  <a:pt x="1484986" y="72974"/>
                </a:lnTo>
                <a:lnTo>
                  <a:pt x="1540068" y="57759"/>
                </a:lnTo>
                <a:lnTo>
                  <a:pt x="1596046" y="42258"/>
                </a:lnTo>
                <a:lnTo>
                  <a:pt x="1651576" y="27602"/>
                </a:lnTo>
                <a:lnTo>
                  <a:pt x="1705315" y="14920"/>
                </a:lnTo>
                <a:lnTo>
                  <a:pt x="1755919" y="5343"/>
                </a:lnTo>
                <a:lnTo>
                  <a:pt x="1802045" y="0"/>
                </a:lnTo>
                <a:lnTo>
                  <a:pt x="1842350" y="20"/>
                </a:lnTo>
                <a:lnTo>
                  <a:pt x="1888535" y="9443"/>
                </a:lnTo>
                <a:lnTo>
                  <a:pt x="1926942" y="27572"/>
                </a:lnTo>
                <a:lnTo>
                  <a:pt x="1959740" y="51892"/>
                </a:lnTo>
                <a:lnTo>
                  <a:pt x="1989099" y="79889"/>
                </a:lnTo>
                <a:lnTo>
                  <a:pt x="2017189" y="109050"/>
                </a:lnTo>
                <a:lnTo>
                  <a:pt x="2046179" y="136863"/>
                </a:lnTo>
                <a:lnTo>
                  <a:pt x="2078240" y="160812"/>
                </a:lnTo>
                <a:lnTo>
                  <a:pt x="2115540" y="178384"/>
                </a:lnTo>
                <a:lnTo>
                  <a:pt x="2158040" y="189386"/>
                </a:lnTo>
                <a:lnTo>
                  <a:pt x="2203661" y="196129"/>
                </a:lnTo>
                <a:lnTo>
                  <a:pt x="2251506" y="199855"/>
                </a:lnTo>
                <a:lnTo>
                  <a:pt x="2300674" y="201809"/>
                </a:lnTo>
                <a:lnTo>
                  <a:pt x="2350266" y="203233"/>
                </a:lnTo>
                <a:lnTo>
                  <a:pt x="2399383" y="205372"/>
                </a:lnTo>
                <a:lnTo>
                  <a:pt x="2447124" y="209468"/>
                </a:lnTo>
                <a:lnTo>
                  <a:pt x="2492590" y="216766"/>
                </a:lnTo>
                <a:lnTo>
                  <a:pt x="2532580" y="228924"/>
                </a:lnTo>
                <a:lnTo>
                  <a:pt x="2597639" y="264352"/>
                </a:lnTo>
                <a:lnTo>
                  <a:pt x="2628899" y="283654"/>
                </a:lnTo>
                <a:lnTo>
                  <a:pt x="2663441" y="301367"/>
                </a:lnTo>
                <a:lnTo>
                  <a:pt x="2704360" y="315509"/>
                </a:lnTo>
                <a:lnTo>
                  <a:pt x="2754751" y="324095"/>
                </a:lnTo>
                <a:lnTo>
                  <a:pt x="2817710" y="325140"/>
                </a:lnTo>
                <a:lnTo>
                  <a:pt x="2854862" y="321776"/>
                </a:lnTo>
                <a:lnTo>
                  <a:pt x="2895751" y="315373"/>
                </a:lnTo>
                <a:lnTo>
                  <a:pt x="2939935" y="306383"/>
                </a:lnTo>
                <a:lnTo>
                  <a:pt x="2986969" y="295260"/>
                </a:lnTo>
                <a:lnTo>
                  <a:pt x="3036411" y="282456"/>
                </a:lnTo>
                <a:lnTo>
                  <a:pt x="3087818" y="268426"/>
                </a:lnTo>
                <a:lnTo>
                  <a:pt x="3140746" y="253622"/>
                </a:lnTo>
                <a:lnTo>
                  <a:pt x="3194753" y="238498"/>
                </a:lnTo>
                <a:lnTo>
                  <a:pt x="3249394" y="223505"/>
                </a:lnTo>
                <a:lnTo>
                  <a:pt x="3304228" y="209098"/>
                </a:lnTo>
                <a:lnTo>
                  <a:pt x="3358810" y="195729"/>
                </a:lnTo>
                <a:lnTo>
                  <a:pt x="3412697" y="183852"/>
                </a:lnTo>
                <a:lnTo>
                  <a:pt x="3465447" y="173920"/>
                </a:lnTo>
                <a:lnTo>
                  <a:pt x="3516616" y="166386"/>
                </a:lnTo>
                <a:lnTo>
                  <a:pt x="3565761" y="161702"/>
                </a:lnTo>
                <a:lnTo>
                  <a:pt x="3612438" y="160322"/>
                </a:lnTo>
                <a:lnTo>
                  <a:pt x="3663231" y="162702"/>
                </a:lnTo>
                <a:lnTo>
                  <a:pt x="3714770" y="168576"/>
                </a:lnTo>
                <a:lnTo>
                  <a:pt x="3766693" y="177461"/>
                </a:lnTo>
                <a:lnTo>
                  <a:pt x="3818638" y="188873"/>
                </a:lnTo>
                <a:lnTo>
                  <a:pt x="3870244" y="202327"/>
                </a:lnTo>
                <a:lnTo>
                  <a:pt x="3921147" y="217338"/>
                </a:lnTo>
                <a:lnTo>
                  <a:pt x="3970985" y="233422"/>
                </a:lnTo>
                <a:lnTo>
                  <a:pt x="4019398" y="250095"/>
                </a:lnTo>
                <a:lnTo>
                  <a:pt x="4066021" y="266871"/>
                </a:lnTo>
                <a:lnTo>
                  <a:pt x="4110495" y="283268"/>
                </a:lnTo>
                <a:lnTo>
                  <a:pt x="4152455" y="298799"/>
                </a:lnTo>
                <a:lnTo>
                  <a:pt x="4170540" y="304850"/>
                </a:lnTo>
              </a:path>
            </a:pathLst>
          </a:custGeom>
          <a:ln w="380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279" y="6232296"/>
            <a:ext cx="186055" cy="159385"/>
          </a:xfrm>
          <a:custGeom>
            <a:avLst/>
            <a:gdLst/>
            <a:ahLst/>
            <a:cxnLst/>
            <a:rect l="l" t="t" r="r" b="b"/>
            <a:pathLst>
              <a:path w="186054" h="159385">
                <a:moveTo>
                  <a:pt x="53162" y="0"/>
                </a:moveTo>
                <a:lnTo>
                  <a:pt x="66332" y="92786"/>
                </a:lnTo>
                <a:lnTo>
                  <a:pt x="0" y="158978"/>
                </a:lnTo>
                <a:lnTo>
                  <a:pt x="185559" y="132664"/>
                </a:lnTo>
                <a:lnTo>
                  <a:pt x="5316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5024" y="6296565"/>
            <a:ext cx="1602105" cy="1275715"/>
          </a:xfrm>
          <a:custGeom>
            <a:avLst/>
            <a:gdLst/>
            <a:ahLst/>
            <a:cxnLst/>
            <a:rect l="l" t="t" r="r" b="b"/>
            <a:pathLst>
              <a:path w="1602104" h="1275715">
                <a:moveTo>
                  <a:pt x="621755" y="0"/>
                </a:moveTo>
                <a:lnTo>
                  <a:pt x="607483" y="12617"/>
                </a:lnTo>
                <a:lnTo>
                  <a:pt x="572606" y="42580"/>
                </a:lnTo>
                <a:lnTo>
                  <a:pt x="535005" y="74905"/>
                </a:lnTo>
                <a:lnTo>
                  <a:pt x="495261" y="109257"/>
                </a:lnTo>
                <a:lnTo>
                  <a:pt x="453952" y="145299"/>
                </a:lnTo>
                <a:lnTo>
                  <a:pt x="411660" y="182696"/>
                </a:lnTo>
                <a:lnTo>
                  <a:pt x="368964" y="221112"/>
                </a:lnTo>
                <a:lnTo>
                  <a:pt x="326444" y="260212"/>
                </a:lnTo>
                <a:lnTo>
                  <a:pt x="284680" y="299660"/>
                </a:lnTo>
                <a:lnTo>
                  <a:pt x="244252" y="339121"/>
                </a:lnTo>
                <a:lnTo>
                  <a:pt x="205740" y="378257"/>
                </a:lnTo>
                <a:lnTo>
                  <a:pt x="169725" y="416735"/>
                </a:lnTo>
                <a:lnTo>
                  <a:pt x="136785" y="454219"/>
                </a:lnTo>
                <a:lnTo>
                  <a:pt x="107502" y="490372"/>
                </a:lnTo>
                <a:lnTo>
                  <a:pt x="82455" y="524858"/>
                </a:lnTo>
                <a:lnTo>
                  <a:pt x="62224" y="557344"/>
                </a:lnTo>
                <a:lnTo>
                  <a:pt x="36491" y="611027"/>
                </a:lnTo>
                <a:lnTo>
                  <a:pt x="18324" y="665538"/>
                </a:lnTo>
                <a:lnTo>
                  <a:pt x="6801" y="720278"/>
                </a:lnTo>
                <a:lnTo>
                  <a:pt x="1000" y="774649"/>
                </a:lnTo>
                <a:lnTo>
                  <a:pt x="0" y="828053"/>
                </a:lnTo>
                <a:lnTo>
                  <a:pt x="2879" y="879893"/>
                </a:lnTo>
                <a:lnTo>
                  <a:pt x="8715" y="929569"/>
                </a:lnTo>
                <a:lnTo>
                  <a:pt x="16588" y="976484"/>
                </a:lnTo>
                <a:lnTo>
                  <a:pt x="25575" y="1020040"/>
                </a:lnTo>
                <a:lnTo>
                  <a:pt x="34755" y="1059639"/>
                </a:lnTo>
                <a:lnTo>
                  <a:pt x="58460" y="1148642"/>
                </a:lnTo>
                <a:lnTo>
                  <a:pt x="77279" y="1191731"/>
                </a:lnTo>
                <a:lnTo>
                  <a:pt x="102041" y="1224870"/>
                </a:lnTo>
                <a:lnTo>
                  <a:pt x="135123" y="1248979"/>
                </a:lnTo>
                <a:lnTo>
                  <a:pt x="178903" y="1264978"/>
                </a:lnTo>
                <a:lnTo>
                  <a:pt x="235756" y="1273790"/>
                </a:lnTo>
                <a:lnTo>
                  <a:pt x="270048" y="1275460"/>
                </a:lnTo>
                <a:lnTo>
                  <a:pt x="308425" y="1274980"/>
                </a:lnTo>
                <a:lnTo>
                  <a:pt x="350418" y="1272411"/>
                </a:lnTo>
                <a:lnTo>
                  <a:pt x="395555" y="1267816"/>
                </a:lnTo>
                <a:lnTo>
                  <a:pt x="443367" y="1261254"/>
                </a:lnTo>
                <a:lnTo>
                  <a:pt x="493382" y="1252789"/>
                </a:lnTo>
                <a:lnTo>
                  <a:pt x="545131" y="1242480"/>
                </a:lnTo>
                <a:lnTo>
                  <a:pt x="598143" y="1230390"/>
                </a:lnTo>
                <a:lnTo>
                  <a:pt x="651947" y="1216580"/>
                </a:lnTo>
                <a:lnTo>
                  <a:pt x="706072" y="1201111"/>
                </a:lnTo>
                <a:lnTo>
                  <a:pt x="760050" y="1184045"/>
                </a:lnTo>
                <a:lnTo>
                  <a:pt x="813408" y="1165443"/>
                </a:lnTo>
                <a:lnTo>
                  <a:pt x="854843" y="1149976"/>
                </a:lnTo>
                <a:lnTo>
                  <a:pt x="899404" y="1132718"/>
                </a:lnTo>
                <a:lnTo>
                  <a:pt x="946487" y="1113847"/>
                </a:lnTo>
                <a:lnTo>
                  <a:pt x="995485" y="1093541"/>
                </a:lnTo>
                <a:lnTo>
                  <a:pt x="1045793" y="1071979"/>
                </a:lnTo>
                <a:lnTo>
                  <a:pt x="1096803" y="1049338"/>
                </a:lnTo>
                <a:lnTo>
                  <a:pt x="1147911" y="1025796"/>
                </a:lnTo>
                <a:lnTo>
                  <a:pt x="1198511" y="1001532"/>
                </a:lnTo>
                <a:lnTo>
                  <a:pt x="1247996" y="976724"/>
                </a:lnTo>
                <a:lnTo>
                  <a:pt x="1295761" y="951549"/>
                </a:lnTo>
                <a:lnTo>
                  <a:pt x="1341200" y="926187"/>
                </a:lnTo>
                <a:lnTo>
                  <a:pt x="1383706" y="900816"/>
                </a:lnTo>
                <a:lnTo>
                  <a:pt x="1422675" y="875612"/>
                </a:lnTo>
                <a:lnTo>
                  <a:pt x="1457499" y="850755"/>
                </a:lnTo>
                <a:lnTo>
                  <a:pt x="1487573" y="826423"/>
                </a:lnTo>
                <a:lnTo>
                  <a:pt x="1547041" y="761866"/>
                </a:lnTo>
                <a:lnTo>
                  <a:pt x="1573513" y="721393"/>
                </a:lnTo>
                <a:lnTo>
                  <a:pt x="1591534" y="681010"/>
                </a:lnTo>
                <a:lnTo>
                  <a:pt x="1600926" y="640355"/>
                </a:lnTo>
                <a:lnTo>
                  <a:pt x="1601514" y="599063"/>
                </a:lnTo>
                <a:lnTo>
                  <a:pt x="1593120" y="556770"/>
                </a:lnTo>
                <a:lnTo>
                  <a:pt x="1575570" y="513112"/>
                </a:lnTo>
                <a:lnTo>
                  <a:pt x="1548685" y="467725"/>
                </a:lnTo>
                <a:lnTo>
                  <a:pt x="1512292" y="420245"/>
                </a:lnTo>
                <a:lnTo>
                  <a:pt x="1483117" y="388637"/>
                </a:lnTo>
                <a:lnTo>
                  <a:pt x="1449054" y="356496"/>
                </a:lnTo>
                <a:lnTo>
                  <a:pt x="1410834" y="324024"/>
                </a:lnTo>
                <a:lnTo>
                  <a:pt x="1369185" y="291421"/>
                </a:lnTo>
                <a:lnTo>
                  <a:pt x="1324838" y="258891"/>
                </a:lnTo>
                <a:lnTo>
                  <a:pt x="1278521" y="226634"/>
                </a:lnTo>
                <a:lnTo>
                  <a:pt x="1230966" y="194852"/>
                </a:lnTo>
                <a:lnTo>
                  <a:pt x="1182901" y="163747"/>
                </a:lnTo>
                <a:lnTo>
                  <a:pt x="1135056" y="133521"/>
                </a:lnTo>
                <a:lnTo>
                  <a:pt x="1088161" y="104375"/>
                </a:lnTo>
                <a:lnTo>
                  <a:pt x="1042946" y="76511"/>
                </a:lnTo>
                <a:lnTo>
                  <a:pt x="1000141" y="50131"/>
                </a:lnTo>
                <a:lnTo>
                  <a:pt x="960474" y="25437"/>
                </a:lnTo>
                <a:lnTo>
                  <a:pt x="924677" y="2629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5587" y="6225908"/>
            <a:ext cx="181610" cy="173990"/>
          </a:xfrm>
          <a:custGeom>
            <a:avLst/>
            <a:gdLst/>
            <a:ahLst/>
            <a:cxnLst/>
            <a:rect l="l" t="t" r="r" b="b"/>
            <a:pathLst>
              <a:path w="181610" h="173989">
                <a:moveTo>
                  <a:pt x="181114" y="0"/>
                </a:moveTo>
                <a:lnTo>
                  <a:pt x="0" y="48234"/>
                </a:lnTo>
                <a:lnTo>
                  <a:pt x="86918" y="83273"/>
                </a:lnTo>
                <a:lnTo>
                  <a:pt x="111036" y="173837"/>
                </a:lnTo>
                <a:lnTo>
                  <a:pt x="18111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84800" y="6680200"/>
            <a:ext cx="1048385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 algn="ctr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0048AA"/>
                </a:solidFill>
                <a:latin typeface="Times New Roman"/>
                <a:cs typeface="Times New Roman"/>
              </a:rPr>
              <a:t>W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0048AA"/>
                </a:solidFill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lang="en-US" altLang="zh-CN" sz="2000" spc="-25" dirty="0">
                <a:solidFill>
                  <a:srgbClr val="005493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20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W</a:t>
            </a:r>
            <a:r>
              <a:rPr lang="en-US" altLang="zh-CN" sz="2000" spc="-25" dirty="0">
                <a:solidFill>
                  <a:srgbClr val="005493"/>
                </a:solidFill>
                <a:latin typeface="Times New Roman"/>
                <a:cs typeface="Times New Roman"/>
              </a:rPr>
              <a:t>)</a:t>
            </a:r>
            <a:r>
              <a:rPr sz="2000" spc="-2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5493"/>
                </a:solidFill>
                <a:latin typeface="Times New Roman"/>
                <a:cs typeface="Times New Roman"/>
              </a:rPr>
              <a:t>≥</a:t>
            </a:r>
            <a:r>
              <a:rPr sz="2000" spc="45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5493"/>
                </a:solidFill>
                <a:latin typeface="Times New Roman"/>
                <a:cs typeface="Times New Roman"/>
              </a:rPr>
              <a:t>0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3232" y="61098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3238" y="61098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29100" y="6108700"/>
            <a:ext cx="1384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Times New Roman"/>
                <a:cs typeface="Times New Roman"/>
              </a:rPr>
              <a:t>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13332" y="62495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13338" y="62495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51900" y="6235700"/>
            <a:ext cx="965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Times New Roman"/>
                <a:cs typeface="Times New Roman"/>
              </a:rPr>
              <a:t>v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2332" y="5944741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210229" y="0"/>
                </a:moveTo>
                <a:lnTo>
                  <a:pt x="168506" y="0"/>
                </a:lnTo>
                <a:lnTo>
                  <a:pt x="127591" y="9108"/>
                </a:lnTo>
                <a:lnTo>
                  <a:pt x="89103" y="27324"/>
                </a:lnTo>
                <a:lnTo>
                  <a:pt x="54658" y="54649"/>
                </a:lnTo>
                <a:lnTo>
                  <a:pt x="27329" y="89094"/>
                </a:lnTo>
                <a:lnTo>
                  <a:pt x="9109" y="127582"/>
                </a:lnTo>
                <a:lnTo>
                  <a:pt x="0" y="168496"/>
                </a:lnTo>
                <a:lnTo>
                  <a:pt x="0" y="210219"/>
                </a:lnTo>
                <a:lnTo>
                  <a:pt x="9109" y="251133"/>
                </a:lnTo>
                <a:lnTo>
                  <a:pt x="27329" y="289622"/>
                </a:lnTo>
                <a:lnTo>
                  <a:pt x="54658" y="324067"/>
                </a:lnTo>
                <a:lnTo>
                  <a:pt x="89103" y="351396"/>
                </a:lnTo>
                <a:lnTo>
                  <a:pt x="127591" y="369616"/>
                </a:lnTo>
                <a:lnTo>
                  <a:pt x="168506" y="378725"/>
                </a:lnTo>
                <a:lnTo>
                  <a:pt x="210229" y="378725"/>
                </a:lnTo>
                <a:lnTo>
                  <a:pt x="251143" y="369616"/>
                </a:lnTo>
                <a:lnTo>
                  <a:pt x="289631" y="351396"/>
                </a:lnTo>
                <a:lnTo>
                  <a:pt x="324076" y="324067"/>
                </a:lnTo>
                <a:lnTo>
                  <a:pt x="351401" y="289622"/>
                </a:lnTo>
                <a:lnTo>
                  <a:pt x="369617" y="251133"/>
                </a:lnTo>
                <a:lnTo>
                  <a:pt x="378725" y="210219"/>
                </a:lnTo>
                <a:lnTo>
                  <a:pt x="378725" y="168496"/>
                </a:lnTo>
                <a:lnTo>
                  <a:pt x="369617" y="127582"/>
                </a:lnTo>
                <a:lnTo>
                  <a:pt x="351401" y="89094"/>
                </a:lnTo>
                <a:lnTo>
                  <a:pt x="324076" y="54649"/>
                </a:lnTo>
                <a:lnTo>
                  <a:pt x="289631" y="27324"/>
                </a:lnTo>
                <a:lnTo>
                  <a:pt x="251143" y="9108"/>
                </a:lnTo>
                <a:lnTo>
                  <a:pt x="21022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2338" y="5944738"/>
            <a:ext cx="379095" cy="379095"/>
          </a:xfrm>
          <a:custGeom>
            <a:avLst/>
            <a:gdLst/>
            <a:ahLst/>
            <a:cxnLst/>
            <a:rect l="l" t="t" r="r" b="b"/>
            <a:pathLst>
              <a:path w="379095" h="379095">
                <a:moveTo>
                  <a:pt x="324066" y="54657"/>
                </a:moveTo>
                <a:lnTo>
                  <a:pt x="351394" y="89101"/>
                </a:lnTo>
                <a:lnTo>
                  <a:pt x="369613" y="127587"/>
                </a:lnTo>
                <a:lnTo>
                  <a:pt x="378722" y="168500"/>
                </a:lnTo>
                <a:lnTo>
                  <a:pt x="378722" y="210221"/>
                </a:lnTo>
                <a:lnTo>
                  <a:pt x="369613" y="251134"/>
                </a:lnTo>
                <a:lnTo>
                  <a:pt x="351394" y="289621"/>
                </a:lnTo>
                <a:lnTo>
                  <a:pt x="324066" y="324066"/>
                </a:lnTo>
                <a:lnTo>
                  <a:pt x="289621" y="351394"/>
                </a:lnTo>
                <a:lnTo>
                  <a:pt x="251134" y="369613"/>
                </a:lnTo>
                <a:lnTo>
                  <a:pt x="210221" y="378722"/>
                </a:lnTo>
                <a:lnTo>
                  <a:pt x="168500" y="378722"/>
                </a:lnTo>
                <a:lnTo>
                  <a:pt x="127587" y="369613"/>
                </a:lnTo>
                <a:lnTo>
                  <a:pt x="89101" y="351394"/>
                </a:lnTo>
                <a:lnTo>
                  <a:pt x="54657" y="324066"/>
                </a:lnTo>
                <a:lnTo>
                  <a:pt x="27328" y="289621"/>
                </a:lnTo>
                <a:lnTo>
                  <a:pt x="9109" y="251134"/>
                </a:lnTo>
                <a:lnTo>
                  <a:pt x="0" y="210221"/>
                </a:lnTo>
                <a:lnTo>
                  <a:pt x="0" y="168500"/>
                </a:lnTo>
                <a:lnTo>
                  <a:pt x="9109" y="127587"/>
                </a:lnTo>
                <a:lnTo>
                  <a:pt x="27328" y="89101"/>
                </a:lnTo>
                <a:lnTo>
                  <a:pt x="54657" y="54657"/>
                </a:lnTo>
                <a:lnTo>
                  <a:pt x="89101" y="27328"/>
                </a:lnTo>
                <a:lnTo>
                  <a:pt x="127587" y="9109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109"/>
                </a:lnTo>
                <a:lnTo>
                  <a:pt x="289621" y="27328"/>
                </a:lnTo>
                <a:lnTo>
                  <a:pt x="324066" y="546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301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0974070" cy="2955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650240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Single-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source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 shortest-paths problem.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Given a digraph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with edge lengths 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lang="en-US" sz="2400" i="1" baseline="-19097" dirty="0">
                <a:latin typeface="Times New Roman"/>
                <a:cs typeface="Times New Roman"/>
              </a:rPr>
              <a:t>uv</a:t>
            </a:r>
            <a:r>
              <a:rPr sz="2400" i="1" baseline="-19097" dirty="0">
                <a:latin typeface="Times New Roman"/>
                <a:cs typeface="Times New Roman"/>
              </a:rPr>
              <a:t> </a:t>
            </a:r>
            <a:r>
              <a:rPr lang="en-US" sz="2400" i="1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(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but no negative cycles</a:t>
            </a:r>
            <a:r>
              <a:rPr sz="2400" dirty="0">
                <a:latin typeface="Trebuchet MS"/>
                <a:cs typeface="Trebuchet MS"/>
              </a:rPr>
              <a:t>) and a </a:t>
            </a:r>
            <a:r>
              <a:rPr lang="en-US" sz="2400" dirty="0">
                <a:latin typeface="Trebuchet MS"/>
                <a:cs typeface="Trebuchet MS"/>
              </a:rPr>
              <a:t>source</a:t>
            </a:r>
            <a:r>
              <a:rPr sz="2400" dirty="0">
                <a:latin typeface="Trebuchet MS"/>
                <a:cs typeface="Trebuchet MS"/>
              </a:rPr>
              <a:t> node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find a shortest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</a:t>
            </a:r>
            <a:r>
              <a:rPr lang="en-US" sz="2400" dirty="0">
                <a:latin typeface="Trebuchet MS"/>
                <a:cs typeface="Trebuchet MS"/>
              </a:rPr>
              <a:t>to</a:t>
            </a:r>
            <a:r>
              <a:rPr sz="2400" dirty="0">
                <a:latin typeface="Trebuchet MS"/>
                <a:cs typeface="Trebuchet MS"/>
              </a:rPr>
              <a:t> every node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rebuchet MS"/>
              </a:rPr>
              <a:t>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 marR="151765">
              <a:lnSpc>
                <a:spcPct val="131900"/>
              </a:lnSpc>
              <a:tabLst>
                <a:tab pos="378206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Negative-cycle problem.	</a:t>
            </a:r>
            <a:r>
              <a:rPr sz="2400" dirty="0">
                <a:latin typeface="Trebuchet MS"/>
                <a:cs typeface="Trebuchet MS"/>
              </a:rPr>
              <a:t>Given a digraph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with edge lengths 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lang="en-US" sz="2400" i="1" baseline="-19097" dirty="0">
                <a:latin typeface="Times New Roman"/>
                <a:cs typeface="Times New Roman"/>
              </a:rPr>
              <a:t>uv</a:t>
            </a:r>
            <a:r>
              <a:rPr sz="2400" dirty="0">
                <a:latin typeface="Trebuchet MS"/>
                <a:cs typeface="Trebuchet MS"/>
              </a:rPr>
              <a:t>,  find a negative cycle (if one exists).</a:t>
            </a:r>
          </a:p>
        </p:txBody>
      </p:sp>
      <p:sp>
        <p:nvSpPr>
          <p:cNvPr id="5" name="object 5"/>
          <p:cNvSpPr/>
          <p:nvPr/>
        </p:nvSpPr>
        <p:spPr>
          <a:xfrm>
            <a:off x="10121785" y="5525173"/>
            <a:ext cx="1632585" cy="6350"/>
          </a:xfrm>
          <a:custGeom>
            <a:avLst/>
            <a:gdLst/>
            <a:ahLst/>
            <a:cxnLst/>
            <a:rect l="l" t="t" r="r" b="b"/>
            <a:pathLst>
              <a:path w="1632584" h="6350">
                <a:moveTo>
                  <a:pt x="-19049" y="2985"/>
                </a:moveTo>
                <a:lnTo>
                  <a:pt x="1651115" y="2985"/>
                </a:lnTo>
              </a:path>
            </a:pathLst>
          </a:custGeom>
          <a:ln w="4407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105" y="5447106"/>
            <a:ext cx="168275" cy="167640"/>
          </a:xfrm>
          <a:custGeom>
            <a:avLst/>
            <a:gdLst/>
            <a:ahLst/>
            <a:cxnLst/>
            <a:rect l="l" t="t" r="r" b="b"/>
            <a:pathLst>
              <a:path w="168275" h="167639">
                <a:moveTo>
                  <a:pt x="167335" y="0"/>
                </a:moveTo>
                <a:lnTo>
                  <a:pt x="0" y="84429"/>
                </a:lnTo>
                <a:lnTo>
                  <a:pt x="167944" y="167639"/>
                </a:lnTo>
                <a:lnTo>
                  <a:pt x="125729" y="83972"/>
                </a:lnTo>
                <a:lnTo>
                  <a:pt x="16733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30117" y="5823038"/>
            <a:ext cx="1270" cy="1490980"/>
          </a:xfrm>
          <a:custGeom>
            <a:avLst/>
            <a:gdLst/>
            <a:ahLst/>
            <a:cxnLst/>
            <a:rect l="l" t="t" r="r" b="b"/>
            <a:pathLst>
              <a:path w="1270" h="1490979">
                <a:moveTo>
                  <a:pt x="352" y="-19050"/>
                </a:moveTo>
                <a:lnTo>
                  <a:pt x="352" y="1509560"/>
                </a:lnTo>
              </a:path>
            </a:pathLst>
          </a:custGeom>
          <a:ln w="38804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46970" y="5716358"/>
            <a:ext cx="167640" cy="167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2322" y="5659069"/>
            <a:ext cx="1765300" cy="1678939"/>
          </a:xfrm>
          <a:custGeom>
            <a:avLst/>
            <a:gdLst/>
            <a:ahLst/>
            <a:cxnLst/>
            <a:rect l="l" t="t" r="r" b="b"/>
            <a:pathLst>
              <a:path w="1765300" h="1678940">
                <a:moveTo>
                  <a:pt x="1765233" y="0"/>
                </a:moveTo>
                <a:lnTo>
                  <a:pt x="13805" y="1665427"/>
                </a:lnTo>
                <a:lnTo>
                  <a:pt x="0" y="1678558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5013" y="7234872"/>
            <a:ext cx="179705" cy="176530"/>
          </a:xfrm>
          <a:custGeom>
            <a:avLst/>
            <a:gdLst/>
            <a:ahLst/>
            <a:cxnLst/>
            <a:rect l="l" t="t" r="r" b="b"/>
            <a:pathLst>
              <a:path w="179704" h="176529">
                <a:moveTo>
                  <a:pt x="63715" y="0"/>
                </a:moveTo>
                <a:lnTo>
                  <a:pt x="0" y="176263"/>
                </a:lnTo>
                <a:lnTo>
                  <a:pt x="179247" y="121488"/>
                </a:lnTo>
                <a:lnTo>
                  <a:pt x="91109" y="89623"/>
                </a:lnTo>
                <a:lnTo>
                  <a:pt x="63715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66147" y="5657189"/>
            <a:ext cx="1737995" cy="1607185"/>
          </a:xfrm>
          <a:custGeom>
            <a:avLst/>
            <a:gdLst/>
            <a:ahLst/>
            <a:cxnLst/>
            <a:rect l="l" t="t" r="r" b="b"/>
            <a:pathLst>
              <a:path w="1737995" h="1607184">
                <a:moveTo>
                  <a:pt x="0" y="0"/>
                </a:moveTo>
                <a:lnTo>
                  <a:pt x="1719186" y="1589493"/>
                </a:lnTo>
                <a:lnTo>
                  <a:pt x="1737829" y="160674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73738" y="7132142"/>
            <a:ext cx="229235" cy="223520"/>
          </a:xfrm>
          <a:custGeom>
            <a:avLst/>
            <a:gdLst/>
            <a:ahLst/>
            <a:cxnLst/>
            <a:rect l="l" t="t" r="r" b="b"/>
            <a:pathLst>
              <a:path w="229234" h="223520">
                <a:moveTo>
                  <a:pt x="144843" y="0"/>
                </a:moveTo>
                <a:lnTo>
                  <a:pt x="111582" y="114541"/>
                </a:lnTo>
                <a:lnTo>
                  <a:pt x="0" y="156667"/>
                </a:lnTo>
                <a:lnTo>
                  <a:pt x="229082" y="223177"/>
                </a:lnTo>
                <a:lnTo>
                  <a:pt x="144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05750" y="5526316"/>
            <a:ext cx="1606550" cy="5080"/>
          </a:xfrm>
          <a:custGeom>
            <a:avLst/>
            <a:gdLst/>
            <a:ahLst/>
            <a:cxnLst/>
            <a:rect l="l" t="t" r="r" b="b"/>
            <a:pathLst>
              <a:path w="1606550" h="5079">
                <a:moveTo>
                  <a:pt x="-25400" y="2459"/>
                </a:moveTo>
                <a:lnTo>
                  <a:pt x="1631848" y="2459"/>
                </a:lnTo>
              </a:path>
            </a:pathLst>
          </a:custGeom>
          <a:ln w="5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3128" y="5424309"/>
            <a:ext cx="213995" cy="213360"/>
          </a:xfrm>
          <a:custGeom>
            <a:avLst/>
            <a:gdLst/>
            <a:ahLst/>
            <a:cxnLst/>
            <a:rect l="l" t="t" r="r" b="b"/>
            <a:pathLst>
              <a:path w="213995" h="213360">
                <a:moveTo>
                  <a:pt x="647" y="0"/>
                </a:moveTo>
                <a:lnTo>
                  <a:pt x="53670" y="106845"/>
                </a:lnTo>
                <a:lnTo>
                  <a:pt x="0" y="213360"/>
                </a:lnTo>
                <a:lnTo>
                  <a:pt x="213690" y="107340"/>
                </a:lnTo>
                <a:lnTo>
                  <a:pt x="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53165" y="5354405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796" y="0"/>
                </a:moveTo>
                <a:lnTo>
                  <a:pt x="132692" y="5785"/>
                </a:lnTo>
                <a:lnTo>
                  <a:pt x="89985" y="23143"/>
                </a:lnTo>
                <a:lnTo>
                  <a:pt x="52073" y="52073"/>
                </a:lnTo>
                <a:lnTo>
                  <a:pt x="23143" y="89989"/>
                </a:lnTo>
                <a:lnTo>
                  <a:pt x="5785" y="132697"/>
                </a:lnTo>
                <a:lnTo>
                  <a:pt x="0" y="177801"/>
                </a:lnTo>
                <a:lnTo>
                  <a:pt x="5785" y="222904"/>
                </a:lnTo>
                <a:lnTo>
                  <a:pt x="23143" y="265609"/>
                </a:lnTo>
                <a:lnTo>
                  <a:pt x="52073" y="303520"/>
                </a:lnTo>
                <a:lnTo>
                  <a:pt x="89985" y="332455"/>
                </a:lnTo>
                <a:lnTo>
                  <a:pt x="132692" y="349816"/>
                </a:lnTo>
                <a:lnTo>
                  <a:pt x="177796" y="355603"/>
                </a:lnTo>
                <a:lnTo>
                  <a:pt x="222901" y="349816"/>
                </a:lnTo>
                <a:lnTo>
                  <a:pt x="265608" y="332455"/>
                </a:lnTo>
                <a:lnTo>
                  <a:pt x="303520" y="303520"/>
                </a:lnTo>
                <a:lnTo>
                  <a:pt x="332450" y="265609"/>
                </a:lnTo>
                <a:lnTo>
                  <a:pt x="349807" y="222904"/>
                </a:lnTo>
                <a:lnTo>
                  <a:pt x="355593" y="177801"/>
                </a:lnTo>
                <a:lnTo>
                  <a:pt x="349807" y="132697"/>
                </a:lnTo>
                <a:lnTo>
                  <a:pt x="332450" y="89989"/>
                </a:lnTo>
                <a:lnTo>
                  <a:pt x="303520" y="52073"/>
                </a:lnTo>
                <a:lnTo>
                  <a:pt x="265608" y="23143"/>
                </a:lnTo>
                <a:lnTo>
                  <a:pt x="222901" y="5785"/>
                </a:lnTo>
                <a:lnTo>
                  <a:pt x="17779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53155" y="5354408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844514"/>
            <a:ext cx="0" cy="1509395"/>
          </a:xfrm>
          <a:custGeom>
            <a:avLst/>
            <a:gdLst/>
            <a:ahLst/>
            <a:cxnLst/>
            <a:rect l="l" t="t" r="r" b="b"/>
            <a:pathLst>
              <a:path h="1509395">
                <a:moveTo>
                  <a:pt x="0" y="0"/>
                </a:moveTo>
                <a:lnTo>
                  <a:pt x="0" y="0"/>
                </a:lnTo>
                <a:lnTo>
                  <a:pt x="0" y="1458161"/>
                </a:lnTo>
                <a:lnTo>
                  <a:pt x="0" y="1509331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4919" y="5709894"/>
            <a:ext cx="21335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796" y="5347944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7" y="5786"/>
                </a:lnTo>
                <a:lnTo>
                  <a:pt x="89989" y="23147"/>
                </a:lnTo>
                <a:lnTo>
                  <a:pt x="52073" y="52082"/>
                </a:lnTo>
                <a:lnTo>
                  <a:pt x="23143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3" y="265613"/>
                </a:lnTo>
                <a:lnTo>
                  <a:pt x="52073" y="303530"/>
                </a:lnTo>
                <a:lnTo>
                  <a:pt x="89989" y="332459"/>
                </a:lnTo>
                <a:lnTo>
                  <a:pt x="132697" y="349817"/>
                </a:lnTo>
                <a:lnTo>
                  <a:pt x="177801" y="355603"/>
                </a:lnTo>
                <a:lnTo>
                  <a:pt x="222904" y="349817"/>
                </a:lnTo>
                <a:lnTo>
                  <a:pt x="265609" y="332459"/>
                </a:lnTo>
                <a:lnTo>
                  <a:pt x="303520" y="303530"/>
                </a:lnTo>
                <a:lnTo>
                  <a:pt x="332455" y="265613"/>
                </a:lnTo>
                <a:lnTo>
                  <a:pt x="349816" y="222905"/>
                </a:lnTo>
                <a:lnTo>
                  <a:pt x="355603" y="177801"/>
                </a:lnTo>
                <a:lnTo>
                  <a:pt x="349816" y="132699"/>
                </a:lnTo>
                <a:lnTo>
                  <a:pt x="332455" y="89993"/>
                </a:lnTo>
                <a:lnTo>
                  <a:pt x="303520" y="52082"/>
                </a:lnTo>
                <a:lnTo>
                  <a:pt x="265609" y="23147"/>
                </a:lnTo>
                <a:lnTo>
                  <a:pt x="222904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43800" y="5347944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0307" y="7501216"/>
            <a:ext cx="1605915" cy="31115"/>
          </a:xfrm>
          <a:custGeom>
            <a:avLst/>
            <a:gdLst/>
            <a:ahLst/>
            <a:cxnLst/>
            <a:rect l="l" t="t" r="r" b="b"/>
            <a:pathLst>
              <a:path w="1605915" h="31115">
                <a:moveTo>
                  <a:pt x="1605608" y="0"/>
                </a:moveTo>
                <a:lnTo>
                  <a:pt x="25394" y="30204"/>
                </a:lnTo>
                <a:lnTo>
                  <a:pt x="0" y="3069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05712" y="7423746"/>
            <a:ext cx="215900" cy="213360"/>
          </a:xfrm>
          <a:custGeom>
            <a:avLst/>
            <a:gdLst/>
            <a:ahLst/>
            <a:cxnLst/>
            <a:rect l="l" t="t" r="r" b="b"/>
            <a:pathLst>
              <a:path w="215900" h="213359">
                <a:moveTo>
                  <a:pt x="211289" y="0"/>
                </a:moveTo>
                <a:lnTo>
                  <a:pt x="0" y="110731"/>
                </a:lnTo>
                <a:lnTo>
                  <a:pt x="215366" y="213321"/>
                </a:lnTo>
                <a:lnTo>
                  <a:pt x="159994" y="107670"/>
                </a:lnTo>
                <a:lnTo>
                  <a:pt x="21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43796" y="7360196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7" y="5786"/>
                </a:lnTo>
                <a:lnTo>
                  <a:pt x="89989" y="23147"/>
                </a:lnTo>
                <a:lnTo>
                  <a:pt x="52073" y="52082"/>
                </a:lnTo>
                <a:lnTo>
                  <a:pt x="23143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3" y="265613"/>
                </a:lnTo>
                <a:lnTo>
                  <a:pt x="52073" y="303530"/>
                </a:lnTo>
                <a:lnTo>
                  <a:pt x="89989" y="332459"/>
                </a:lnTo>
                <a:lnTo>
                  <a:pt x="132697" y="349817"/>
                </a:lnTo>
                <a:lnTo>
                  <a:pt x="177801" y="355603"/>
                </a:lnTo>
                <a:lnTo>
                  <a:pt x="222904" y="349817"/>
                </a:lnTo>
                <a:lnTo>
                  <a:pt x="265609" y="332459"/>
                </a:lnTo>
                <a:lnTo>
                  <a:pt x="303520" y="303530"/>
                </a:lnTo>
                <a:lnTo>
                  <a:pt x="332455" y="265613"/>
                </a:lnTo>
                <a:lnTo>
                  <a:pt x="349816" y="222905"/>
                </a:lnTo>
                <a:lnTo>
                  <a:pt x="355603" y="177801"/>
                </a:lnTo>
                <a:lnTo>
                  <a:pt x="349816" y="132699"/>
                </a:lnTo>
                <a:lnTo>
                  <a:pt x="332455" y="89993"/>
                </a:lnTo>
                <a:lnTo>
                  <a:pt x="303520" y="52082"/>
                </a:lnTo>
                <a:lnTo>
                  <a:pt x="265609" y="23147"/>
                </a:lnTo>
                <a:lnTo>
                  <a:pt x="222904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43800" y="7360195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48793" y="7481823"/>
            <a:ext cx="1605280" cy="13335"/>
          </a:xfrm>
          <a:custGeom>
            <a:avLst/>
            <a:gdLst/>
            <a:ahLst/>
            <a:cxnLst/>
            <a:rect l="l" t="t" r="r" b="b"/>
            <a:pathLst>
              <a:path w="1605279" h="13334">
                <a:moveTo>
                  <a:pt x="-25400" y="6623"/>
                </a:moveTo>
                <a:lnTo>
                  <a:pt x="1630469" y="6623"/>
                </a:lnTo>
              </a:path>
            </a:pathLst>
          </a:custGeom>
          <a:ln w="64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14178" y="7387742"/>
            <a:ext cx="214629" cy="213360"/>
          </a:xfrm>
          <a:custGeom>
            <a:avLst/>
            <a:gdLst/>
            <a:ahLst/>
            <a:cxnLst/>
            <a:rect l="l" t="t" r="r" b="b"/>
            <a:pathLst>
              <a:path w="214629" h="213359">
                <a:moveTo>
                  <a:pt x="212471" y="0"/>
                </a:moveTo>
                <a:lnTo>
                  <a:pt x="0" y="108432"/>
                </a:lnTo>
                <a:lnTo>
                  <a:pt x="214236" y="213347"/>
                </a:lnTo>
                <a:lnTo>
                  <a:pt x="160007" y="107111"/>
                </a:lnTo>
                <a:lnTo>
                  <a:pt x="2124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52228" y="7319895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9" y="5785"/>
                </a:lnTo>
                <a:lnTo>
                  <a:pt x="89993" y="23143"/>
                </a:lnTo>
                <a:lnTo>
                  <a:pt x="52082" y="52073"/>
                </a:lnTo>
                <a:lnTo>
                  <a:pt x="23147" y="89989"/>
                </a:lnTo>
                <a:lnTo>
                  <a:pt x="5786" y="132697"/>
                </a:lnTo>
                <a:lnTo>
                  <a:pt x="0" y="177801"/>
                </a:lnTo>
                <a:lnTo>
                  <a:pt x="5786" y="222904"/>
                </a:lnTo>
                <a:lnTo>
                  <a:pt x="23147" y="265609"/>
                </a:lnTo>
                <a:lnTo>
                  <a:pt x="52082" y="303520"/>
                </a:lnTo>
                <a:lnTo>
                  <a:pt x="89993" y="332455"/>
                </a:lnTo>
                <a:lnTo>
                  <a:pt x="132699" y="349816"/>
                </a:lnTo>
                <a:lnTo>
                  <a:pt x="177801" y="355603"/>
                </a:lnTo>
                <a:lnTo>
                  <a:pt x="222905" y="349816"/>
                </a:lnTo>
                <a:lnTo>
                  <a:pt x="265613" y="332455"/>
                </a:lnTo>
                <a:lnTo>
                  <a:pt x="303529" y="303520"/>
                </a:lnTo>
                <a:lnTo>
                  <a:pt x="332459" y="265609"/>
                </a:lnTo>
                <a:lnTo>
                  <a:pt x="349817" y="222904"/>
                </a:lnTo>
                <a:lnTo>
                  <a:pt x="355603" y="177801"/>
                </a:lnTo>
                <a:lnTo>
                  <a:pt x="349817" y="132697"/>
                </a:lnTo>
                <a:lnTo>
                  <a:pt x="332459" y="89989"/>
                </a:lnTo>
                <a:lnTo>
                  <a:pt x="303529" y="52073"/>
                </a:lnTo>
                <a:lnTo>
                  <a:pt x="265613" y="23143"/>
                </a:lnTo>
                <a:lnTo>
                  <a:pt x="222905" y="5785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52228" y="7319898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1400" y="63887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43800" y="63754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938000" y="5708650"/>
            <a:ext cx="0" cy="1480820"/>
          </a:xfrm>
          <a:custGeom>
            <a:avLst/>
            <a:gdLst/>
            <a:ahLst/>
            <a:cxnLst/>
            <a:rect l="l" t="t" r="r" b="b"/>
            <a:pathLst>
              <a:path h="1480820">
                <a:moveTo>
                  <a:pt x="0" y="0"/>
                </a:moveTo>
                <a:lnTo>
                  <a:pt x="0" y="0"/>
                </a:lnTo>
                <a:lnTo>
                  <a:pt x="0" y="1461770"/>
                </a:lnTo>
                <a:lnTo>
                  <a:pt x="0" y="1480820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54180" y="7128509"/>
            <a:ext cx="167640" cy="167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60196" y="5346700"/>
            <a:ext cx="356235" cy="355600"/>
          </a:xfrm>
          <a:custGeom>
            <a:avLst/>
            <a:gdLst/>
            <a:ahLst/>
            <a:cxnLst/>
            <a:rect l="l" t="t" r="r" b="b"/>
            <a:pathLst>
              <a:path w="356234" h="355600">
                <a:moveTo>
                  <a:pt x="177803" y="0"/>
                </a:moveTo>
                <a:lnTo>
                  <a:pt x="132698" y="5786"/>
                </a:lnTo>
                <a:lnTo>
                  <a:pt x="89989" y="23147"/>
                </a:lnTo>
                <a:lnTo>
                  <a:pt x="52073" y="52082"/>
                </a:lnTo>
                <a:lnTo>
                  <a:pt x="23143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3" y="265613"/>
                </a:lnTo>
                <a:lnTo>
                  <a:pt x="52073" y="303530"/>
                </a:lnTo>
                <a:lnTo>
                  <a:pt x="89989" y="332459"/>
                </a:lnTo>
                <a:lnTo>
                  <a:pt x="132698" y="349817"/>
                </a:lnTo>
                <a:lnTo>
                  <a:pt x="177803" y="355603"/>
                </a:lnTo>
                <a:lnTo>
                  <a:pt x="222907" y="349817"/>
                </a:lnTo>
                <a:lnTo>
                  <a:pt x="265616" y="332459"/>
                </a:lnTo>
                <a:lnTo>
                  <a:pt x="303533" y="303530"/>
                </a:lnTo>
                <a:lnTo>
                  <a:pt x="332462" y="265613"/>
                </a:lnTo>
                <a:lnTo>
                  <a:pt x="349820" y="222905"/>
                </a:lnTo>
                <a:lnTo>
                  <a:pt x="355606" y="177801"/>
                </a:lnTo>
                <a:lnTo>
                  <a:pt x="349820" y="132699"/>
                </a:lnTo>
                <a:lnTo>
                  <a:pt x="332462" y="89993"/>
                </a:lnTo>
                <a:lnTo>
                  <a:pt x="303533" y="52082"/>
                </a:lnTo>
                <a:lnTo>
                  <a:pt x="265616" y="23147"/>
                </a:lnTo>
                <a:lnTo>
                  <a:pt x="222907" y="5786"/>
                </a:lnTo>
                <a:lnTo>
                  <a:pt x="17780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60200" y="53467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60196" y="7302496"/>
            <a:ext cx="356235" cy="355600"/>
          </a:xfrm>
          <a:custGeom>
            <a:avLst/>
            <a:gdLst/>
            <a:ahLst/>
            <a:cxnLst/>
            <a:rect l="l" t="t" r="r" b="b"/>
            <a:pathLst>
              <a:path w="356234" h="355600">
                <a:moveTo>
                  <a:pt x="177803" y="0"/>
                </a:moveTo>
                <a:lnTo>
                  <a:pt x="132698" y="5785"/>
                </a:lnTo>
                <a:lnTo>
                  <a:pt x="89989" y="23143"/>
                </a:lnTo>
                <a:lnTo>
                  <a:pt x="52073" y="52073"/>
                </a:lnTo>
                <a:lnTo>
                  <a:pt x="23143" y="89989"/>
                </a:lnTo>
                <a:lnTo>
                  <a:pt x="5785" y="132698"/>
                </a:lnTo>
                <a:lnTo>
                  <a:pt x="0" y="177803"/>
                </a:lnTo>
                <a:lnTo>
                  <a:pt x="5785" y="222907"/>
                </a:lnTo>
                <a:lnTo>
                  <a:pt x="23143" y="265616"/>
                </a:lnTo>
                <a:lnTo>
                  <a:pt x="52073" y="303533"/>
                </a:lnTo>
                <a:lnTo>
                  <a:pt x="89989" y="332462"/>
                </a:lnTo>
                <a:lnTo>
                  <a:pt x="132698" y="349820"/>
                </a:lnTo>
                <a:lnTo>
                  <a:pt x="177803" y="355606"/>
                </a:lnTo>
                <a:lnTo>
                  <a:pt x="222907" y="349820"/>
                </a:lnTo>
                <a:lnTo>
                  <a:pt x="265616" y="332462"/>
                </a:lnTo>
                <a:lnTo>
                  <a:pt x="303533" y="303533"/>
                </a:lnTo>
                <a:lnTo>
                  <a:pt x="332462" y="265616"/>
                </a:lnTo>
                <a:lnTo>
                  <a:pt x="349820" y="222907"/>
                </a:lnTo>
                <a:lnTo>
                  <a:pt x="355606" y="177803"/>
                </a:lnTo>
                <a:lnTo>
                  <a:pt x="349820" y="132698"/>
                </a:lnTo>
                <a:lnTo>
                  <a:pt x="332462" y="89989"/>
                </a:lnTo>
                <a:lnTo>
                  <a:pt x="303533" y="52073"/>
                </a:lnTo>
                <a:lnTo>
                  <a:pt x="265616" y="23143"/>
                </a:lnTo>
                <a:lnTo>
                  <a:pt x="222907" y="5785"/>
                </a:lnTo>
                <a:lnTo>
                  <a:pt x="17780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60200" y="73025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72269" y="53731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10600" y="53594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668000" y="63125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820400" y="62992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95000" y="73031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947400" y="72898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72269" y="73162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610600" y="73025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71000" y="8115300"/>
            <a:ext cx="1506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10" dirty="0">
                <a:latin typeface="DejaVu Sans"/>
                <a:cs typeface="DejaVu Sans"/>
              </a:rPr>
              <a:t>negative</a:t>
            </a:r>
            <a:r>
              <a:rPr sz="1600" b="1" spc="-80" dirty="0">
                <a:latin typeface="DejaVu Sans"/>
                <a:cs typeface="DejaVu Sans"/>
              </a:rPr>
              <a:t> </a:t>
            </a:r>
            <a:r>
              <a:rPr sz="1600" b="1" spc="-100" dirty="0">
                <a:latin typeface="DejaVu Sans"/>
                <a:cs typeface="DejaVu Sans"/>
              </a:rPr>
              <a:t>cycle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47987" y="5771167"/>
            <a:ext cx="1749341" cy="1616894"/>
          </a:xfrm>
          <a:custGeom>
            <a:avLst/>
            <a:gdLst/>
            <a:ahLst/>
            <a:cxnLst/>
            <a:rect l="l" t="t" r="r" b="b"/>
            <a:pathLst>
              <a:path w="1738629" h="1602740">
                <a:moveTo>
                  <a:pt x="0" y="0"/>
                </a:moveTo>
                <a:lnTo>
                  <a:pt x="1719783" y="1585112"/>
                </a:lnTo>
                <a:lnTo>
                  <a:pt x="1738464" y="160232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 rot="10800000">
            <a:off x="3651328" y="5675172"/>
            <a:ext cx="229235" cy="223520"/>
          </a:xfrm>
          <a:custGeom>
            <a:avLst/>
            <a:gdLst/>
            <a:ahLst/>
            <a:cxnLst/>
            <a:rect l="l" t="t" r="r" b="b"/>
            <a:pathLst>
              <a:path w="229235" h="223520">
                <a:moveTo>
                  <a:pt x="144589" y="0"/>
                </a:moveTo>
                <a:lnTo>
                  <a:pt x="111518" y="114592"/>
                </a:lnTo>
                <a:lnTo>
                  <a:pt x="0" y="156883"/>
                </a:lnTo>
                <a:lnTo>
                  <a:pt x="229184" y="223050"/>
                </a:lnTo>
                <a:lnTo>
                  <a:pt x="144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21543" y="5750221"/>
            <a:ext cx="0" cy="1452880"/>
          </a:xfrm>
          <a:custGeom>
            <a:avLst/>
            <a:gdLst/>
            <a:ahLst/>
            <a:cxnLst/>
            <a:rect l="l" t="t" r="r" b="b"/>
            <a:pathLst>
              <a:path h="1452879">
                <a:moveTo>
                  <a:pt x="0" y="0"/>
                </a:moveTo>
                <a:lnTo>
                  <a:pt x="0" y="0"/>
                </a:lnTo>
                <a:lnTo>
                  <a:pt x="0" y="1401898"/>
                </a:lnTo>
                <a:lnTo>
                  <a:pt x="0" y="1452879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 rot="10800000">
            <a:off x="3418506" y="7127457"/>
            <a:ext cx="213359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20323" y="5689523"/>
            <a:ext cx="1764664" cy="1679575"/>
          </a:xfrm>
          <a:custGeom>
            <a:avLst/>
            <a:gdLst/>
            <a:ahLst/>
            <a:cxnLst/>
            <a:rect l="l" t="t" r="r" b="b"/>
            <a:pathLst>
              <a:path w="1764664" h="1679575">
                <a:moveTo>
                  <a:pt x="1764226" y="0"/>
                </a:moveTo>
                <a:lnTo>
                  <a:pt x="13799" y="1666074"/>
                </a:lnTo>
                <a:lnTo>
                  <a:pt x="0" y="1679206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3050" y="7265987"/>
            <a:ext cx="179705" cy="176530"/>
          </a:xfrm>
          <a:custGeom>
            <a:avLst/>
            <a:gdLst/>
            <a:ahLst/>
            <a:cxnLst/>
            <a:rect l="l" t="t" r="r" b="b"/>
            <a:pathLst>
              <a:path w="179705" h="176529">
                <a:moveTo>
                  <a:pt x="63639" y="0"/>
                </a:moveTo>
                <a:lnTo>
                  <a:pt x="0" y="176288"/>
                </a:lnTo>
                <a:lnTo>
                  <a:pt x="179222" y="121424"/>
                </a:lnTo>
                <a:lnTo>
                  <a:pt x="91071" y="89611"/>
                </a:lnTo>
                <a:lnTo>
                  <a:pt x="63639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0427" y="5551004"/>
            <a:ext cx="1605915" cy="10160"/>
          </a:xfrm>
          <a:custGeom>
            <a:avLst/>
            <a:gdLst/>
            <a:ahLst/>
            <a:cxnLst/>
            <a:rect l="l" t="t" r="r" b="b"/>
            <a:pathLst>
              <a:path w="1605914" h="10160">
                <a:moveTo>
                  <a:pt x="-25400" y="4835"/>
                </a:moveTo>
                <a:lnTo>
                  <a:pt x="1630692" y="4835"/>
                </a:lnTo>
              </a:path>
            </a:pathLst>
          </a:custGeom>
          <a:ln w="6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 rot="10800000">
            <a:off x="1618827" y="5446246"/>
            <a:ext cx="213995" cy="213360"/>
          </a:xfrm>
          <a:custGeom>
            <a:avLst/>
            <a:gdLst/>
            <a:ahLst/>
            <a:cxnLst/>
            <a:rect l="l" t="t" r="r" b="b"/>
            <a:pathLst>
              <a:path w="213995" h="213360">
                <a:moveTo>
                  <a:pt x="1282" y="0"/>
                </a:moveTo>
                <a:lnTo>
                  <a:pt x="53975" y="106997"/>
                </a:lnTo>
                <a:lnTo>
                  <a:pt x="0" y="213347"/>
                </a:lnTo>
                <a:lnTo>
                  <a:pt x="213994" y="107962"/>
                </a:lnTo>
                <a:lnTo>
                  <a:pt x="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727" y="5551004"/>
            <a:ext cx="1633220" cy="10160"/>
          </a:xfrm>
          <a:custGeom>
            <a:avLst/>
            <a:gdLst/>
            <a:ahLst/>
            <a:cxnLst/>
            <a:rect l="l" t="t" r="r" b="b"/>
            <a:pathLst>
              <a:path w="1633220" h="10160">
                <a:moveTo>
                  <a:pt x="-19050" y="4919"/>
                </a:moveTo>
                <a:lnTo>
                  <a:pt x="1652271" y="4919"/>
                </a:lnTo>
              </a:path>
            </a:pathLst>
          </a:custGeom>
          <a:ln w="47938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02050" y="5476659"/>
            <a:ext cx="168275" cy="167640"/>
          </a:xfrm>
          <a:custGeom>
            <a:avLst/>
            <a:gdLst/>
            <a:ahLst/>
            <a:cxnLst/>
            <a:rect l="l" t="t" r="r" b="b"/>
            <a:pathLst>
              <a:path w="168275" h="167639">
                <a:moveTo>
                  <a:pt x="167132" y="0"/>
                </a:moveTo>
                <a:lnTo>
                  <a:pt x="0" y="84836"/>
                </a:lnTo>
                <a:lnTo>
                  <a:pt x="168135" y="167639"/>
                </a:lnTo>
                <a:lnTo>
                  <a:pt x="125729" y="84074"/>
                </a:lnTo>
                <a:lnTo>
                  <a:pt x="167132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40096" y="53848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7" y="5786"/>
                </a:lnTo>
                <a:lnTo>
                  <a:pt x="89989" y="23147"/>
                </a:lnTo>
                <a:lnTo>
                  <a:pt x="52073" y="52082"/>
                </a:lnTo>
                <a:lnTo>
                  <a:pt x="23143" y="89993"/>
                </a:lnTo>
                <a:lnTo>
                  <a:pt x="5785" y="132698"/>
                </a:lnTo>
                <a:lnTo>
                  <a:pt x="0" y="177800"/>
                </a:lnTo>
                <a:lnTo>
                  <a:pt x="5785" y="222901"/>
                </a:lnTo>
                <a:lnTo>
                  <a:pt x="23143" y="265606"/>
                </a:lnTo>
                <a:lnTo>
                  <a:pt x="52073" y="303517"/>
                </a:lnTo>
                <a:lnTo>
                  <a:pt x="89989" y="332452"/>
                </a:lnTo>
                <a:lnTo>
                  <a:pt x="132697" y="349813"/>
                </a:lnTo>
                <a:lnTo>
                  <a:pt x="177801" y="355600"/>
                </a:lnTo>
                <a:lnTo>
                  <a:pt x="222904" y="349813"/>
                </a:lnTo>
                <a:lnTo>
                  <a:pt x="265609" y="332452"/>
                </a:lnTo>
                <a:lnTo>
                  <a:pt x="303520" y="303517"/>
                </a:lnTo>
                <a:lnTo>
                  <a:pt x="332455" y="265606"/>
                </a:lnTo>
                <a:lnTo>
                  <a:pt x="349816" y="222901"/>
                </a:lnTo>
                <a:lnTo>
                  <a:pt x="355603" y="177800"/>
                </a:lnTo>
                <a:lnTo>
                  <a:pt x="349816" y="132698"/>
                </a:lnTo>
                <a:lnTo>
                  <a:pt x="332455" y="89993"/>
                </a:lnTo>
                <a:lnTo>
                  <a:pt x="303520" y="52082"/>
                </a:lnTo>
                <a:lnTo>
                  <a:pt x="265609" y="23147"/>
                </a:lnTo>
                <a:lnTo>
                  <a:pt x="222904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40100" y="53848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13343" y="5730235"/>
            <a:ext cx="0" cy="1516380"/>
          </a:xfrm>
          <a:custGeom>
            <a:avLst/>
            <a:gdLst/>
            <a:ahLst/>
            <a:cxnLst/>
            <a:rect l="l" t="t" r="r" b="b"/>
            <a:pathLst>
              <a:path h="1516379">
                <a:moveTo>
                  <a:pt x="0" y="0"/>
                </a:moveTo>
                <a:lnTo>
                  <a:pt x="0" y="0"/>
                </a:lnTo>
                <a:lnTo>
                  <a:pt x="0" y="1464966"/>
                </a:lnTo>
                <a:lnTo>
                  <a:pt x="0" y="1516379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 rot="10800000">
            <a:off x="1302618" y="7173490"/>
            <a:ext cx="21336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31898" y="53721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6" y="5786"/>
                </a:lnTo>
                <a:lnTo>
                  <a:pt x="89987" y="23147"/>
                </a:lnTo>
                <a:lnTo>
                  <a:pt x="52071" y="52082"/>
                </a:lnTo>
                <a:lnTo>
                  <a:pt x="23142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2" y="265613"/>
                </a:lnTo>
                <a:lnTo>
                  <a:pt x="52071" y="303530"/>
                </a:lnTo>
                <a:lnTo>
                  <a:pt x="89987" y="332459"/>
                </a:lnTo>
                <a:lnTo>
                  <a:pt x="132696" y="349817"/>
                </a:lnTo>
                <a:lnTo>
                  <a:pt x="177801" y="355603"/>
                </a:lnTo>
                <a:lnTo>
                  <a:pt x="222906" y="349817"/>
                </a:lnTo>
                <a:lnTo>
                  <a:pt x="265614" y="332459"/>
                </a:lnTo>
                <a:lnTo>
                  <a:pt x="303531" y="303530"/>
                </a:lnTo>
                <a:lnTo>
                  <a:pt x="332460" y="265613"/>
                </a:lnTo>
                <a:lnTo>
                  <a:pt x="349818" y="222905"/>
                </a:lnTo>
                <a:lnTo>
                  <a:pt x="355604" y="177801"/>
                </a:lnTo>
                <a:lnTo>
                  <a:pt x="349818" y="132699"/>
                </a:lnTo>
                <a:lnTo>
                  <a:pt x="332460" y="89993"/>
                </a:lnTo>
                <a:lnTo>
                  <a:pt x="303531" y="52082"/>
                </a:lnTo>
                <a:lnTo>
                  <a:pt x="265614" y="23147"/>
                </a:lnTo>
                <a:lnTo>
                  <a:pt x="222906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31900" y="53721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00448" y="7522832"/>
            <a:ext cx="1633855" cy="39370"/>
          </a:xfrm>
          <a:custGeom>
            <a:avLst/>
            <a:gdLst/>
            <a:ahLst/>
            <a:cxnLst/>
            <a:rect l="l" t="t" r="r" b="b"/>
            <a:pathLst>
              <a:path w="1633854" h="39370">
                <a:moveTo>
                  <a:pt x="1633352" y="0"/>
                </a:moveTo>
                <a:lnTo>
                  <a:pt x="19044" y="38899"/>
                </a:lnTo>
                <a:lnTo>
                  <a:pt x="0" y="39358"/>
                </a:lnTo>
              </a:path>
            </a:pathLst>
          </a:custGeom>
          <a:ln w="381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93799" y="7476934"/>
            <a:ext cx="170180" cy="167640"/>
          </a:xfrm>
          <a:custGeom>
            <a:avLst/>
            <a:gdLst/>
            <a:ahLst/>
            <a:cxnLst/>
            <a:rect l="l" t="t" r="r" b="b"/>
            <a:pathLst>
              <a:path w="170180" h="167640">
                <a:moveTo>
                  <a:pt x="165569" y="0"/>
                </a:moveTo>
                <a:lnTo>
                  <a:pt x="0" y="87833"/>
                </a:lnTo>
                <a:lnTo>
                  <a:pt x="169608" y="167589"/>
                </a:lnTo>
                <a:lnTo>
                  <a:pt x="125691" y="84797"/>
                </a:lnTo>
                <a:lnTo>
                  <a:pt x="165569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31898" y="73914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6" y="5786"/>
                </a:lnTo>
                <a:lnTo>
                  <a:pt x="89987" y="23147"/>
                </a:lnTo>
                <a:lnTo>
                  <a:pt x="52071" y="52082"/>
                </a:lnTo>
                <a:lnTo>
                  <a:pt x="23142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2" y="265613"/>
                </a:lnTo>
                <a:lnTo>
                  <a:pt x="52071" y="303530"/>
                </a:lnTo>
                <a:lnTo>
                  <a:pt x="89987" y="332459"/>
                </a:lnTo>
                <a:lnTo>
                  <a:pt x="132696" y="349817"/>
                </a:lnTo>
                <a:lnTo>
                  <a:pt x="177801" y="355603"/>
                </a:lnTo>
                <a:lnTo>
                  <a:pt x="222906" y="349817"/>
                </a:lnTo>
                <a:lnTo>
                  <a:pt x="265614" y="332459"/>
                </a:lnTo>
                <a:lnTo>
                  <a:pt x="303531" y="303530"/>
                </a:lnTo>
                <a:lnTo>
                  <a:pt x="332460" y="265613"/>
                </a:lnTo>
                <a:lnTo>
                  <a:pt x="349818" y="222905"/>
                </a:lnTo>
                <a:lnTo>
                  <a:pt x="355604" y="177801"/>
                </a:lnTo>
                <a:lnTo>
                  <a:pt x="349818" y="132699"/>
                </a:lnTo>
                <a:lnTo>
                  <a:pt x="332460" y="89993"/>
                </a:lnTo>
                <a:lnTo>
                  <a:pt x="303531" y="52082"/>
                </a:lnTo>
                <a:lnTo>
                  <a:pt x="265614" y="23147"/>
                </a:lnTo>
                <a:lnTo>
                  <a:pt x="222906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31900" y="73914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08727" y="7506804"/>
            <a:ext cx="1633220" cy="10160"/>
          </a:xfrm>
          <a:custGeom>
            <a:avLst/>
            <a:gdLst/>
            <a:ahLst/>
            <a:cxnLst/>
            <a:rect l="l" t="t" r="r" b="b"/>
            <a:pathLst>
              <a:path w="1633220" h="10159">
                <a:moveTo>
                  <a:pt x="-19050" y="4919"/>
                </a:moveTo>
                <a:lnTo>
                  <a:pt x="1652271" y="4919"/>
                </a:lnTo>
              </a:path>
            </a:pathLst>
          </a:custGeom>
          <a:ln w="47938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02050" y="7432458"/>
            <a:ext cx="168275" cy="167640"/>
          </a:xfrm>
          <a:custGeom>
            <a:avLst/>
            <a:gdLst/>
            <a:ahLst/>
            <a:cxnLst/>
            <a:rect l="l" t="t" r="r" b="b"/>
            <a:pathLst>
              <a:path w="168275" h="167640">
                <a:moveTo>
                  <a:pt x="167132" y="0"/>
                </a:moveTo>
                <a:lnTo>
                  <a:pt x="0" y="84836"/>
                </a:lnTo>
                <a:lnTo>
                  <a:pt x="168135" y="167640"/>
                </a:lnTo>
                <a:lnTo>
                  <a:pt x="125729" y="84074"/>
                </a:lnTo>
                <a:lnTo>
                  <a:pt x="167132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40096" y="73406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1" y="0"/>
                </a:moveTo>
                <a:lnTo>
                  <a:pt x="132697" y="5786"/>
                </a:lnTo>
                <a:lnTo>
                  <a:pt x="89989" y="23147"/>
                </a:lnTo>
                <a:lnTo>
                  <a:pt x="52073" y="52082"/>
                </a:lnTo>
                <a:lnTo>
                  <a:pt x="23143" y="89993"/>
                </a:lnTo>
                <a:lnTo>
                  <a:pt x="5785" y="132699"/>
                </a:lnTo>
                <a:lnTo>
                  <a:pt x="0" y="177801"/>
                </a:lnTo>
                <a:lnTo>
                  <a:pt x="5785" y="222905"/>
                </a:lnTo>
                <a:lnTo>
                  <a:pt x="23143" y="265613"/>
                </a:lnTo>
                <a:lnTo>
                  <a:pt x="52073" y="303530"/>
                </a:lnTo>
                <a:lnTo>
                  <a:pt x="89989" y="332459"/>
                </a:lnTo>
                <a:lnTo>
                  <a:pt x="132697" y="349817"/>
                </a:lnTo>
                <a:lnTo>
                  <a:pt x="177801" y="355603"/>
                </a:lnTo>
                <a:lnTo>
                  <a:pt x="222904" y="349817"/>
                </a:lnTo>
                <a:lnTo>
                  <a:pt x="265609" y="332459"/>
                </a:lnTo>
                <a:lnTo>
                  <a:pt x="303520" y="303530"/>
                </a:lnTo>
                <a:lnTo>
                  <a:pt x="332455" y="265613"/>
                </a:lnTo>
                <a:lnTo>
                  <a:pt x="349816" y="222905"/>
                </a:lnTo>
                <a:lnTo>
                  <a:pt x="355603" y="177801"/>
                </a:lnTo>
                <a:lnTo>
                  <a:pt x="349816" y="132699"/>
                </a:lnTo>
                <a:lnTo>
                  <a:pt x="332455" y="89993"/>
                </a:lnTo>
                <a:lnTo>
                  <a:pt x="303520" y="52082"/>
                </a:lnTo>
                <a:lnTo>
                  <a:pt x="265609" y="23147"/>
                </a:lnTo>
                <a:lnTo>
                  <a:pt x="222904" y="5786"/>
                </a:lnTo>
                <a:lnTo>
                  <a:pt x="17780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40100" y="73406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899" y="64141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7" y="31964"/>
                </a:lnTo>
                <a:lnTo>
                  <a:pt x="91134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4" y="313700"/>
                </a:lnTo>
                <a:lnTo>
                  <a:pt x="134227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5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5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33500" y="64008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629743" y="5872485"/>
            <a:ext cx="0" cy="1452880"/>
          </a:xfrm>
          <a:custGeom>
            <a:avLst/>
            <a:gdLst/>
            <a:ahLst/>
            <a:cxnLst/>
            <a:rect l="l" t="t" r="r" b="b"/>
            <a:pathLst>
              <a:path h="1452879">
                <a:moveTo>
                  <a:pt x="0" y="0"/>
                </a:moveTo>
                <a:lnTo>
                  <a:pt x="0" y="0"/>
                </a:lnTo>
                <a:lnTo>
                  <a:pt x="0" y="1427480"/>
                </a:lnTo>
                <a:lnTo>
                  <a:pt x="0" y="145288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 rot="10800000">
            <a:off x="5519420" y="5723841"/>
            <a:ext cx="213359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8300" y="53721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32698" y="5786"/>
                </a:lnTo>
                <a:lnTo>
                  <a:pt x="89993" y="23147"/>
                </a:lnTo>
                <a:lnTo>
                  <a:pt x="52082" y="52082"/>
                </a:lnTo>
                <a:lnTo>
                  <a:pt x="23147" y="89993"/>
                </a:lnTo>
                <a:lnTo>
                  <a:pt x="5786" y="132699"/>
                </a:lnTo>
                <a:lnTo>
                  <a:pt x="0" y="177801"/>
                </a:lnTo>
                <a:lnTo>
                  <a:pt x="5786" y="222905"/>
                </a:lnTo>
                <a:lnTo>
                  <a:pt x="23147" y="265613"/>
                </a:lnTo>
                <a:lnTo>
                  <a:pt x="52082" y="303530"/>
                </a:lnTo>
                <a:lnTo>
                  <a:pt x="89993" y="332459"/>
                </a:lnTo>
                <a:lnTo>
                  <a:pt x="132698" y="349817"/>
                </a:lnTo>
                <a:lnTo>
                  <a:pt x="177800" y="355603"/>
                </a:lnTo>
                <a:lnTo>
                  <a:pt x="222901" y="349817"/>
                </a:lnTo>
                <a:lnTo>
                  <a:pt x="265606" y="332459"/>
                </a:lnTo>
                <a:lnTo>
                  <a:pt x="303517" y="303530"/>
                </a:lnTo>
                <a:lnTo>
                  <a:pt x="332452" y="265613"/>
                </a:lnTo>
                <a:lnTo>
                  <a:pt x="349813" y="222905"/>
                </a:lnTo>
                <a:lnTo>
                  <a:pt x="355600" y="177801"/>
                </a:lnTo>
                <a:lnTo>
                  <a:pt x="349813" y="132699"/>
                </a:lnTo>
                <a:lnTo>
                  <a:pt x="332452" y="89993"/>
                </a:lnTo>
                <a:lnTo>
                  <a:pt x="303517" y="52082"/>
                </a:lnTo>
                <a:lnTo>
                  <a:pt x="265606" y="23147"/>
                </a:lnTo>
                <a:lnTo>
                  <a:pt x="222901" y="5786"/>
                </a:lnTo>
                <a:lnTo>
                  <a:pt x="177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48300" y="53721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8300" y="73279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32698" y="5786"/>
                </a:lnTo>
                <a:lnTo>
                  <a:pt x="89993" y="23147"/>
                </a:lnTo>
                <a:lnTo>
                  <a:pt x="52082" y="52082"/>
                </a:lnTo>
                <a:lnTo>
                  <a:pt x="23147" y="89993"/>
                </a:lnTo>
                <a:lnTo>
                  <a:pt x="5786" y="132699"/>
                </a:lnTo>
                <a:lnTo>
                  <a:pt x="0" y="177801"/>
                </a:lnTo>
                <a:lnTo>
                  <a:pt x="5786" y="222905"/>
                </a:lnTo>
                <a:lnTo>
                  <a:pt x="23147" y="265613"/>
                </a:lnTo>
                <a:lnTo>
                  <a:pt x="52082" y="303530"/>
                </a:lnTo>
                <a:lnTo>
                  <a:pt x="89993" y="332459"/>
                </a:lnTo>
                <a:lnTo>
                  <a:pt x="132698" y="349817"/>
                </a:lnTo>
                <a:lnTo>
                  <a:pt x="177800" y="355603"/>
                </a:lnTo>
                <a:lnTo>
                  <a:pt x="222901" y="349817"/>
                </a:lnTo>
                <a:lnTo>
                  <a:pt x="265606" y="332459"/>
                </a:lnTo>
                <a:lnTo>
                  <a:pt x="303517" y="303530"/>
                </a:lnTo>
                <a:lnTo>
                  <a:pt x="332452" y="265613"/>
                </a:lnTo>
                <a:lnTo>
                  <a:pt x="349813" y="222905"/>
                </a:lnTo>
                <a:lnTo>
                  <a:pt x="355600" y="177801"/>
                </a:lnTo>
                <a:lnTo>
                  <a:pt x="349813" y="132699"/>
                </a:lnTo>
                <a:lnTo>
                  <a:pt x="332452" y="89993"/>
                </a:lnTo>
                <a:lnTo>
                  <a:pt x="303517" y="52082"/>
                </a:lnTo>
                <a:lnTo>
                  <a:pt x="265606" y="23147"/>
                </a:lnTo>
                <a:lnTo>
                  <a:pt x="222901" y="5786"/>
                </a:lnTo>
                <a:lnTo>
                  <a:pt x="177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8300" y="7327900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03523" y="52076"/>
                </a:moveTo>
                <a:lnTo>
                  <a:pt x="332454" y="89989"/>
                </a:lnTo>
                <a:lnTo>
                  <a:pt x="349813" y="132696"/>
                </a:lnTo>
                <a:lnTo>
                  <a:pt x="355599" y="177800"/>
                </a:lnTo>
                <a:lnTo>
                  <a:pt x="349813" y="222903"/>
                </a:lnTo>
                <a:lnTo>
                  <a:pt x="332454" y="265610"/>
                </a:lnTo>
                <a:lnTo>
                  <a:pt x="303523" y="303523"/>
                </a:lnTo>
                <a:lnTo>
                  <a:pt x="265610" y="332454"/>
                </a:lnTo>
                <a:lnTo>
                  <a:pt x="222903" y="349813"/>
                </a:lnTo>
                <a:lnTo>
                  <a:pt x="177800" y="355599"/>
                </a:lnTo>
                <a:lnTo>
                  <a:pt x="132696" y="349813"/>
                </a:lnTo>
                <a:lnTo>
                  <a:pt x="89989" y="332454"/>
                </a:lnTo>
                <a:lnTo>
                  <a:pt x="52076" y="303523"/>
                </a:lnTo>
                <a:lnTo>
                  <a:pt x="23145" y="265610"/>
                </a:lnTo>
                <a:lnTo>
                  <a:pt x="5786" y="222903"/>
                </a:lnTo>
                <a:lnTo>
                  <a:pt x="0" y="177800"/>
                </a:lnTo>
                <a:lnTo>
                  <a:pt x="5786" y="132696"/>
                </a:lnTo>
                <a:lnTo>
                  <a:pt x="23145" y="89989"/>
                </a:lnTo>
                <a:lnTo>
                  <a:pt x="52076" y="52076"/>
                </a:lnTo>
                <a:lnTo>
                  <a:pt x="89989" y="23145"/>
                </a:lnTo>
                <a:lnTo>
                  <a:pt x="132696" y="5786"/>
                </a:lnTo>
                <a:lnTo>
                  <a:pt x="177800" y="0"/>
                </a:lnTo>
                <a:lnTo>
                  <a:pt x="222903" y="5786"/>
                </a:lnTo>
                <a:lnTo>
                  <a:pt x="265610" y="23145"/>
                </a:lnTo>
                <a:lnTo>
                  <a:pt x="303523" y="52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575300" y="7327900"/>
            <a:ext cx="895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60369" y="53985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298700" y="53848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305300" y="6337962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457700" y="632460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667000" y="8140700"/>
            <a:ext cx="20878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latin typeface="DejaVu Sans"/>
                <a:cs typeface="DejaVu Sans"/>
              </a:rPr>
              <a:t>shortest-paths </a:t>
            </a:r>
            <a:r>
              <a:rPr sz="1600" b="1" spc="-125" dirty="0">
                <a:latin typeface="DejaVu Sans"/>
                <a:cs typeface="DejaVu Sans"/>
              </a:rPr>
              <a:t>tree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398869" y="63383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37200" y="63246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03369" y="6414597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441700" y="6400800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89" name="object 86"/>
          <p:cNvSpPr/>
          <p:nvPr/>
        </p:nvSpPr>
        <p:spPr>
          <a:xfrm>
            <a:off x="4351021" y="7386850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7"/>
          <p:cNvSpPr txBox="1"/>
          <p:nvPr/>
        </p:nvSpPr>
        <p:spPr>
          <a:xfrm>
            <a:off x="4489352" y="7373053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1" name="object 86"/>
          <p:cNvSpPr/>
          <p:nvPr/>
        </p:nvSpPr>
        <p:spPr>
          <a:xfrm>
            <a:off x="4387517" y="5409940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/>
          <p:cNvSpPr txBox="1"/>
          <p:nvPr/>
        </p:nvSpPr>
        <p:spPr>
          <a:xfrm>
            <a:off x="4525848" y="5396143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3" name="object 86"/>
          <p:cNvSpPr/>
          <p:nvPr/>
        </p:nvSpPr>
        <p:spPr>
          <a:xfrm>
            <a:off x="2216767" y="6415405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7"/>
          <p:cNvSpPr txBox="1"/>
          <p:nvPr/>
        </p:nvSpPr>
        <p:spPr>
          <a:xfrm>
            <a:off x="2355098" y="6401608"/>
            <a:ext cx="1701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9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5" name="object 86"/>
          <p:cNvSpPr/>
          <p:nvPr/>
        </p:nvSpPr>
        <p:spPr>
          <a:xfrm>
            <a:off x="2236466" y="7406005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87"/>
          <p:cNvSpPr txBox="1"/>
          <p:nvPr/>
        </p:nvSpPr>
        <p:spPr>
          <a:xfrm>
            <a:off x="2374797" y="7392208"/>
            <a:ext cx="1701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9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8" name="object 3">
            <a:extLst>
              <a:ext uri="{FF2B5EF4-FFF2-40B4-BE49-F238E27FC236}">
                <a16:creationId xmlns:a16="http://schemas.microsoft.com/office/drawing/2014/main" id="{58724CD6-964B-4ADE-A14F-67160997C79E}"/>
              </a:ext>
            </a:extLst>
          </p:cNvPr>
          <p:cNvSpPr txBox="1">
            <a:spLocks/>
          </p:cNvSpPr>
          <p:nvPr/>
        </p:nvSpPr>
        <p:spPr>
          <a:xfrm>
            <a:off x="800100" y="342900"/>
            <a:ext cx="5584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0" kern="0" spc="-25">
                <a:latin typeface="Arial"/>
                <a:cs typeface="Arial"/>
              </a:rPr>
              <a:t>Shortest </a:t>
            </a:r>
            <a:r>
              <a:rPr lang="en-US" sz="2800" b="0" kern="0" spc="-5">
                <a:latin typeface="Arial"/>
                <a:cs typeface="Arial"/>
              </a:rPr>
              <a:t>paths </a:t>
            </a:r>
            <a:r>
              <a:rPr lang="en-US" sz="2800" b="0" kern="0" spc="70">
                <a:latin typeface="Arial"/>
                <a:cs typeface="Arial"/>
              </a:rPr>
              <a:t>and </a:t>
            </a:r>
            <a:r>
              <a:rPr lang="en-US" sz="2800" b="0" kern="0" spc="20">
                <a:latin typeface="Arial"/>
                <a:cs typeface="Arial"/>
              </a:rPr>
              <a:t>negative</a:t>
            </a:r>
            <a:r>
              <a:rPr lang="en-US" sz="2800" b="0" kern="0" spc="290">
                <a:latin typeface="Arial"/>
                <a:cs typeface="Arial"/>
              </a:rPr>
              <a:t> </a:t>
            </a:r>
            <a:r>
              <a:rPr lang="en-US" sz="2800" b="0" kern="0" spc="-50">
                <a:latin typeface="Arial"/>
                <a:cs typeface="Arial"/>
              </a:rPr>
              <a:t>cycles</a:t>
            </a:r>
            <a:endParaRPr lang="en-US" sz="28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882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98412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with</a:t>
            </a:r>
            <a:r>
              <a:rPr lang="en-US" sz="2800" b="0" dirty="0">
                <a:latin typeface="Arial"/>
                <a:cs typeface="Arial"/>
              </a:rPr>
              <a:t>out</a:t>
            </a:r>
            <a:r>
              <a:rPr sz="2800" b="0" dirty="0">
                <a:latin typeface="Arial"/>
                <a:cs typeface="Arial"/>
              </a:rPr>
              <a:t> negative </a:t>
            </a:r>
            <a:r>
              <a:rPr lang="en-US" sz="2800" b="0" dirty="0">
                <a:latin typeface="Arial"/>
                <a:cs typeface="Arial"/>
              </a:rPr>
              <a:t>cycle</a:t>
            </a:r>
            <a:r>
              <a:rPr sz="2800" b="0" dirty="0">
                <a:latin typeface="Arial"/>
                <a:cs typeface="Arial"/>
              </a:rPr>
              <a:t>s:	</a:t>
            </a:r>
            <a:r>
              <a:rPr lang="en-US" altLang="zh-CN" sz="2800" b="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dynamic programming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109795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089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Def.	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= length of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that uses 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at most </a:t>
            </a:r>
            <a:r>
              <a:rPr sz="2400" i="1" dirty="0" err="1">
                <a:latin typeface="Times New Roman"/>
                <a:cs typeface="Times New Roman"/>
              </a:rPr>
              <a:t>i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edges.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0100" y="2298700"/>
            <a:ext cx="4518224" cy="391160"/>
            <a:chOff x="800100" y="2298700"/>
            <a:chExt cx="4518224" cy="391160"/>
          </a:xfrm>
        </p:grpSpPr>
        <p:sp>
          <p:nvSpPr>
            <p:cNvPr id="5" name="object 5"/>
            <p:cNvSpPr txBox="1"/>
            <p:nvPr/>
          </p:nvSpPr>
          <p:spPr>
            <a:xfrm>
              <a:off x="800100" y="2298700"/>
              <a:ext cx="7861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40" dirty="0">
                  <a:solidFill>
                    <a:srgbClr val="0048AA"/>
                  </a:solidFill>
                  <a:latin typeface="Trebuchet MS"/>
                  <a:cs typeface="Trebuchet MS"/>
                </a:rPr>
                <a:t>Goal.</a:t>
              </a:r>
              <a:endParaRPr sz="2400" dirty="0">
                <a:latin typeface="Trebuchet MS"/>
                <a:cs typeface="Trebuchet M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752904" y="2298700"/>
              <a:ext cx="356542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-5" dirty="0">
                  <a:latin typeface="Times New Roman"/>
                  <a:cs typeface="Times New Roman"/>
                </a:rPr>
                <a:t>OPT</a:t>
              </a:r>
              <a:r>
                <a:rPr sz="2400" spc="-5" dirty="0">
                  <a:latin typeface="Times New Roman"/>
                  <a:cs typeface="Times New Roman"/>
                </a:rPr>
                <a:t>(</a:t>
              </a:r>
              <a:r>
                <a:rPr sz="2400" i="1" spc="-5" dirty="0">
                  <a:latin typeface="Times New Roman"/>
                  <a:cs typeface="Times New Roman"/>
                </a:rPr>
                <a:t>n </a:t>
              </a:r>
              <a:r>
                <a:rPr sz="2400" i="1" dirty="0">
                  <a:latin typeface="Times New Roman"/>
                  <a:cs typeface="Times New Roman"/>
                </a:rPr>
                <a:t>– </a:t>
              </a:r>
              <a:r>
                <a:rPr sz="2400" dirty="0">
                  <a:latin typeface="Times New Roman"/>
                  <a:cs typeface="Times New Roman"/>
                </a:rPr>
                <a:t>1,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 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spc="75" dirty="0">
                  <a:latin typeface="Trebuchet MS"/>
                  <a:cs typeface="Trebuchet MS"/>
                </a:rPr>
                <a:t>for </a:t>
              </a:r>
              <a:r>
                <a:rPr sz="2400" spc="80" dirty="0">
                  <a:latin typeface="Trebuchet MS"/>
                  <a:cs typeface="Trebuchet MS"/>
                </a:rPr>
                <a:t>each</a:t>
              </a:r>
              <a:r>
                <a:rPr sz="2400" spc="90" dirty="0">
                  <a:latin typeface="Trebuchet MS"/>
                  <a:cs typeface="Trebuchet MS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v</a:t>
              </a:r>
              <a:r>
                <a:rPr sz="2400" spc="-65" dirty="0">
                  <a:latin typeface="Trebuchet MS"/>
                  <a:cs typeface="Trebuchet MS"/>
                </a:rPr>
                <a:t>.</a:t>
              </a:r>
              <a:endParaRPr sz="2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80979" y="2285985"/>
            <a:ext cx="5237503" cy="528320"/>
            <a:chOff x="5480979" y="2285985"/>
            <a:chExt cx="5237503" cy="528320"/>
          </a:xfrm>
        </p:grpSpPr>
        <p:sp>
          <p:nvSpPr>
            <p:cNvPr id="22" name="object 22 1"/>
            <p:cNvSpPr txBox="1"/>
            <p:nvPr/>
          </p:nvSpPr>
          <p:spPr>
            <a:xfrm>
              <a:off x="6130607" y="2285985"/>
              <a:ext cx="4587875" cy="528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ts val="2000"/>
                </a:lnSpc>
                <a:spcBef>
                  <a:spcPts val="100"/>
                </a:spcBef>
              </a:pPr>
              <a:r>
                <a:rPr sz="1600" spc="114" dirty="0">
                  <a:solidFill>
                    <a:srgbClr val="8D3124"/>
                  </a:solidFill>
                  <a:latin typeface="Trebuchet MS"/>
                  <a:cs typeface="Trebuchet MS"/>
                </a:rPr>
                <a:t>by </a:t>
              </a:r>
              <a:r>
                <a:rPr sz="1600" spc="85" dirty="0">
                  <a:solidFill>
                    <a:srgbClr val="8D3124"/>
                  </a:solidFill>
                  <a:latin typeface="Trebuchet MS"/>
                  <a:cs typeface="Trebuchet MS"/>
                </a:rPr>
                <a:t>Lemma </a:t>
              </a:r>
              <a:r>
                <a:rPr sz="1600" spc="45" dirty="0">
                  <a:solidFill>
                    <a:srgbClr val="8D3124"/>
                  </a:solidFill>
                  <a:latin typeface="Trebuchet MS"/>
                  <a:cs typeface="Trebuchet MS"/>
                </a:rPr>
                <a:t>2, </a:t>
              </a:r>
              <a:r>
                <a:rPr sz="1600" dirty="0">
                  <a:solidFill>
                    <a:srgbClr val="8D3124"/>
                  </a:solidFill>
                  <a:latin typeface="Trebuchet MS"/>
                  <a:cs typeface="Trebuchet MS"/>
                </a:rPr>
                <a:t>if </a:t>
              </a:r>
              <a:r>
                <a:rPr sz="1600" spc="120" dirty="0">
                  <a:solidFill>
                    <a:srgbClr val="8D3124"/>
                  </a:solidFill>
                  <a:latin typeface="Trebuchet MS"/>
                  <a:cs typeface="Trebuchet MS"/>
                </a:rPr>
                <a:t>no </a:t>
              </a:r>
              <a:r>
                <a:rPr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negative </a:t>
              </a:r>
              <a:r>
                <a:rPr sz="1600" spc="40" dirty="0">
                  <a:solidFill>
                    <a:srgbClr val="8D3124"/>
                  </a:solidFill>
                  <a:latin typeface="Trebuchet MS"/>
                  <a:cs typeface="Trebuchet MS"/>
                </a:rPr>
                <a:t>cycles,  </a:t>
              </a:r>
              <a:r>
                <a:rPr sz="1600" spc="30" dirty="0">
                  <a:solidFill>
                    <a:srgbClr val="8D3124"/>
                  </a:solidFill>
                  <a:latin typeface="Trebuchet MS"/>
                  <a:cs typeface="Trebuchet MS"/>
                </a:rPr>
                <a:t>there </a:t>
              </a:r>
              <a:r>
                <a:rPr sz="1600" spc="80" dirty="0">
                  <a:solidFill>
                    <a:srgbClr val="8D3124"/>
                  </a:solidFill>
                  <a:latin typeface="Trebuchet MS"/>
                  <a:cs typeface="Trebuchet MS"/>
                </a:rPr>
                <a:t>exists </a:t>
              </a:r>
              <a:r>
                <a:rPr sz="1600" spc="40" dirty="0">
                  <a:solidFill>
                    <a:srgbClr val="8D3124"/>
                  </a:solidFill>
                  <a:latin typeface="Trebuchet MS"/>
                  <a:cs typeface="Trebuchet MS"/>
                </a:rPr>
                <a:t>a </a:t>
              </a:r>
              <a:r>
                <a:rPr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shortest </a:t>
              </a:r>
              <a:r>
                <a:rPr lang="en-US" sz="1800" i="1" spc="-75" dirty="0" err="1">
                  <a:solidFill>
                    <a:srgbClr val="8D3124"/>
                  </a:solidFill>
                  <a:latin typeface="Times New Roman"/>
                  <a:cs typeface="Times New Roman"/>
                </a:rPr>
                <a:t>s</a:t>
              </a:r>
              <a:r>
                <a:rPr sz="1800" spc="-75" dirty="0" err="1">
                  <a:solidFill>
                    <a:srgbClr val="8D3124"/>
                  </a:solidFill>
                  <a:latin typeface="DejaVu Sans"/>
                  <a:cs typeface="DejaVu Sans"/>
                </a:rPr>
                <a:t>↝</a:t>
              </a:r>
              <a:r>
                <a:rPr lang="en-US" sz="1800" i="1" spc="-75" dirty="0" err="1">
                  <a:solidFill>
                    <a:srgbClr val="8D3124"/>
                  </a:solidFill>
                  <a:latin typeface="Times New Roman"/>
                  <a:cs typeface="Times New Roman"/>
                </a:rPr>
                <a:t>v</a:t>
              </a:r>
              <a:r>
                <a:rPr sz="1800" i="1" spc="-7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path </a:t>
              </a:r>
              <a:r>
                <a:rPr sz="1600" spc="20" dirty="0">
                  <a:solidFill>
                    <a:srgbClr val="8D3124"/>
                  </a:solidFill>
                  <a:latin typeface="Trebuchet MS"/>
                  <a:cs typeface="Trebuchet MS"/>
                </a:rPr>
                <a:t>that </a:t>
              </a:r>
              <a:r>
                <a:rPr sz="1600" spc="85" dirty="0">
                  <a:solidFill>
                    <a:srgbClr val="8D3124"/>
                  </a:solidFill>
                  <a:latin typeface="Trebuchet MS"/>
                  <a:cs typeface="Trebuchet MS"/>
                </a:rPr>
                <a:t>is</a:t>
              </a:r>
              <a:r>
                <a:rPr sz="1600" spc="-185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600" spc="75" dirty="0">
                  <a:solidFill>
                    <a:srgbClr val="8D3124"/>
                  </a:solidFill>
                  <a:latin typeface="Trebuchet MS"/>
                  <a:cs typeface="Trebuchet MS"/>
                </a:rPr>
                <a:t>simple</a:t>
              </a:r>
              <a:r>
                <a:rPr lang="en-US" altLang="zh-CN" sz="1600" spc="75" dirty="0">
                  <a:solidFill>
                    <a:srgbClr val="8D3124"/>
                  </a:solidFill>
                  <a:latin typeface="Trebuchet MS"/>
                  <a:cs typeface="Trebuchet MS"/>
                </a:rPr>
                <a:t>.</a:t>
              </a:r>
              <a:endParaRPr sz="1600" dirty="0">
                <a:latin typeface="Trebuchet MS"/>
                <a:cs typeface="Trebuchet M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20319827">
              <a:off x="5480979" y="2430905"/>
              <a:ext cx="486973" cy="199086"/>
              <a:chOff x="5178780" y="2578493"/>
              <a:chExt cx="486973" cy="199086"/>
            </a:xfrm>
          </p:grpSpPr>
          <p:sp>
            <p:nvSpPr>
              <p:cNvPr id="23" name="object 23 1"/>
              <p:cNvSpPr/>
              <p:nvPr/>
            </p:nvSpPr>
            <p:spPr>
              <a:xfrm>
                <a:off x="5252369" y="2620099"/>
                <a:ext cx="413384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413385" h="157480">
                    <a:moveTo>
                      <a:pt x="0" y="0"/>
                    </a:moveTo>
                    <a:lnTo>
                      <a:pt x="11868" y="4518"/>
                    </a:lnTo>
                    <a:lnTo>
                      <a:pt x="413387" y="157360"/>
                    </a:lnTo>
                  </a:path>
                </a:pathLst>
              </a:custGeom>
              <a:ln w="25399">
                <a:solidFill>
                  <a:srgbClr val="8D312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 1"/>
              <p:cNvSpPr/>
              <p:nvPr/>
            </p:nvSpPr>
            <p:spPr>
              <a:xfrm>
                <a:off x="5178780" y="2578493"/>
                <a:ext cx="13589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5889" h="114300">
                    <a:moveTo>
                      <a:pt x="135623" y="0"/>
                    </a:moveTo>
                    <a:lnTo>
                      <a:pt x="0" y="13601"/>
                    </a:lnTo>
                    <a:lnTo>
                      <a:pt x="92252" y="113944"/>
                    </a:lnTo>
                    <a:lnTo>
                      <a:pt x="85458" y="46126"/>
                    </a:lnTo>
                    <a:lnTo>
                      <a:pt x="135623" y="0"/>
                    </a:lnTo>
                    <a:close/>
                  </a:path>
                </a:pathLst>
              </a:custGeom>
              <a:solidFill>
                <a:srgbClr val="8D312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5" name="object 8"/>
          <p:cNvSpPr txBox="1"/>
          <p:nvPr/>
        </p:nvSpPr>
        <p:spPr>
          <a:xfrm>
            <a:off x="825501" y="4038600"/>
            <a:ext cx="3162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Bellman</a:t>
            </a:r>
            <a:r>
              <a:rPr sz="2400" spc="30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equation.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65D520-6097-4CC4-BD76-1EFB2085F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27" y="5179685"/>
            <a:ext cx="10487834" cy="1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11950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</a:t>
            </a:r>
            <a:r>
              <a:rPr lang="en-US" altLang="zh-CN" sz="2800" b="0" dirty="0">
                <a:latin typeface="Arial"/>
                <a:cs typeface="Arial"/>
              </a:rPr>
              <a:t>without negative cycles</a:t>
            </a:r>
            <a:r>
              <a:rPr sz="2800" b="0" dirty="0">
                <a:latin typeface="Arial"/>
                <a:cs typeface="Arial"/>
              </a:rPr>
              <a:t>:	</a:t>
            </a:r>
            <a:r>
              <a:rPr lang="en-US" altLang="zh-CN" sz="2800" b="0" dirty="0">
                <a:latin typeface="Arial"/>
                <a:cs typeface="Arial"/>
              </a:rPr>
              <a:t>  algorithm </a:t>
            </a:r>
            <a:r>
              <a:rPr lang="en-US" sz="2800" b="0" dirty="0">
                <a:latin typeface="Arial"/>
                <a:cs typeface="Arial"/>
              </a:rPr>
              <a:t>pseudo-code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45BE003-7377-42BD-A386-5581B6D87E96}"/>
              </a:ext>
            </a:extLst>
          </p:cNvPr>
          <p:cNvGrpSpPr/>
          <p:nvPr/>
        </p:nvGrpSpPr>
        <p:grpSpPr>
          <a:xfrm>
            <a:off x="2261704" y="1195172"/>
            <a:ext cx="9144000" cy="5820410"/>
            <a:chOff x="2261704" y="1195172"/>
            <a:chExt cx="9144000" cy="5820410"/>
          </a:xfrm>
        </p:grpSpPr>
        <p:sp>
          <p:nvSpPr>
            <p:cNvPr id="4" name="object 4"/>
            <p:cNvSpPr/>
            <p:nvPr/>
          </p:nvSpPr>
          <p:spPr>
            <a:xfrm>
              <a:off x="2261704" y="1195172"/>
              <a:ext cx="8013700" cy="5820410"/>
            </a:xfrm>
            <a:custGeom>
              <a:avLst/>
              <a:gdLst/>
              <a:ahLst/>
              <a:cxnLst/>
              <a:rect l="l" t="t" r="r" b="b"/>
              <a:pathLst>
                <a:path w="8013700" h="5820409">
                  <a:moveTo>
                    <a:pt x="0" y="0"/>
                  </a:moveTo>
                  <a:lnTo>
                    <a:pt x="8013700" y="0"/>
                  </a:lnTo>
                  <a:lnTo>
                    <a:pt x="8013700" y="5820295"/>
                  </a:lnTo>
                  <a:lnTo>
                    <a:pt x="0" y="5820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553804" y="2072748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261704" y="1487272"/>
              <a:ext cx="9144000" cy="50052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2100">
                <a:lnSpc>
                  <a:spcPct val="100000"/>
                </a:lnSpc>
                <a:spcBef>
                  <a:spcPts val="100"/>
                </a:spcBef>
              </a:pPr>
              <a:r>
                <a:rPr sz="24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S</a:t>
              </a:r>
              <a:r>
                <a:rPr sz="19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HORTEST</a:t>
              </a:r>
              <a:r>
                <a:rPr sz="24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-P</a:t>
              </a:r>
              <a:r>
                <a:rPr sz="19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ATHS</a:t>
              </a:r>
              <a:r>
                <a:rPr sz="2400" spc="-35" dirty="0">
                  <a:latin typeface="Times New Roman"/>
                  <a:cs typeface="Times New Roman"/>
                </a:rPr>
                <a:t>(</a:t>
              </a:r>
              <a:r>
                <a:rPr sz="2400" i="1" spc="-35" dirty="0">
                  <a:latin typeface="Times New Roman"/>
                  <a:cs typeface="Times New Roman"/>
                </a:rPr>
                <a:t>V, </a:t>
              </a:r>
              <a:r>
                <a:rPr sz="2400" i="1" spc="-5" dirty="0">
                  <a:latin typeface="Times New Roman"/>
                  <a:cs typeface="Times New Roman"/>
                </a:rPr>
                <a:t>E,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sz="2400" i="1" spc="-55" dirty="0">
                  <a:latin typeface="Times New Roman"/>
                  <a:cs typeface="Times New Roman"/>
                </a:rPr>
                <a:t>,</a:t>
              </a:r>
              <a:r>
                <a:rPr sz="2400" i="1" spc="3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</a:p>
            <a:p>
              <a:pPr marL="292100">
                <a:lnSpc>
                  <a:spcPct val="100000"/>
                </a:lnSpc>
                <a:spcBef>
                  <a:spcPts val="2720"/>
                </a:spcBef>
              </a:pP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i="1" spc="-1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6350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2400" i="1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[0,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∞.</a:t>
              </a:r>
            </a:p>
            <a:p>
              <a:pPr marL="292100">
                <a:lnSpc>
                  <a:spcPct val="100000"/>
                </a:lnSpc>
                <a:spcBef>
                  <a:spcPts val="132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[0, </a:t>
              </a:r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0.</a:t>
              </a:r>
            </a:p>
            <a:p>
              <a:pPr marL="292100">
                <a:lnSpc>
                  <a:spcPct val="100000"/>
                </a:lnSpc>
                <a:spcBef>
                  <a:spcPts val="1420"/>
                </a:spcBef>
              </a:pPr>
              <a:r>
                <a:rPr sz="24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 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 = 1 </a:t>
              </a:r>
              <a:r>
                <a:rPr sz="1900" spc="-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TO </a:t>
              </a:r>
              <a:r>
                <a:rPr sz="2400" i="1" dirty="0">
                  <a:latin typeface="Times New Roman"/>
                  <a:cs typeface="Times New Roman"/>
                </a:rPr>
                <a:t>n </a:t>
              </a:r>
              <a:r>
                <a:rPr sz="2400" dirty="0">
                  <a:latin typeface="Times New Roman"/>
                  <a:cs typeface="Times New Roman"/>
                </a:rPr>
                <a:t>–</a:t>
              </a:r>
              <a:r>
                <a:rPr sz="2400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1</a:t>
              </a:r>
            </a:p>
            <a:p>
              <a:pPr marL="635000">
                <a:lnSpc>
                  <a:spcPct val="100000"/>
                </a:lnSpc>
                <a:spcBef>
                  <a:spcPts val="1220"/>
                </a:spcBef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i="1" spc="-1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977900" marR="3739515">
                <a:lnSpc>
                  <a:spcPct val="145800"/>
                </a:lnSpc>
              </a:pPr>
              <a:r>
                <a:rPr lang="en-US" sz="2400" i="1" dirty="0">
                  <a:latin typeface="Times New Roman"/>
                  <a:cs typeface="Times New Roman"/>
                </a:rPr>
                <a:t> 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 </a:t>
              </a:r>
              <a:r>
                <a:rPr sz="2400" dirty="0">
                  <a:latin typeface="Times New Roman"/>
                  <a:cs typeface="Times New Roman"/>
                </a:rPr>
                <a:t>– 1,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]. </a:t>
              </a:r>
              <a:endParaRPr lang="en-US" sz="2400" dirty="0">
                <a:latin typeface="Times New Roman"/>
                <a:cs typeface="Times New Roman"/>
              </a:endParaRPr>
            </a:p>
            <a:p>
              <a:pPr marL="977900" marR="3739515">
                <a:lnSpc>
                  <a:spcPct val="145800"/>
                </a:lnSpc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spc="-5" dirty="0">
                  <a:latin typeface="Times New Roman"/>
                  <a:cs typeface="Times New Roman"/>
                </a:rPr>
                <a:t>edge </a:t>
              </a:r>
              <a:r>
                <a:rPr sz="2400" spc="-60" dirty="0">
                  <a:latin typeface="Times New Roman"/>
                  <a:cs typeface="Times New Roman"/>
                </a:rPr>
                <a:t>(</a:t>
              </a:r>
              <a:r>
                <a:rPr lang="en-US" sz="2400" i="1" spc="-60" dirty="0">
                  <a:latin typeface="Times New Roman"/>
                  <a:cs typeface="Times New Roman"/>
                </a:rPr>
                <a:t>u</a:t>
              </a:r>
              <a:r>
                <a:rPr sz="2400" i="1" spc="-60" dirty="0">
                  <a:latin typeface="Times New Roman"/>
                  <a:cs typeface="Times New Roman"/>
                </a:rPr>
                <a:t>, </a:t>
              </a:r>
              <a:r>
                <a:rPr lang="en-US"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</a:t>
              </a:r>
              <a:r>
                <a:rPr sz="2400" i="1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1320800">
                <a:lnSpc>
                  <a:spcPct val="100000"/>
                </a:lnSpc>
                <a:spcBef>
                  <a:spcPts val="1520"/>
                </a:spcBef>
                <a:tabLst>
                  <a:tab pos="4535170" algn="l"/>
                </a:tabLst>
              </a:pPr>
              <a:r>
                <a:rPr lang="en-US" sz="2400" i="1" dirty="0">
                  <a:latin typeface="Times New Roman"/>
                  <a:cs typeface="Times New Roman"/>
                </a:rPr>
                <a:t>  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min </a:t>
              </a:r>
              <a:r>
                <a:rPr sz="3200" dirty="0">
                  <a:latin typeface="Times New Roman"/>
                  <a:cs typeface="Times New Roman"/>
                </a:rPr>
                <a:t>{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</a:t>
              </a:r>
              <a:r>
                <a:rPr sz="2400" i="1" spc="-39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],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</a:t>
              </a:r>
              <a:r>
                <a:rPr sz="2400" i="1" spc="-2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i="1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–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1,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lang="en-US" sz="2400" i="1" spc="-60" baseline="-19097" dirty="0">
                  <a:latin typeface="Times New Roman"/>
                  <a:cs typeface="Times New Roman"/>
                </a:rPr>
                <a:t>uv</a:t>
              </a:r>
              <a:r>
                <a:rPr sz="2400" i="1" spc="-7" baseline="-19097" dirty="0">
                  <a:latin typeface="Times New Roman"/>
                  <a:cs typeface="Times New Roman"/>
                </a:rPr>
                <a:t> </a:t>
              </a:r>
              <a:r>
                <a:rPr sz="3200" dirty="0">
                  <a:latin typeface="Times New Roman"/>
                  <a:cs typeface="Times New Roman"/>
                </a:rPr>
                <a:t>}</a:t>
              </a:r>
              <a:r>
                <a:rPr sz="2400" dirty="0">
                  <a:latin typeface="Times New Roman"/>
                  <a:cs typeface="Times New Roman"/>
                </a:rPr>
                <a:t>.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2553804" y="6555848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C0097CCB-1594-4F98-AA79-636B22D50F52}"/>
              </a:ext>
            </a:extLst>
          </p:cNvPr>
          <p:cNvSpPr txBox="1"/>
          <p:nvPr/>
        </p:nvSpPr>
        <p:spPr>
          <a:xfrm>
            <a:off x="825500" y="7136011"/>
            <a:ext cx="3162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Bellman</a:t>
            </a:r>
            <a:r>
              <a:rPr sz="2400" spc="30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0048AA"/>
                </a:solidFill>
                <a:latin typeface="Trebuchet MS"/>
                <a:cs typeface="Trebuchet MS"/>
              </a:rPr>
              <a:t>equation</a:t>
            </a:r>
            <a:r>
              <a:rPr lang="en-US" sz="2400" spc="70" dirty="0">
                <a:solidFill>
                  <a:srgbClr val="0048AA"/>
                </a:solidFill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A02E53-ABF0-46D3-8194-4EB1DABC65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7795878"/>
            <a:ext cx="10487834" cy="1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2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90551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</a:t>
            </a:r>
            <a:r>
              <a:rPr lang="en-US" altLang="zh-CN" sz="2800" b="0" dirty="0">
                <a:latin typeface="Arial"/>
                <a:cs typeface="Arial"/>
              </a:rPr>
              <a:t>without negative cycles</a:t>
            </a:r>
            <a:r>
              <a:rPr sz="2800" b="0" dirty="0">
                <a:latin typeface="Arial"/>
                <a:cs typeface="Arial"/>
              </a:rPr>
              <a:t>:	</a:t>
            </a:r>
            <a:r>
              <a:rPr lang="en-US" altLang="zh-CN" sz="2800" b="0" dirty="0">
                <a:latin typeface="Arial"/>
                <a:cs typeface="Arial"/>
              </a:rPr>
              <a:t> </a:t>
            </a:r>
            <a:r>
              <a:rPr lang="en-US" sz="2800" b="0" dirty="0"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1264900" cy="142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3390" algn="just">
              <a:lnSpc>
                <a:spcPct val="1319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Theorem 1. </a:t>
            </a:r>
            <a:r>
              <a:rPr sz="2400" dirty="0">
                <a:latin typeface="Trebuchet MS"/>
                <a:cs typeface="Trebuchet MS"/>
              </a:rPr>
              <a:t>Given a digraph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with no negative cycles, the DP  algorithm computes the length of a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for every node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Trebuchet MS"/>
                <a:cs typeface="Trebuchet MS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time and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space.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823825" y="2858290"/>
            <a:ext cx="11264900" cy="13222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615"/>
              </a:lnSpc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roof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  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3945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Trebuchet MS"/>
                <a:cs typeface="Trebuchet MS"/>
              </a:rPr>
              <a:t>Table requires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space.</a:t>
            </a:r>
          </a:p>
          <a:p>
            <a:pPr marL="482600" indent="-342900">
              <a:lnSpc>
                <a:spcPts val="4210"/>
              </a:lnSpc>
              <a:buFont typeface="Arial" panose="020B0604020202020204" pitchFamily="34" charset="0"/>
              <a:buChar char="•"/>
              <a:tabLst>
                <a:tab pos="10650220" algn="l"/>
              </a:tabLst>
            </a:pPr>
            <a:r>
              <a:rPr sz="2400" dirty="0">
                <a:latin typeface="Trebuchet MS"/>
                <a:cs typeface="Trebuchet MS"/>
              </a:rPr>
              <a:t>Each iteration </a:t>
            </a:r>
            <a:r>
              <a:rPr sz="2400" i="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rebuchet MS"/>
                <a:cs typeface="Trebuchet MS"/>
              </a:rPr>
              <a:t>takes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time since we examine each edge once.	▪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1EDBC9-A12C-4EC1-9A1B-F0344F7CAEE6}"/>
              </a:ext>
            </a:extLst>
          </p:cNvPr>
          <p:cNvGrpSpPr/>
          <p:nvPr/>
        </p:nvGrpSpPr>
        <p:grpSpPr>
          <a:xfrm>
            <a:off x="2261704" y="4267200"/>
            <a:ext cx="9144000" cy="5820410"/>
            <a:chOff x="2261704" y="1195172"/>
            <a:chExt cx="9144000" cy="582041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4E40DDF4-D956-4BC9-9E91-6E3D4E28D370}"/>
                </a:ext>
              </a:extLst>
            </p:cNvPr>
            <p:cNvSpPr/>
            <p:nvPr/>
          </p:nvSpPr>
          <p:spPr>
            <a:xfrm>
              <a:off x="2261704" y="1195172"/>
              <a:ext cx="8013700" cy="5820410"/>
            </a:xfrm>
            <a:custGeom>
              <a:avLst/>
              <a:gdLst/>
              <a:ahLst/>
              <a:cxnLst/>
              <a:rect l="l" t="t" r="r" b="b"/>
              <a:pathLst>
                <a:path w="8013700" h="5820409">
                  <a:moveTo>
                    <a:pt x="0" y="0"/>
                  </a:moveTo>
                  <a:lnTo>
                    <a:pt x="8013700" y="0"/>
                  </a:lnTo>
                  <a:lnTo>
                    <a:pt x="8013700" y="5820295"/>
                  </a:lnTo>
                  <a:lnTo>
                    <a:pt x="0" y="5820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16EB15D-6CB5-4C50-8A2E-1DC11E4E0C88}"/>
                </a:ext>
              </a:extLst>
            </p:cNvPr>
            <p:cNvSpPr/>
            <p:nvPr/>
          </p:nvSpPr>
          <p:spPr>
            <a:xfrm>
              <a:off x="2553804" y="2072748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913B7B7-2095-4390-BD43-C92C620CD3B5}"/>
                </a:ext>
              </a:extLst>
            </p:cNvPr>
            <p:cNvSpPr txBox="1"/>
            <p:nvPr/>
          </p:nvSpPr>
          <p:spPr>
            <a:xfrm>
              <a:off x="2261704" y="1487272"/>
              <a:ext cx="9144000" cy="50052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2100">
                <a:lnSpc>
                  <a:spcPct val="100000"/>
                </a:lnSpc>
                <a:spcBef>
                  <a:spcPts val="100"/>
                </a:spcBef>
              </a:pPr>
              <a:r>
                <a:rPr sz="24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S</a:t>
              </a:r>
              <a:r>
                <a:rPr sz="19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HORTEST</a:t>
              </a:r>
              <a:r>
                <a:rPr sz="24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-P</a:t>
              </a:r>
              <a:r>
                <a:rPr sz="1900" spc="-3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ATHS</a:t>
              </a:r>
              <a:r>
                <a:rPr sz="2400" spc="-35" dirty="0">
                  <a:latin typeface="Times New Roman"/>
                  <a:cs typeface="Times New Roman"/>
                </a:rPr>
                <a:t>(</a:t>
              </a:r>
              <a:r>
                <a:rPr sz="2400" i="1" spc="-35" dirty="0">
                  <a:latin typeface="Times New Roman"/>
                  <a:cs typeface="Times New Roman"/>
                </a:rPr>
                <a:t>V, </a:t>
              </a:r>
              <a:r>
                <a:rPr sz="2400" i="1" spc="-5" dirty="0">
                  <a:latin typeface="Times New Roman"/>
                  <a:cs typeface="Times New Roman"/>
                </a:rPr>
                <a:t>E,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sz="2400" i="1" spc="-55" dirty="0">
                  <a:latin typeface="Times New Roman"/>
                  <a:cs typeface="Times New Roman"/>
                </a:rPr>
                <a:t>,</a:t>
              </a:r>
              <a:r>
                <a:rPr sz="2400" i="1" spc="35" dirty="0">
                  <a:latin typeface="Times New Roman"/>
                  <a:cs typeface="Times New Roman"/>
                </a:rPr>
                <a:t> </a:t>
              </a:r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sz="2400" dirty="0">
                  <a:latin typeface="Times New Roman"/>
                  <a:cs typeface="Times New Roman"/>
                </a:rPr>
                <a:t>)</a:t>
              </a:r>
            </a:p>
            <a:p>
              <a:pPr marL="292100">
                <a:lnSpc>
                  <a:spcPct val="100000"/>
                </a:lnSpc>
                <a:spcBef>
                  <a:spcPts val="2720"/>
                </a:spcBef>
              </a:pP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i="1" spc="-1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635000">
                <a:lnSpc>
                  <a:spcPct val="100000"/>
                </a:lnSpc>
                <a:spcBef>
                  <a:spcPts val="1320"/>
                </a:spcBef>
              </a:pPr>
              <a:r>
                <a:rPr lang="en-US" sz="2400" i="1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[0,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∞.</a:t>
              </a:r>
            </a:p>
            <a:p>
              <a:pPr marL="292100">
                <a:lnSpc>
                  <a:spcPct val="100000"/>
                </a:lnSpc>
                <a:spcBef>
                  <a:spcPts val="132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[0, </a:t>
              </a:r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0.</a:t>
              </a:r>
            </a:p>
            <a:p>
              <a:pPr marL="292100">
                <a:lnSpc>
                  <a:spcPct val="100000"/>
                </a:lnSpc>
                <a:spcBef>
                  <a:spcPts val="1420"/>
                </a:spcBef>
              </a:pPr>
              <a:r>
                <a:rPr sz="24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 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 = 1 </a:t>
              </a:r>
              <a:r>
                <a:rPr sz="1900" spc="-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TO </a:t>
              </a:r>
              <a:r>
                <a:rPr sz="2400" i="1" dirty="0">
                  <a:latin typeface="Times New Roman"/>
                  <a:cs typeface="Times New Roman"/>
                </a:rPr>
                <a:t>n </a:t>
              </a:r>
              <a:r>
                <a:rPr sz="2400" dirty="0">
                  <a:latin typeface="Times New Roman"/>
                  <a:cs typeface="Times New Roman"/>
                </a:rPr>
                <a:t>–</a:t>
              </a:r>
              <a:r>
                <a:rPr sz="2400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1</a:t>
              </a:r>
            </a:p>
            <a:p>
              <a:pPr marL="635000">
                <a:lnSpc>
                  <a:spcPct val="100000"/>
                </a:lnSpc>
                <a:spcBef>
                  <a:spcPts val="1220"/>
                </a:spcBef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i="1" spc="-1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977900" marR="3739515">
                <a:lnSpc>
                  <a:spcPct val="145800"/>
                </a:lnSpc>
              </a:pPr>
              <a:r>
                <a:rPr lang="en-US" sz="2400" i="1" dirty="0">
                  <a:latin typeface="Times New Roman"/>
                  <a:cs typeface="Times New Roman"/>
                </a:rPr>
                <a:t> 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 </a:t>
              </a:r>
              <a:r>
                <a:rPr sz="2400" dirty="0">
                  <a:latin typeface="Times New Roman"/>
                  <a:cs typeface="Times New Roman"/>
                </a:rPr>
                <a:t>– 1,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]. </a:t>
              </a:r>
              <a:endParaRPr lang="en-US" sz="2400" dirty="0">
                <a:latin typeface="Times New Roman"/>
                <a:cs typeface="Times New Roman"/>
              </a:endParaRPr>
            </a:p>
            <a:p>
              <a:pPr marL="977900" marR="3739515">
                <a:lnSpc>
                  <a:spcPct val="145800"/>
                </a:lnSpc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spc="-5" dirty="0">
                  <a:latin typeface="Times New Roman"/>
                  <a:cs typeface="Times New Roman"/>
                </a:rPr>
                <a:t>edge </a:t>
              </a:r>
              <a:r>
                <a:rPr sz="2400" spc="-60" dirty="0">
                  <a:latin typeface="Times New Roman"/>
                  <a:cs typeface="Times New Roman"/>
                </a:rPr>
                <a:t>(</a:t>
              </a:r>
              <a:r>
                <a:rPr lang="en-US" sz="2400" i="1" spc="-60" dirty="0">
                  <a:latin typeface="Times New Roman"/>
                  <a:cs typeface="Times New Roman"/>
                </a:rPr>
                <a:t>u</a:t>
              </a:r>
              <a:r>
                <a:rPr sz="2400" i="1" spc="-60" dirty="0">
                  <a:latin typeface="Times New Roman"/>
                  <a:cs typeface="Times New Roman"/>
                </a:rPr>
                <a:t>, </a:t>
              </a:r>
              <a:r>
                <a:rPr lang="en-US"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</a:t>
              </a:r>
              <a:r>
                <a:rPr sz="2400" i="1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1320800">
                <a:lnSpc>
                  <a:spcPct val="100000"/>
                </a:lnSpc>
                <a:spcBef>
                  <a:spcPts val="1520"/>
                </a:spcBef>
                <a:tabLst>
                  <a:tab pos="4535170" algn="l"/>
                </a:tabLst>
              </a:pPr>
              <a:r>
                <a:rPr lang="en-US" sz="2400" i="1" dirty="0">
                  <a:latin typeface="Times New Roman"/>
                  <a:cs typeface="Times New Roman"/>
                </a:rPr>
                <a:t>   </a:t>
              </a:r>
              <a:r>
                <a:rPr sz="2400" i="1" dirty="0">
                  <a:latin typeface="Times New Roman"/>
                  <a:cs typeface="Times New Roman"/>
                </a:rPr>
                <a:t>M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min </a:t>
              </a:r>
              <a:r>
                <a:rPr sz="3200" dirty="0">
                  <a:latin typeface="Times New Roman"/>
                  <a:cs typeface="Times New Roman"/>
                </a:rPr>
                <a:t>{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</a:t>
              </a:r>
              <a:r>
                <a:rPr sz="2400" i="1" spc="-39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dirty="0">
                  <a:latin typeface="Times New Roman"/>
                  <a:cs typeface="Times New Roman"/>
                </a:rPr>
                <a:t>,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],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M</a:t>
              </a:r>
              <a:r>
                <a:rPr sz="2400" i="1" spc="-2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i</a:t>
              </a:r>
              <a:r>
                <a:rPr sz="2400" i="1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–</a:t>
              </a:r>
              <a:r>
                <a:rPr sz="2400" spc="-204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1, </a:t>
              </a:r>
              <a:r>
                <a:rPr lang="en-US" sz="2400" i="1" dirty="0">
                  <a:latin typeface="Times New Roman"/>
                  <a:cs typeface="Times New Roman"/>
                </a:rPr>
                <a:t>u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lang="en-US" sz="2400" i="1" spc="-60" baseline="-19097" dirty="0">
                  <a:latin typeface="Times New Roman"/>
                  <a:cs typeface="Times New Roman"/>
                </a:rPr>
                <a:t>uv</a:t>
              </a:r>
              <a:r>
                <a:rPr sz="2400" i="1" spc="-7" baseline="-19097" dirty="0">
                  <a:latin typeface="Times New Roman"/>
                  <a:cs typeface="Times New Roman"/>
                </a:rPr>
                <a:t> </a:t>
              </a:r>
              <a:r>
                <a:rPr sz="3200" dirty="0">
                  <a:latin typeface="Times New Roman"/>
                  <a:cs typeface="Times New Roman"/>
                </a:rPr>
                <a:t>}</a:t>
              </a:r>
              <a:r>
                <a:rPr sz="2400" dirty="0">
                  <a:latin typeface="Times New Roman"/>
                  <a:cs typeface="Times New Roman"/>
                </a:rPr>
                <a:t>.</a:t>
              </a: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0993BA6-2267-4683-9EC2-52C85E2CC670}"/>
                </a:ext>
              </a:extLst>
            </p:cNvPr>
            <p:cNvSpPr/>
            <p:nvPr/>
          </p:nvSpPr>
          <p:spPr>
            <a:xfrm>
              <a:off x="2553804" y="6555848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D40D14-C090-463D-93B0-64E20CB567D3}"/>
              </a:ext>
            </a:extLst>
          </p:cNvPr>
          <p:cNvGrpSpPr/>
          <p:nvPr/>
        </p:nvGrpSpPr>
        <p:grpSpPr>
          <a:xfrm>
            <a:off x="9451174" y="7605928"/>
            <a:ext cx="1211579" cy="1790700"/>
            <a:chOff x="9577070" y="5638800"/>
            <a:chExt cx="1211579" cy="1790700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EAFB3C0-CB1E-48D2-8E36-C70A5EE45351}"/>
                </a:ext>
              </a:extLst>
            </p:cNvPr>
            <p:cNvSpPr txBox="1"/>
            <p:nvPr/>
          </p:nvSpPr>
          <p:spPr>
            <a:xfrm>
              <a:off x="9791064" y="6172200"/>
              <a:ext cx="997585" cy="553720"/>
            </a:xfrm>
            <a:prstGeom prst="rect">
              <a:avLst/>
            </a:prstGeom>
          </p:spPr>
          <p:txBody>
            <a:bodyPr vert="horz" wrap="square" lIns="0" tIns="38100" rIns="0" bIns="0" rtlCol="0">
              <a:spAutoFit/>
            </a:bodyPr>
            <a:lstStyle/>
            <a:p>
              <a:pPr marR="5080" indent="203200">
                <a:lnSpc>
                  <a:spcPts val="2000"/>
                </a:lnSpc>
                <a:spcBef>
                  <a:spcPts val="300"/>
                </a:spcBef>
              </a:pPr>
              <a:r>
                <a:rPr sz="1600" spc="120" dirty="0">
                  <a:solidFill>
                    <a:srgbClr val="8D3124"/>
                  </a:solidFill>
                  <a:latin typeface="Trebuchet MS"/>
                  <a:cs typeface="Trebuchet MS"/>
                </a:rPr>
                <a:t>pass 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i  O</a:t>
              </a:r>
              <a:r>
                <a:rPr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(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)</a:t>
              </a:r>
              <a:r>
                <a:rPr sz="1800" spc="-3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sz="1600" spc="35" dirty="0">
                  <a:solidFill>
                    <a:srgbClr val="8D3124"/>
                  </a:solidFill>
                  <a:latin typeface="Trebuchet MS"/>
                  <a:cs typeface="Trebuchet MS"/>
                </a:rPr>
                <a:t>time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8D4DF14E-57A3-43F0-B063-FBD42CFA3898}"/>
                </a:ext>
              </a:extLst>
            </p:cNvPr>
            <p:cNvSpPr/>
            <p:nvPr/>
          </p:nvSpPr>
          <p:spPr>
            <a:xfrm>
              <a:off x="9626600" y="5638800"/>
              <a:ext cx="0" cy="1786505"/>
            </a:xfrm>
            <a:custGeom>
              <a:avLst/>
              <a:gdLst/>
              <a:ahLst/>
              <a:cxnLst/>
              <a:rect l="l" t="t" r="r" b="b"/>
              <a:pathLst>
                <a:path h="2877184">
                  <a:moveTo>
                    <a:pt x="0" y="0"/>
                  </a:moveTo>
                  <a:lnTo>
                    <a:pt x="0" y="2876867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6DD08047-FC49-4CCF-BFC3-C33F659D8432}"/>
                </a:ext>
              </a:extLst>
            </p:cNvPr>
            <p:cNvSpPr/>
            <p:nvPr/>
          </p:nvSpPr>
          <p:spPr>
            <a:xfrm>
              <a:off x="9577070" y="742950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9059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4639E4BF-FF7D-47E1-91AC-A8481DB7175E}"/>
                </a:ext>
              </a:extLst>
            </p:cNvPr>
            <p:cNvSpPr/>
            <p:nvPr/>
          </p:nvSpPr>
          <p:spPr>
            <a:xfrm>
              <a:off x="9577070" y="563880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9905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119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6588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with</a:t>
            </a:r>
            <a:r>
              <a:rPr lang="en-US" sz="2800" b="0" dirty="0">
                <a:latin typeface="Arial"/>
                <a:cs typeface="Arial"/>
              </a:rPr>
              <a:t>out</a:t>
            </a:r>
            <a:r>
              <a:rPr sz="2800" b="0" dirty="0">
                <a:latin typeface="Arial"/>
                <a:cs typeface="Arial"/>
              </a:rPr>
              <a:t> negative </a:t>
            </a:r>
            <a:r>
              <a:rPr lang="en-US" sz="2800" b="0" dirty="0">
                <a:latin typeface="Arial"/>
                <a:cs typeface="Arial"/>
              </a:rPr>
              <a:t>cycle</a:t>
            </a:r>
            <a:r>
              <a:rPr sz="2800" b="0" dirty="0">
                <a:latin typeface="Arial"/>
                <a:cs typeface="Arial"/>
              </a:rPr>
              <a:t>s:	</a:t>
            </a:r>
            <a:r>
              <a:rPr lang="en-US" altLang="zh-CN" sz="2800" b="0" dirty="0">
                <a:latin typeface="Arial"/>
                <a:cs typeface="Arial"/>
              </a:rPr>
              <a:t> </a:t>
            </a:r>
            <a:r>
              <a:rPr lang="en-US" sz="2800" b="0" dirty="0">
                <a:latin typeface="Arial"/>
                <a:cs typeface="Arial"/>
              </a:rPr>
              <a:t>example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1471186" y="1905000"/>
            <a:ext cx="3796758" cy="4129755"/>
            <a:chOff x="4694857" y="5369717"/>
            <a:chExt cx="2531172" cy="2753170"/>
          </a:xfrm>
        </p:grpSpPr>
        <p:sp>
          <p:nvSpPr>
            <p:cNvPr id="6" name="object 45 1"/>
            <p:cNvSpPr/>
            <p:nvPr/>
          </p:nvSpPr>
          <p:spPr>
            <a:xfrm>
              <a:off x="4764231" y="65389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084" y="0"/>
                  </a:moveTo>
                  <a:lnTo>
                    <a:pt x="69678" y="8967"/>
                  </a:lnTo>
                  <a:lnTo>
                    <a:pt x="33415" y="33421"/>
                  </a:lnTo>
                  <a:lnTo>
                    <a:pt x="8965" y="69689"/>
                  </a:lnTo>
                  <a:lnTo>
                    <a:pt x="0" y="114096"/>
                  </a:lnTo>
                  <a:lnTo>
                    <a:pt x="8965" y="158508"/>
                  </a:lnTo>
                  <a:lnTo>
                    <a:pt x="33415" y="194784"/>
                  </a:lnTo>
                  <a:lnTo>
                    <a:pt x="69678" y="219247"/>
                  </a:lnTo>
                  <a:lnTo>
                    <a:pt x="114084" y="228219"/>
                  </a:lnTo>
                  <a:lnTo>
                    <a:pt x="158495" y="219247"/>
                  </a:lnTo>
                  <a:lnTo>
                    <a:pt x="194771" y="194784"/>
                  </a:lnTo>
                  <a:lnTo>
                    <a:pt x="219234" y="158508"/>
                  </a:lnTo>
                  <a:lnTo>
                    <a:pt x="228206" y="114096"/>
                  </a:lnTo>
                  <a:lnTo>
                    <a:pt x="219234" y="69689"/>
                  </a:lnTo>
                  <a:lnTo>
                    <a:pt x="194771" y="33421"/>
                  </a:lnTo>
                  <a:lnTo>
                    <a:pt x="158495" y="8967"/>
                  </a:lnTo>
                  <a:lnTo>
                    <a:pt x="114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7" name="object 4"/>
            <p:cNvSpPr/>
            <p:nvPr/>
          </p:nvSpPr>
          <p:spPr>
            <a:xfrm>
              <a:off x="4973495" y="6987621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291"/>
                  </a:moveTo>
                  <a:lnTo>
                    <a:pt x="0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4784410" y="7102112"/>
              <a:ext cx="16256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8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4694857" y="6068804"/>
              <a:ext cx="274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5" dirty="0">
                  <a:solidFill>
                    <a:srgbClr val="231F20"/>
                  </a:solidFill>
                  <a:latin typeface="Times New Roman"/>
                  <a:cs typeface="Times New Roman"/>
                </a:rPr>
                <a:t>–4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4973495" y="5920821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266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1" name="object 9 1"/>
            <p:cNvSpPr/>
            <p:nvPr/>
          </p:nvSpPr>
          <p:spPr>
            <a:xfrm rot="10800000">
              <a:off x="4921989" y="5838444"/>
              <a:ext cx="104138" cy="127000"/>
            </a:xfrm>
            <a:custGeom>
              <a:avLst/>
              <a:gdLst/>
              <a:ahLst/>
              <a:cxnLst/>
              <a:rect l="l" t="t" r="r" b="b"/>
              <a:pathLst>
                <a:path w="52070" h="63500">
                  <a:moveTo>
                    <a:pt x="0" y="0"/>
                  </a:moveTo>
                  <a:lnTo>
                    <a:pt x="25781" y="63068"/>
                  </a:lnTo>
                  <a:lnTo>
                    <a:pt x="45427" y="14960"/>
                  </a:lnTo>
                  <a:lnTo>
                    <a:pt x="25781" y="14960"/>
                  </a:lnTo>
                  <a:lnTo>
                    <a:pt x="0" y="0"/>
                  </a:lnTo>
                  <a:close/>
                </a:path>
                <a:path w="52070" h="63500">
                  <a:moveTo>
                    <a:pt x="51536" y="0"/>
                  </a:moveTo>
                  <a:lnTo>
                    <a:pt x="25781" y="14960"/>
                  </a:lnTo>
                  <a:lnTo>
                    <a:pt x="45427" y="14960"/>
                  </a:lnTo>
                  <a:lnTo>
                    <a:pt x="51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2" name="object 10"/>
            <p:cNvSpPr/>
            <p:nvPr/>
          </p:nvSpPr>
          <p:spPr>
            <a:xfrm>
              <a:off x="5226988" y="6300239"/>
              <a:ext cx="552450" cy="300990"/>
            </a:xfrm>
            <a:custGeom>
              <a:avLst/>
              <a:gdLst/>
              <a:ahLst/>
              <a:cxnLst/>
              <a:rect l="l" t="t" r="r" b="b"/>
              <a:pathLst>
                <a:path w="276225" h="150494">
                  <a:moveTo>
                    <a:pt x="0" y="150494"/>
                  </a:moveTo>
                  <a:lnTo>
                    <a:pt x="27576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3" name="object 11"/>
            <p:cNvSpPr/>
            <p:nvPr/>
          </p:nvSpPr>
          <p:spPr>
            <a:xfrm rot="10800000">
              <a:off x="5168228" y="6526844"/>
              <a:ext cx="135890" cy="106680"/>
            </a:xfrm>
            <a:custGeom>
              <a:avLst/>
              <a:gdLst/>
              <a:ahLst/>
              <a:cxnLst/>
              <a:rect l="l" t="t" r="r" b="b"/>
              <a:pathLst>
                <a:path w="67944" h="53339">
                  <a:moveTo>
                    <a:pt x="67716" y="0"/>
                  </a:moveTo>
                  <a:lnTo>
                    <a:pt x="0" y="7607"/>
                  </a:lnTo>
                  <a:lnTo>
                    <a:pt x="25488" y="23037"/>
                  </a:lnTo>
                  <a:lnTo>
                    <a:pt x="24688" y="52831"/>
                  </a:lnTo>
                  <a:lnTo>
                    <a:pt x="67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4" name="object 12"/>
            <p:cNvSpPr/>
            <p:nvPr/>
          </p:nvSpPr>
          <p:spPr>
            <a:xfrm>
              <a:off x="6243896" y="6857062"/>
              <a:ext cx="539750" cy="323850"/>
            </a:xfrm>
            <a:custGeom>
              <a:avLst/>
              <a:gdLst/>
              <a:ahLst/>
              <a:cxnLst/>
              <a:rect l="l" t="t" r="r" b="b"/>
              <a:pathLst>
                <a:path w="269875" h="161925">
                  <a:moveTo>
                    <a:pt x="0" y="161759"/>
                  </a:moveTo>
                  <a:lnTo>
                    <a:pt x="269303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5" name="object 13"/>
            <p:cNvSpPr/>
            <p:nvPr/>
          </p:nvSpPr>
          <p:spPr>
            <a:xfrm rot="10800000">
              <a:off x="6190805" y="7106231"/>
              <a:ext cx="135890" cy="109220"/>
            </a:xfrm>
            <a:custGeom>
              <a:avLst/>
              <a:gdLst/>
              <a:ahLst/>
              <a:cxnLst/>
              <a:rect l="l" t="t" r="r" b="b"/>
              <a:pathLst>
                <a:path w="67944" h="54610">
                  <a:moveTo>
                    <a:pt x="67348" y="0"/>
                  </a:moveTo>
                  <a:lnTo>
                    <a:pt x="0" y="10388"/>
                  </a:lnTo>
                  <a:lnTo>
                    <a:pt x="26111" y="24764"/>
                  </a:lnTo>
                  <a:lnTo>
                    <a:pt x="26542" y="54571"/>
                  </a:lnTo>
                  <a:lnTo>
                    <a:pt x="67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6" name="object 14"/>
            <p:cNvSpPr/>
            <p:nvPr/>
          </p:nvSpPr>
          <p:spPr>
            <a:xfrm>
              <a:off x="5172918" y="5718966"/>
              <a:ext cx="615950" cy="361950"/>
            </a:xfrm>
            <a:custGeom>
              <a:avLst/>
              <a:gdLst/>
              <a:ahLst/>
              <a:cxnLst/>
              <a:rect l="l" t="t" r="r" b="b"/>
              <a:pathLst>
                <a:path w="307975" h="180975">
                  <a:moveTo>
                    <a:pt x="307390" y="180873"/>
                  </a:moveTo>
                  <a:lnTo>
                    <a:pt x="0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7" name="object 15"/>
            <p:cNvSpPr/>
            <p:nvPr/>
          </p:nvSpPr>
          <p:spPr>
            <a:xfrm rot="11009812">
              <a:off x="5649451" y="5971580"/>
              <a:ext cx="135890" cy="109220"/>
            </a:xfrm>
            <a:custGeom>
              <a:avLst/>
              <a:gdLst/>
              <a:ahLst/>
              <a:cxnLst/>
              <a:rect l="l" t="t" r="r" b="b"/>
              <a:pathLst>
                <a:path w="67944" h="54609">
                  <a:moveTo>
                    <a:pt x="0" y="0"/>
                  </a:moveTo>
                  <a:lnTo>
                    <a:pt x="41300" y="54190"/>
                  </a:lnTo>
                  <a:lnTo>
                    <a:pt x="41452" y="24396"/>
                  </a:lnTo>
                  <a:lnTo>
                    <a:pt x="67436" y="9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8" name="object 16"/>
            <p:cNvSpPr/>
            <p:nvPr/>
          </p:nvSpPr>
          <p:spPr>
            <a:xfrm>
              <a:off x="6229903" y="6359078"/>
              <a:ext cx="588010" cy="346710"/>
            </a:xfrm>
            <a:custGeom>
              <a:avLst/>
              <a:gdLst/>
              <a:ahLst/>
              <a:cxnLst/>
              <a:rect l="l" t="t" r="r" b="b"/>
              <a:pathLst>
                <a:path w="294005" h="173355">
                  <a:moveTo>
                    <a:pt x="0" y="0"/>
                  </a:moveTo>
                  <a:lnTo>
                    <a:pt x="293852" y="172885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9" name="object 17"/>
            <p:cNvSpPr/>
            <p:nvPr/>
          </p:nvSpPr>
          <p:spPr>
            <a:xfrm rot="11300994">
              <a:off x="6161765" y="6317577"/>
              <a:ext cx="135890" cy="109220"/>
            </a:xfrm>
            <a:custGeom>
              <a:avLst/>
              <a:gdLst/>
              <a:ahLst/>
              <a:cxnLst/>
              <a:rect l="l" t="t" r="r" b="b"/>
              <a:pathLst>
                <a:path w="67944" h="54610">
                  <a:moveTo>
                    <a:pt x="26136" y="0"/>
                  </a:moveTo>
                  <a:lnTo>
                    <a:pt x="25984" y="29781"/>
                  </a:lnTo>
                  <a:lnTo>
                    <a:pt x="0" y="44399"/>
                  </a:lnTo>
                  <a:lnTo>
                    <a:pt x="67437" y="54178"/>
                  </a:lnTo>
                  <a:lnTo>
                    <a:pt x="26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0" name="object 18"/>
            <p:cNvSpPr/>
            <p:nvPr/>
          </p:nvSpPr>
          <p:spPr>
            <a:xfrm>
              <a:off x="5161861" y="7420750"/>
              <a:ext cx="580390" cy="353060"/>
            </a:xfrm>
            <a:custGeom>
              <a:avLst/>
              <a:gdLst/>
              <a:ahLst/>
              <a:cxnLst/>
              <a:rect l="l" t="t" r="r" b="b"/>
              <a:pathLst>
                <a:path w="290194" h="176530">
                  <a:moveTo>
                    <a:pt x="289852" y="0"/>
                  </a:moveTo>
                  <a:lnTo>
                    <a:pt x="0" y="175933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1" name="object 19"/>
            <p:cNvSpPr/>
            <p:nvPr/>
          </p:nvSpPr>
          <p:spPr>
            <a:xfrm rot="11046239">
              <a:off x="5651309" y="7390743"/>
              <a:ext cx="134620" cy="110488"/>
            </a:xfrm>
            <a:custGeom>
              <a:avLst/>
              <a:gdLst/>
              <a:ahLst/>
              <a:cxnLst/>
              <a:rect l="l" t="t" r="r" b="b"/>
              <a:pathLst>
                <a:path w="67309" h="55244">
                  <a:moveTo>
                    <a:pt x="40551" y="0"/>
                  </a:moveTo>
                  <a:lnTo>
                    <a:pt x="0" y="54762"/>
                  </a:lnTo>
                  <a:lnTo>
                    <a:pt x="67297" y="44056"/>
                  </a:lnTo>
                  <a:lnTo>
                    <a:pt x="41122" y="29794"/>
                  </a:lnTo>
                  <a:lnTo>
                    <a:pt x="405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2" name="object 20"/>
            <p:cNvSpPr/>
            <p:nvPr/>
          </p:nvSpPr>
          <p:spPr>
            <a:xfrm>
              <a:off x="5245887" y="6879151"/>
              <a:ext cx="538480" cy="294640"/>
            </a:xfrm>
            <a:custGeom>
              <a:avLst/>
              <a:gdLst/>
              <a:ahLst/>
              <a:cxnLst/>
              <a:rect l="l" t="t" r="r" b="b"/>
              <a:pathLst>
                <a:path w="269240" h="147319">
                  <a:moveTo>
                    <a:pt x="0" y="0"/>
                  </a:moveTo>
                  <a:lnTo>
                    <a:pt x="268808" y="146697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3" name="object 21"/>
            <p:cNvSpPr/>
            <p:nvPr/>
          </p:nvSpPr>
          <p:spPr>
            <a:xfrm rot="10800000">
              <a:off x="5189791" y="6845220"/>
              <a:ext cx="135890" cy="106680"/>
            </a:xfrm>
            <a:custGeom>
              <a:avLst/>
              <a:gdLst/>
              <a:ahLst/>
              <a:cxnLst/>
              <a:rect l="l" t="t" r="r" b="b"/>
              <a:pathLst>
                <a:path w="67944" h="53339">
                  <a:moveTo>
                    <a:pt x="24688" y="0"/>
                  </a:moveTo>
                  <a:lnTo>
                    <a:pt x="25488" y="29794"/>
                  </a:lnTo>
                  <a:lnTo>
                    <a:pt x="0" y="45224"/>
                  </a:lnTo>
                  <a:lnTo>
                    <a:pt x="67716" y="52832"/>
                  </a:lnTo>
                  <a:lnTo>
                    <a:pt x="24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4" name="object 22"/>
            <p:cNvSpPr/>
            <p:nvPr/>
          </p:nvSpPr>
          <p:spPr>
            <a:xfrm>
              <a:off x="5744777" y="5955721"/>
              <a:ext cx="469086" cy="469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5" name="object 23"/>
            <p:cNvSpPr txBox="1"/>
            <p:nvPr/>
          </p:nvSpPr>
          <p:spPr>
            <a:xfrm>
              <a:off x="5894061" y="5994691"/>
              <a:ext cx="17145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i="1" spc="-20" dirty="0">
                  <a:latin typeface="Georgia"/>
                  <a:cs typeface="Georgia"/>
                </a:rPr>
                <a:t>d</a:t>
              </a:r>
              <a:endParaRPr sz="2800">
                <a:latin typeface="Georgia"/>
                <a:cs typeface="Georgia"/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5751115" y="70523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084" y="0"/>
                  </a:moveTo>
                  <a:lnTo>
                    <a:pt x="69678" y="8965"/>
                  </a:lnTo>
                  <a:lnTo>
                    <a:pt x="33415" y="33416"/>
                  </a:lnTo>
                  <a:lnTo>
                    <a:pt x="8965" y="69683"/>
                  </a:lnTo>
                  <a:lnTo>
                    <a:pt x="0" y="114096"/>
                  </a:lnTo>
                  <a:lnTo>
                    <a:pt x="8965" y="158505"/>
                  </a:lnTo>
                  <a:lnTo>
                    <a:pt x="33415" y="194786"/>
                  </a:lnTo>
                  <a:lnTo>
                    <a:pt x="69678" y="219256"/>
                  </a:lnTo>
                  <a:lnTo>
                    <a:pt x="114084" y="228231"/>
                  </a:lnTo>
                  <a:lnTo>
                    <a:pt x="158495" y="219256"/>
                  </a:lnTo>
                  <a:lnTo>
                    <a:pt x="194771" y="194786"/>
                  </a:lnTo>
                  <a:lnTo>
                    <a:pt x="219234" y="158505"/>
                  </a:lnTo>
                  <a:lnTo>
                    <a:pt x="228206" y="114096"/>
                  </a:lnTo>
                  <a:lnTo>
                    <a:pt x="219234" y="69683"/>
                  </a:lnTo>
                  <a:lnTo>
                    <a:pt x="194771" y="33416"/>
                  </a:lnTo>
                  <a:lnTo>
                    <a:pt x="158495" y="8965"/>
                  </a:lnTo>
                  <a:lnTo>
                    <a:pt x="114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7" name="object 25 1"/>
            <p:cNvSpPr/>
            <p:nvPr/>
          </p:nvSpPr>
          <p:spPr>
            <a:xfrm>
              <a:off x="5751115" y="70523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096"/>
                  </a:moveTo>
                  <a:lnTo>
                    <a:pt x="8965" y="158505"/>
                  </a:lnTo>
                  <a:lnTo>
                    <a:pt x="33415" y="194786"/>
                  </a:lnTo>
                  <a:lnTo>
                    <a:pt x="69678" y="219256"/>
                  </a:lnTo>
                  <a:lnTo>
                    <a:pt x="114084" y="228231"/>
                  </a:lnTo>
                  <a:lnTo>
                    <a:pt x="158495" y="219256"/>
                  </a:lnTo>
                  <a:lnTo>
                    <a:pt x="194771" y="194786"/>
                  </a:lnTo>
                  <a:lnTo>
                    <a:pt x="219234" y="158505"/>
                  </a:lnTo>
                  <a:lnTo>
                    <a:pt x="228206" y="114096"/>
                  </a:lnTo>
                  <a:lnTo>
                    <a:pt x="219234" y="69683"/>
                  </a:lnTo>
                  <a:lnTo>
                    <a:pt x="194771" y="33416"/>
                  </a:lnTo>
                  <a:lnTo>
                    <a:pt x="158495" y="8965"/>
                  </a:lnTo>
                  <a:lnTo>
                    <a:pt x="114084" y="0"/>
                  </a:lnTo>
                  <a:lnTo>
                    <a:pt x="69678" y="8965"/>
                  </a:lnTo>
                  <a:lnTo>
                    <a:pt x="33415" y="33416"/>
                  </a:lnTo>
                  <a:lnTo>
                    <a:pt x="8965" y="69683"/>
                  </a:lnTo>
                  <a:lnTo>
                    <a:pt x="0" y="114096"/>
                  </a:lnTo>
                  <a:close/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28" name="object 26"/>
            <p:cNvSpPr txBox="1"/>
            <p:nvPr/>
          </p:nvSpPr>
          <p:spPr>
            <a:xfrm>
              <a:off x="5906029" y="7085013"/>
              <a:ext cx="147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i="1" spc="-25" dirty="0">
                  <a:latin typeface="Georgia"/>
                  <a:cs typeface="Georgia"/>
                </a:rPr>
                <a:t>e</a:t>
              </a:r>
              <a:endParaRPr sz="2800" dirty="0">
                <a:latin typeface="Georgia"/>
                <a:cs typeface="Georgia"/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6756943" y="6541445"/>
              <a:ext cx="469086" cy="469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30" name="object 28"/>
            <p:cNvSpPr txBox="1"/>
            <p:nvPr/>
          </p:nvSpPr>
          <p:spPr>
            <a:xfrm>
              <a:off x="6932089" y="6580443"/>
              <a:ext cx="11938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800" i="1" spc="-30" dirty="0">
                  <a:latin typeface="Georgia"/>
                  <a:cs typeface="Georgia"/>
                </a:rPr>
                <a:t>s</a:t>
              </a:r>
              <a:endParaRPr sz="2800" dirty="0">
                <a:latin typeface="Georgia"/>
                <a:cs typeface="Georgia"/>
              </a:endParaRPr>
            </a:p>
          </p:txBody>
        </p:sp>
        <p:sp>
          <p:nvSpPr>
            <p:cNvPr id="31" name="object 29"/>
            <p:cNvSpPr txBox="1"/>
            <p:nvPr/>
          </p:nvSpPr>
          <p:spPr>
            <a:xfrm>
              <a:off x="4890277" y="6559299"/>
              <a:ext cx="16764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i="1" spc="-15" dirty="0">
                  <a:latin typeface="Georgia"/>
                  <a:cs typeface="Georgia"/>
                </a:rPr>
                <a:t>b</a:t>
              </a:r>
              <a:endParaRPr sz="2800" dirty="0">
                <a:latin typeface="Georgia"/>
                <a:cs typeface="Georgia"/>
              </a:endParaRPr>
            </a:p>
          </p:txBody>
        </p:sp>
        <p:sp>
          <p:nvSpPr>
            <p:cNvPr id="32" name="object 30"/>
            <p:cNvSpPr txBox="1"/>
            <p:nvPr/>
          </p:nvSpPr>
          <p:spPr>
            <a:xfrm>
              <a:off x="5423571" y="5606359"/>
              <a:ext cx="16256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6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33" name="object 31"/>
            <p:cNvSpPr txBox="1"/>
            <p:nvPr/>
          </p:nvSpPr>
          <p:spPr>
            <a:xfrm>
              <a:off x="5298157" y="6155751"/>
              <a:ext cx="274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5" dirty="0">
                  <a:solidFill>
                    <a:srgbClr val="231F20"/>
                  </a:solidFill>
                  <a:latin typeface="Times New Roman"/>
                  <a:cs typeface="Times New Roman"/>
                </a:rPr>
                <a:t>–1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34" name="object 32"/>
            <p:cNvSpPr txBox="1"/>
            <p:nvPr/>
          </p:nvSpPr>
          <p:spPr>
            <a:xfrm>
              <a:off x="6440931" y="6164201"/>
              <a:ext cx="16256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4</a:t>
              </a:r>
              <a:endParaRPr sz="2800">
                <a:latin typeface="Times New Roman"/>
                <a:cs typeface="Times New Roman"/>
              </a:endParaRPr>
            </a:p>
          </p:txBody>
        </p:sp>
        <p:sp>
          <p:nvSpPr>
            <p:cNvPr id="35" name="object 33"/>
            <p:cNvSpPr txBox="1"/>
            <p:nvPr/>
          </p:nvSpPr>
          <p:spPr>
            <a:xfrm>
              <a:off x="6455799" y="6992647"/>
              <a:ext cx="16256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2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36" name="object 34"/>
            <p:cNvSpPr txBox="1"/>
            <p:nvPr/>
          </p:nvSpPr>
          <p:spPr>
            <a:xfrm>
              <a:off x="5439406" y="6746914"/>
              <a:ext cx="274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5" dirty="0">
                  <a:solidFill>
                    <a:srgbClr val="231F20"/>
                  </a:solidFill>
                  <a:latin typeface="Times New Roman"/>
                  <a:cs typeface="Times New Roman"/>
                </a:rPr>
                <a:t>–2</a:t>
              </a:r>
              <a:endParaRPr sz="2800" dirty="0">
                <a:latin typeface="Times New Roman"/>
                <a:cs typeface="Times New Roman"/>
              </a:endParaRPr>
            </a:p>
          </p:txBody>
        </p:sp>
        <p:sp>
          <p:nvSpPr>
            <p:cNvPr id="37" name="object 35"/>
            <p:cNvSpPr txBox="1"/>
            <p:nvPr/>
          </p:nvSpPr>
          <p:spPr>
            <a:xfrm>
              <a:off x="5298157" y="7258739"/>
              <a:ext cx="274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5" dirty="0">
                  <a:solidFill>
                    <a:srgbClr val="231F20"/>
                  </a:solidFill>
                  <a:latin typeface="Times New Roman"/>
                  <a:cs typeface="Times New Roman"/>
                </a:rPr>
                <a:t>–3</a:t>
              </a:r>
              <a:endParaRPr sz="2800">
                <a:latin typeface="Times New Roman"/>
                <a:cs typeface="Times New Roman"/>
              </a:endParaRPr>
            </a:p>
          </p:txBody>
        </p:sp>
        <p:sp>
          <p:nvSpPr>
            <p:cNvPr id="38" name="object 36"/>
            <p:cNvSpPr txBox="1"/>
            <p:nvPr/>
          </p:nvSpPr>
          <p:spPr>
            <a:xfrm>
              <a:off x="5970635" y="5460579"/>
              <a:ext cx="27432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5" dirty="0">
                  <a:solidFill>
                    <a:srgbClr val="231F20"/>
                  </a:solidFill>
                  <a:latin typeface="Times New Roman"/>
                  <a:cs typeface="Times New Roman"/>
                </a:rPr>
                <a:t>–3</a:t>
              </a:r>
              <a:endParaRPr sz="2800">
                <a:latin typeface="Times New Roman"/>
                <a:cs typeface="Times New Roman"/>
              </a:endParaRPr>
            </a:p>
          </p:txBody>
        </p:sp>
        <p:sp>
          <p:nvSpPr>
            <p:cNvPr id="39" name="object 37"/>
            <p:cNvSpPr txBox="1"/>
            <p:nvPr/>
          </p:nvSpPr>
          <p:spPr>
            <a:xfrm>
              <a:off x="6082471" y="7700327"/>
              <a:ext cx="16256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1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3</a:t>
              </a:r>
              <a:endParaRPr sz="2800">
                <a:latin typeface="Times New Roman"/>
                <a:cs typeface="Times New Roman"/>
              </a:endParaRPr>
            </a:p>
          </p:txBody>
        </p:sp>
        <p:sp>
          <p:nvSpPr>
            <p:cNvPr id="40" name="object 38"/>
            <p:cNvSpPr/>
            <p:nvPr/>
          </p:nvSpPr>
          <p:spPr>
            <a:xfrm rot="21302551">
              <a:off x="5246787" y="7071626"/>
              <a:ext cx="1742438" cy="815340"/>
            </a:xfrm>
            <a:custGeom>
              <a:avLst/>
              <a:gdLst/>
              <a:ahLst/>
              <a:cxnLst/>
              <a:rect l="l" t="t" r="r" b="b"/>
              <a:pathLst>
                <a:path w="871219" h="407669">
                  <a:moveTo>
                    <a:pt x="871004" y="0"/>
                  </a:moveTo>
                  <a:lnTo>
                    <a:pt x="832824" y="65513"/>
                  </a:lnTo>
                  <a:lnTo>
                    <a:pt x="809196" y="96792"/>
                  </a:lnTo>
                  <a:lnTo>
                    <a:pt x="782692" y="126993"/>
                  </a:lnTo>
                  <a:lnTo>
                    <a:pt x="753422" y="156046"/>
                  </a:lnTo>
                  <a:lnTo>
                    <a:pt x="721499" y="183881"/>
                  </a:lnTo>
                  <a:lnTo>
                    <a:pt x="687033" y="210427"/>
                  </a:lnTo>
                  <a:lnTo>
                    <a:pt x="650136" y="235615"/>
                  </a:lnTo>
                  <a:lnTo>
                    <a:pt x="610920" y="259375"/>
                  </a:lnTo>
                  <a:lnTo>
                    <a:pt x="569497" y="281637"/>
                  </a:lnTo>
                  <a:lnTo>
                    <a:pt x="525977" y="302330"/>
                  </a:lnTo>
                  <a:lnTo>
                    <a:pt x="480472" y="321384"/>
                  </a:lnTo>
                  <a:lnTo>
                    <a:pt x="433093" y="338731"/>
                  </a:lnTo>
                  <a:lnTo>
                    <a:pt x="383953" y="354298"/>
                  </a:lnTo>
                  <a:lnTo>
                    <a:pt x="333162" y="368018"/>
                  </a:lnTo>
                  <a:lnTo>
                    <a:pt x="280832" y="379818"/>
                  </a:lnTo>
                  <a:lnTo>
                    <a:pt x="227075" y="389631"/>
                  </a:lnTo>
                  <a:lnTo>
                    <a:pt x="172001" y="397384"/>
                  </a:lnTo>
                  <a:lnTo>
                    <a:pt x="115723" y="403009"/>
                  </a:lnTo>
                  <a:lnTo>
                    <a:pt x="58352" y="406436"/>
                  </a:lnTo>
                  <a:lnTo>
                    <a:pt x="0" y="407593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1" name="object 39"/>
            <p:cNvSpPr/>
            <p:nvPr/>
          </p:nvSpPr>
          <p:spPr>
            <a:xfrm rot="14816587">
              <a:off x="5227666" y="7899565"/>
              <a:ext cx="101600" cy="13716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7902" y="43472"/>
                  </a:moveTo>
                  <a:lnTo>
                    <a:pt x="29705" y="43472"/>
                  </a:lnTo>
                  <a:lnTo>
                    <a:pt x="46558" y="68046"/>
                  </a:lnTo>
                  <a:lnTo>
                    <a:pt x="47902" y="43472"/>
                  </a:lnTo>
                  <a:close/>
                </a:path>
                <a:path w="50800" h="68580">
                  <a:moveTo>
                    <a:pt x="50279" y="0"/>
                  </a:moveTo>
                  <a:lnTo>
                    <a:pt x="0" y="45974"/>
                  </a:lnTo>
                  <a:lnTo>
                    <a:pt x="29705" y="43472"/>
                  </a:lnTo>
                  <a:lnTo>
                    <a:pt x="47902" y="43472"/>
                  </a:lnTo>
                  <a:lnTo>
                    <a:pt x="50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2" name="object 40"/>
            <p:cNvSpPr/>
            <p:nvPr/>
          </p:nvSpPr>
          <p:spPr>
            <a:xfrm rot="247273">
              <a:off x="5196933" y="5620560"/>
              <a:ext cx="1769110" cy="878840"/>
            </a:xfrm>
            <a:custGeom>
              <a:avLst/>
              <a:gdLst/>
              <a:ahLst/>
              <a:cxnLst/>
              <a:rect l="l" t="t" r="r" b="b"/>
              <a:pathLst>
                <a:path w="884555" h="439419">
                  <a:moveTo>
                    <a:pt x="0" y="0"/>
                  </a:moveTo>
                  <a:lnTo>
                    <a:pt x="58152" y="1149"/>
                  </a:lnTo>
                  <a:lnTo>
                    <a:pt x="115331" y="4552"/>
                  </a:lnTo>
                  <a:lnTo>
                    <a:pt x="171425" y="10139"/>
                  </a:lnTo>
                  <a:lnTo>
                    <a:pt x="226324" y="17841"/>
                  </a:lnTo>
                  <a:lnTo>
                    <a:pt x="279918" y="27587"/>
                  </a:lnTo>
                  <a:lnTo>
                    <a:pt x="332097" y="39310"/>
                  </a:lnTo>
                  <a:lnTo>
                    <a:pt x="382749" y="52940"/>
                  </a:lnTo>
                  <a:lnTo>
                    <a:pt x="431765" y="68407"/>
                  </a:lnTo>
                  <a:lnTo>
                    <a:pt x="479035" y="85643"/>
                  </a:lnTo>
                  <a:lnTo>
                    <a:pt x="524447" y="104577"/>
                  </a:lnTo>
                  <a:lnTo>
                    <a:pt x="567891" y="125141"/>
                  </a:lnTo>
                  <a:lnTo>
                    <a:pt x="609258" y="147265"/>
                  </a:lnTo>
                  <a:lnTo>
                    <a:pt x="648436" y="170880"/>
                  </a:lnTo>
                  <a:lnTo>
                    <a:pt x="685315" y="195916"/>
                  </a:lnTo>
                  <a:lnTo>
                    <a:pt x="719786" y="222306"/>
                  </a:lnTo>
                  <a:lnTo>
                    <a:pt x="751737" y="249978"/>
                  </a:lnTo>
                  <a:lnTo>
                    <a:pt x="781058" y="278864"/>
                  </a:lnTo>
                  <a:lnTo>
                    <a:pt x="807638" y="308895"/>
                  </a:lnTo>
                  <a:lnTo>
                    <a:pt x="831369" y="340001"/>
                  </a:lnTo>
                  <a:lnTo>
                    <a:pt x="852138" y="372112"/>
                  </a:lnTo>
                  <a:lnTo>
                    <a:pt x="869835" y="405161"/>
                  </a:lnTo>
                  <a:lnTo>
                    <a:pt x="884351" y="439077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3" name="object 41"/>
            <p:cNvSpPr/>
            <p:nvPr/>
          </p:nvSpPr>
          <p:spPr>
            <a:xfrm rot="7080792">
              <a:off x="5234358" y="5472908"/>
              <a:ext cx="96520" cy="137160"/>
            </a:xfrm>
            <a:custGeom>
              <a:avLst/>
              <a:gdLst/>
              <a:ahLst/>
              <a:cxnLst/>
              <a:rect l="l" t="t" r="r" b="b"/>
              <a:pathLst>
                <a:path w="48260" h="68580">
                  <a:moveTo>
                    <a:pt x="0" y="18110"/>
                  </a:moveTo>
                  <a:lnTo>
                    <a:pt x="46304" y="68097"/>
                  </a:lnTo>
                  <a:lnTo>
                    <a:pt x="47580" y="23075"/>
                  </a:lnTo>
                  <a:lnTo>
                    <a:pt x="29400" y="23075"/>
                  </a:lnTo>
                  <a:lnTo>
                    <a:pt x="0" y="18110"/>
                  </a:lnTo>
                  <a:close/>
                </a:path>
                <a:path w="48260" h="68580">
                  <a:moveTo>
                    <a:pt x="48234" y="0"/>
                  </a:moveTo>
                  <a:lnTo>
                    <a:pt x="29400" y="23075"/>
                  </a:lnTo>
                  <a:lnTo>
                    <a:pt x="47580" y="23075"/>
                  </a:lnTo>
                  <a:lnTo>
                    <a:pt x="482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4" name="object 42"/>
            <p:cNvSpPr/>
            <p:nvPr/>
          </p:nvSpPr>
          <p:spPr>
            <a:xfrm>
              <a:off x="4745377" y="76656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084" y="0"/>
                  </a:moveTo>
                  <a:lnTo>
                    <a:pt x="69678" y="8967"/>
                  </a:lnTo>
                  <a:lnTo>
                    <a:pt x="33415" y="33421"/>
                  </a:lnTo>
                  <a:lnTo>
                    <a:pt x="8965" y="69689"/>
                  </a:lnTo>
                  <a:lnTo>
                    <a:pt x="0" y="114096"/>
                  </a:lnTo>
                  <a:lnTo>
                    <a:pt x="8965" y="158508"/>
                  </a:lnTo>
                  <a:lnTo>
                    <a:pt x="33415" y="194784"/>
                  </a:lnTo>
                  <a:lnTo>
                    <a:pt x="69678" y="219247"/>
                  </a:lnTo>
                  <a:lnTo>
                    <a:pt x="114084" y="228219"/>
                  </a:lnTo>
                  <a:lnTo>
                    <a:pt x="158495" y="219247"/>
                  </a:lnTo>
                  <a:lnTo>
                    <a:pt x="194771" y="194784"/>
                  </a:lnTo>
                  <a:lnTo>
                    <a:pt x="219234" y="158508"/>
                  </a:lnTo>
                  <a:lnTo>
                    <a:pt x="228206" y="114096"/>
                  </a:lnTo>
                  <a:lnTo>
                    <a:pt x="219234" y="69689"/>
                  </a:lnTo>
                  <a:lnTo>
                    <a:pt x="194771" y="33421"/>
                  </a:lnTo>
                  <a:lnTo>
                    <a:pt x="158495" y="8967"/>
                  </a:lnTo>
                  <a:lnTo>
                    <a:pt x="114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5" name="object 43"/>
            <p:cNvSpPr/>
            <p:nvPr/>
          </p:nvSpPr>
          <p:spPr>
            <a:xfrm>
              <a:off x="4745377" y="76656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096"/>
                  </a:moveTo>
                  <a:lnTo>
                    <a:pt x="8965" y="158508"/>
                  </a:lnTo>
                  <a:lnTo>
                    <a:pt x="33415" y="194784"/>
                  </a:lnTo>
                  <a:lnTo>
                    <a:pt x="69678" y="219247"/>
                  </a:lnTo>
                  <a:lnTo>
                    <a:pt x="114084" y="228219"/>
                  </a:lnTo>
                  <a:lnTo>
                    <a:pt x="158495" y="219247"/>
                  </a:lnTo>
                  <a:lnTo>
                    <a:pt x="194771" y="194784"/>
                  </a:lnTo>
                  <a:lnTo>
                    <a:pt x="219234" y="158508"/>
                  </a:lnTo>
                  <a:lnTo>
                    <a:pt x="228206" y="114096"/>
                  </a:lnTo>
                  <a:lnTo>
                    <a:pt x="219234" y="69689"/>
                  </a:lnTo>
                  <a:lnTo>
                    <a:pt x="194771" y="33421"/>
                  </a:lnTo>
                  <a:lnTo>
                    <a:pt x="158495" y="8967"/>
                  </a:lnTo>
                  <a:lnTo>
                    <a:pt x="114084" y="0"/>
                  </a:lnTo>
                  <a:lnTo>
                    <a:pt x="69678" y="8967"/>
                  </a:lnTo>
                  <a:lnTo>
                    <a:pt x="33415" y="33421"/>
                  </a:lnTo>
                  <a:lnTo>
                    <a:pt x="8965" y="69689"/>
                  </a:lnTo>
                  <a:lnTo>
                    <a:pt x="0" y="114096"/>
                  </a:lnTo>
                  <a:close/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6" name="object 44"/>
            <p:cNvSpPr/>
            <p:nvPr/>
          </p:nvSpPr>
          <p:spPr>
            <a:xfrm>
              <a:off x="4739039" y="5369717"/>
              <a:ext cx="469086" cy="4691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7" name="object 45 2"/>
            <p:cNvSpPr/>
            <p:nvPr/>
          </p:nvSpPr>
          <p:spPr>
            <a:xfrm>
              <a:off x="4745377" y="76656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084" y="0"/>
                  </a:moveTo>
                  <a:lnTo>
                    <a:pt x="69678" y="8967"/>
                  </a:lnTo>
                  <a:lnTo>
                    <a:pt x="33415" y="33421"/>
                  </a:lnTo>
                  <a:lnTo>
                    <a:pt x="8965" y="69689"/>
                  </a:lnTo>
                  <a:lnTo>
                    <a:pt x="0" y="114096"/>
                  </a:lnTo>
                  <a:lnTo>
                    <a:pt x="8965" y="158508"/>
                  </a:lnTo>
                  <a:lnTo>
                    <a:pt x="33415" y="194784"/>
                  </a:lnTo>
                  <a:lnTo>
                    <a:pt x="69678" y="219247"/>
                  </a:lnTo>
                  <a:lnTo>
                    <a:pt x="114084" y="228219"/>
                  </a:lnTo>
                  <a:lnTo>
                    <a:pt x="158495" y="219247"/>
                  </a:lnTo>
                  <a:lnTo>
                    <a:pt x="194771" y="194784"/>
                  </a:lnTo>
                  <a:lnTo>
                    <a:pt x="219234" y="158508"/>
                  </a:lnTo>
                  <a:lnTo>
                    <a:pt x="228206" y="114096"/>
                  </a:lnTo>
                  <a:lnTo>
                    <a:pt x="219234" y="69689"/>
                  </a:lnTo>
                  <a:lnTo>
                    <a:pt x="194771" y="33421"/>
                  </a:lnTo>
                  <a:lnTo>
                    <a:pt x="158495" y="8967"/>
                  </a:lnTo>
                  <a:lnTo>
                    <a:pt x="114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8" name="object 46"/>
            <p:cNvSpPr/>
            <p:nvPr/>
          </p:nvSpPr>
          <p:spPr>
            <a:xfrm>
              <a:off x="4745377" y="76656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096"/>
                  </a:moveTo>
                  <a:lnTo>
                    <a:pt x="8965" y="158508"/>
                  </a:lnTo>
                  <a:lnTo>
                    <a:pt x="33415" y="194784"/>
                  </a:lnTo>
                  <a:lnTo>
                    <a:pt x="69678" y="219247"/>
                  </a:lnTo>
                  <a:lnTo>
                    <a:pt x="114084" y="228219"/>
                  </a:lnTo>
                  <a:lnTo>
                    <a:pt x="158495" y="219247"/>
                  </a:lnTo>
                  <a:lnTo>
                    <a:pt x="194771" y="194784"/>
                  </a:lnTo>
                  <a:lnTo>
                    <a:pt x="219234" y="158508"/>
                  </a:lnTo>
                  <a:lnTo>
                    <a:pt x="228206" y="114096"/>
                  </a:lnTo>
                  <a:lnTo>
                    <a:pt x="219234" y="69689"/>
                  </a:lnTo>
                  <a:lnTo>
                    <a:pt x="194771" y="33421"/>
                  </a:lnTo>
                  <a:lnTo>
                    <a:pt x="158495" y="8967"/>
                  </a:lnTo>
                  <a:lnTo>
                    <a:pt x="114084" y="0"/>
                  </a:lnTo>
                  <a:lnTo>
                    <a:pt x="69678" y="8967"/>
                  </a:lnTo>
                  <a:lnTo>
                    <a:pt x="33415" y="33421"/>
                  </a:lnTo>
                  <a:lnTo>
                    <a:pt x="8965" y="69689"/>
                  </a:lnTo>
                  <a:lnTo>
                    <a:pt x="0" y="114096"/>
                  </a:lnTo>
                  <a:close/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49" name="object 47"/>
            <p:cNvSpPr txBox="1"/>
            <p:nvPr/>
          </p:nvSpPr>
          <p:spPr>
            <a:xfrm>
              <a:off x="4890253" y="5408715"/>
              <a:ext cx="16764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i="1" spc="-35" dirty="0">
                  <a:latin typeface="Georgia"/>
                  <a:cs typeface="Georgia"/>
                </a:rPr>
                <a:t>a</a:t>
              </a:r>
              <a:endParaRPr sz="2800">
                <a:latin typeface="Georgia"/>
                <a:cs typeface="Georgia"/>
              </a:endParaRPr>
            </a:p>
          </p:txBody>
        </p:sp>
        <p:sp>
          <p:nvSpPr>
            <p:cNvPr id="50" name="object 48"/>
            <p:cNvSpPr txBox="1"/>
            <p:nvPr/>
          </p:nvSpPr>
          <p:spPr>
            <a:xfrm>
              <a:off x="4904263" y="7698313"/>
              <a:ext cx="139700" cy="2953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i="1" spc="-45" dirty="0">
                  <a:latin typeface="Georgia"/>
                  <a:cs typeface="Georgia"/>
                </a:rPr>
                <a:t>c</a:t>
              </a:r>
              <a:endParaRPr sz="2800">
                <a:latin typeface="Georgia"/>
                <a:cs typeface="Georgia"/>
              </a:endParaRPr>
            </a:p>
          </p:txBody>
        </p:sp>
        <p:sp>
          <p:nvSpPr>
            <p:cNvPr id="51" name="object 25 2"/>
            <p:cNvSpPr/>
            <p:nvPr/>
          </p:nvSpPr>
          <p:spPr>
            <a:xfrm>
              <a:off x="4753106" y="653042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096"/>
                  </a:moveTo>
                  <a:lnTo>
                    <a:pt x="8965" y="158505"/>
                  </a:lnTo>
                  <a:lnTo>
                    <a:pt x="33415" y="194786"/>
                  </a:lnTo>
                  <a:lnTo>
                    <a:pt x="69678" y="219256"/>
                  </a:lnTo>
                  <a:lnTo>
                    <a:pt x="114084" y="228231"/>
                  </a:lnTo>
                  <a:lnTo>
                    <a:pt x="158495" y="219256"/>
                  </a:lnTo>
                  <a:lnTo>
                    <a:pt x="194771" y="194786"/>
                  </a:lnTo>
                  <a:lnTo>
                    <a:pt x="219234" y="158505"/>
                  </a:lnTo>
                  <a:lnTo>
                    <a:pt x="228206" y="114096"/>
                  </a:lnTo>
                  <a:lnTo>
                    <a:pt x="219234" y="69683"/>
                  </a:lnTo>
                  <a:lnTo>
                    <a:pt x="194771" y="33416"/>
                  </a:lnTo>
                  <a:lnTo>
                    <a:pt x="158495" y="8965"/>
                  </a:lnTo>
                  <a:lnTo>
                    <a:pt x="114084" y="0"/>
                  </a:lnTo>
                  <a:lnTo>
                    <a:pt x="69678" y="8965"/>
                  </a:lnTo>
                  <a:lnTo>
                    <a:pt x="33415" y="33416"/>
                  </a:lnTo>
                  <a:lnTo>
                    <a:pt x="8965" y="69683"/>
                  </a:lnTo>
                  <a:lnTo>
                    <a:pt x="0" y="114096"/>
                  </a:lnTo>
                  <a:close/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52" name="object 9 2"/>
            <p:cNvSpPr/>
            <p:nvPr/>
          </p:nvSpPr>
          <p:spPr>
            <a:xfrm>
              <a:off x="4921426" y="7530199"/>
              <a:ext cx="104138" cy="127000"/>
            </a:xfrm>
            <a:custGeom>
              <a:avLst/>
              <a:gdLst/>
              <a:ahLst/>
              <a:cxnLst/>
              <a:rect l="l" t="t" r="r" b="b"/>
              <a:pathLst>
                <a:path w="52070" h="63500">
                  <a:moveTo>
                    <a:pt x="0" y="0"/>
                  </a:moveTo>
                  <a:lnTo>
                    <a:pt x="25781" y="63068"/>
                  </a:lnTo>
                  <a:lnTo>
                    <a:pt x="45427" y="14960"/>
                  </a:lnTo>
                  <a:lnTo>
                    <a:pt x="25781" y="14960"/>
                  </a:lnTo>
                  <a:lnTo>
                    <a:pt x="0" y="0"/>
                  </a:lnTo>
                  <a:close/>
                </a:path>
                <a:path w="52070" h="63500">
                  <a:moveTo>
                    <a:pt x="51536" y="0"/>
                  </a:moveTo>
                  <a:lnTo>
                    <a:pt x="25781" y="14960"/>
                  </a:lnTo>
                  <a:lnTo>
                    <a:pt x="45427" y="14960"/>
                  </a:lnTo>
                  <a:lnTo>
                    <a:pt x="51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C93D8FB6-962B-4D8F-9BE1-538D0585ED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07" y="2405932"/>
            <a:ext cx="4644299" cy="322895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AE1447C-F340-434F-A972-B50B4FBF4D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18" y="2859025"/>
            <a:ext cx="4456382" cy="290024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79C2A88-5601-4CE8-8672-FB57B55A8A7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83" y="7674239"/>
            <a:ext cx="10487834" cy="1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2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90551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</a:t>
            </a:r>
            <a:r>
              <a:rPr lang="en-US" altLang="zh-CN" sz="2800" b="0" dirty="0">
                <a:latin typeface="Arial"/>
                <a:cs typeface="Arial"/>
              </a:rPr>
              <a:t>without negative cycles</a:t>
            </a:r>
            <a:endParaRPr sz="28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825500" y="1388166"/>
                <a:ext cx="10896181" cy="38345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just">
                  <a:lnSpc>
                    <a:spcPts val="2615"/>
                  </a:lnSpc>
                  <a:spcBef>
                    <a:spcPts val="5"/>
                  </a:spcBef>
                </a:pPr>
                <a:r>
                  <a:rPr sz="2400" dirty="0">
                    <a:solidFill>
                      <a:srgbClr val="0048AA"/>
                    </a:solidFill>
                    <a:latin typeface="Trebuchet MS"/>
                    <a:cs typeface="Trebuchet MS"/>
                  </a:rPr>
                  <a:t>Finding the shortest paths.</a:t>
                </a:r>
                <a:endParaRPr sz="2400" dirty="0">
                  <a:latin typeface="Trebuchet MS"/>
                  <a:cs typeface="Trebuchet MS"/>
                </a:endParaRPr>
              </a:p>
              <a:p>
                <a:pPr marL="596900" marR="1392555" indent="-457200">
                  <a:lnSpc>
                    <a:spcPts val="38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tabLst>
                    <a:tab pos="2621280" algn="l"/>
                  </a:tabLst>
                </a:pPr>
                <a:r>
                  <a:rPr sz="2400" dirty="0">
                    <a:latin typeface="Trebuchet MS"/>
                    <a:cs typeface="Trebuchet MS"/>
                  </a:rPr>
                  <a:t>Approach 1:</a:t>
                </a:r>
                <a:r>
                  <a:rPr lang="en-US" sz="2400" dirty="0">
                    <a:latin typeface="Trebuchet MS"/>
                    <a:cs typeface="Trebuchet MS"/>
                  </a:rPr>
                  <a:t>  </a:t>
                </a:r>
                <a:r>
                  <a:rPr sz="2400" dirty="0">
                    <a:latin typeface="Trebuchet MS"/>
                    <a:cs typeface="Trebuchet MS"/>
                  </a:rPr>
                  <a:t>Maintain </a:t>
                </a:r>
                <a:r>
                  <a:rPr lang="en-US" sz="2400" i="1" dirty="0">
                    <a:latin typeface="Times New Roman"/>
                    <a:cs typeface="Times New Roman"/>
                  </a:rPr>
                  <a:t>prede</a:t>
                </a:r>
                <a:r>
                  <a:rPr sz="2400" i="1" dirty="0">
                    <a:latin typeface="Times New Roman"/>
                    <a:cs typeface="Times New Roman"/>
                  </a:rPr>
                  <a:t>cessor</a:t>
                </a:r>
                <a:r>
                  <a:rPr sz="2400" dirty="0">
                    <a:latin typeface="Times New Roman"/>
                    <a:cs typeface="Times New Roman"/>
                  </a:rPr>
                  <a:t>[</a:t>
                </a:r>
                <a:r>
                  <a:rPr sz="2400" i="1" dirty="0" err="1">
                    <a:latin typeface="Times New Roman"/>
                    <a:cs typeface="Times New Roman"/>
                  </a:rPr>
                  <a:t>i</a:t>
                </a:r>
                <a:r>
                  <a:rPr sz="2400" dirty="0">
                    <a:latin typeface="Times New Roman"/>
                    <a:cs typeface="Times New Roman"/>
                  </a:rPr>
                  <a:t>, </a:t>
                </a:r>
                <a:r>
                  <a:rPr sz="2400" i="1" dirty="0">
                    <a:latin typeface="Times New Roman"/>
                    <a:cs typeface="Times New Roman"/>
                  </a:rPr>
                  <a:t>v</a:t>
                </a:r>
                <a:r>
                  <a:rPr sz="2400" dirty="0">
                    <a:latin typeface="Times New Roman"/>
                    <a:cs typeface="Times New Roman"/>
                  </a:rPr>
                  <a:t>] </a:t>
                </a:r>
                <a:r>
                  <a:rPr lang="en-US" sz="2400" dirty="0">
                    <a:latin typeface="Times New Roman"/>
                    <a:cs typeface="Times New Roman"/>
                  </a:rPr>
                  <a:t>(or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cs typeface="Times New Roman"/>
                      </a:rPr>
                      <m:t>𝜋</m:t>
                    </m:r>
                  </m:oMath>
                </a14:m>
                <a:r>
                  <a:rPr lang="en-US" sz="2400" dirty="0">
                    <a:latin typeface="Times New Roman"/>
                    <a:cs typeface="Times New Roman"/>
                  </a:rPr>
                  <a:t>[</a:t>
                </a:r>
                <a:r>
                  <a:rPr lang="en-US" sz="2400" i="1" dirty="0" err="1">
                    <a:latin typeface="Times New Roman"/>
                    <a:cs typeface="Times New Roman"/>
                  </a:rPr>
                  <a:t>i</a:t>
                </a:r>
                <a:r>
                  <a:rPr lang="en-US" sz="2400" dirty="0">
                    <a:latin typeface="Times New Roman"/>
                    <a:cs typeface="Times New Roman"/>
                  </a:rPr>
                  <a:t>, </a:t>
                </a:r>
                <a:r>
                  <a:rPr lang="en-US" sz="2400" i="1" dirty="0">
                    <a:latin typeface="Times New Roman"/>
                    <a:cs typeface="Times New Roman"/>
                  </a:rPr>
                  <a:t>v</a:t>
                </a:r>
                <a:r>
                  <a:rPr lang="en-US" sz="2400" dirty="0">
                    <a:latin typeface="Times New Roman"/>
                    <a:cs typeface="Times New Roman"/>
                  </a:rPr>
                  <a:t>]) </a:t>
                </a:r>
                <a:r>
                  <a:rPr sz="2400" dirty="0">
                    <a:latin typeface="Trebuchet MS"/>
                    <a:cs typeface="Trebuchet MS"/>
                  </a:rPr>
                  <a:t>that </a:t>
                </a:r>
                <a:r>
                  <a:rPr lang="en-US" sz="2400" dirty="0">
                    <a:latin typeface="Trebuchet MS"/>
                    <a:cs typeface="Trebuchet MS"/>
                  </a:rPr>
                  <a:t>records</a:t>
                </a:r>
                <a:r>
                  <a:rPr sz="2400" dirty="0">
                    <a:latin typeface="Trebuchet MS"/>
                    <a:cs typeface="Trebuchet MS"/>
                  </a:rPr>
                  <a:t> </a:t>
                </a:r>
                <a:r>
                  <a:rPr lang="en-US" sz="2400" dirty="0">
                    <a:latin typeface="Trebuchet MS"/>
                    <a:cs typeface="Trebuchet MS"/>
                  </a:rPr>
                  <a:t>the</a:t>
                </a:r>
                <a:r>
                  <a:rPr sz="2400" dirty="0">
                    <a:latin typeface="Trebuchet MS"/>
                    <a:cs typeface="Trebuchet MS"/>
                  </a:rPr>
                  <a:t> node</a:t>
                </a:r>
                <a:r>
                  <a:rPr lang="en-US" sz="2400" dirty="0">
                    <a:latin typeface="Trebuchet MS"/>
                    <a:cs typeface="Trebuchet MS"/>
                  </a:rPr>
                  <a:t> immediately preceding </a:t>
                </a:r>
                <a:r>
                  <a:rPr lang="en-US" altLang="zh-CN" sz="2400" i="1" dirty="0">
                    <a:latin typeface="Times New Roman"/>
                    <a:cs typeface="Times New Roman"/>
                  </a:rPr>
                  <a:t>v</a:t>
                </a:r>
                <a:r>
                  <a:rPr lang="en-US" sz="2400" dirty="0">
                    <a:latin typeface="Trebuchet MS"/>
                    <a:cs typeface="Trebuchet MS"/>
                  </a:rPr>
                  <a:t> </a:t>
                </a:r>
                <a:r>
                  <a:rPr sz="2400" dirty="0">
                    <a:latin typeface="Trebuchet MS"/>
                    <a:cs typeface="Trebuchet MS"/>
                  </a:rPr>
                  <a:t>on a shortest </a:t>
                </a:r>
                <a:r>
                  <a:rPr lang="en-US" sz="2400" i="1" dirty="0" err="1">
                    <a:latin typeface="Times New Roman"/>
                    <a:cs typeface="Times New Roman"/>
                  </a:rPr>
                  <a:t>s</a:t>
                </a:r>
                <a:r>
                  <a:rPr sz="2400" dirty="0" err="1">
                    <a:latin typeface="DejaVu Sans"/>
                    <a:cs typeface="DejaVu Sans"/>
                  </a:rPr>
                  <a:t>↝</a:t>
                </a:r>
                <a:r>
                  <a:rPr lang="en-US" sz="2400" i="1" dirty="0" err="1">
                    <a:latin typeface="Times New Roman"/>
                    <a:cs typeface="Times New Roman"/>
                  </a:rPr>
                  <a:t>v</a:t>
                </a:r>
                <a:r>
                  <a:rPr sz="2400" i="1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Trebuchet MS"/>
                    <a:cs typeface="Trebuchet MS"/>
                  </a:rPr>
                  <a:t>path using </a:t>
                </a:r>
                <a:r>
                  <a:rPr lang="en-US" sz="2400" dirty="0">
                    <a:latin typeface="Trebuchet MS"/>
                    <a:cs typeface="Trebuchet MS"/>
                  </a:rPr>
                  <a:t>at most</a:t>
                </a:r>
                <a:r>
                  <a:rPr sz="2400" dirty="0">
                    <a:latin typeface="Times New Roman"/>
                    <a:cs typeface="Times New Roman"/>
                  </a:rPr>
                  <a:t> </a:t>
                </a:r>
                <a:r>
                  <a:rPr sz="2400" i="1" dirty="0" err="1">
                    <a:latin typeface="Times New Roman"/>
                    <a:cs typeface="Times New Roman"/>
                  </a:rPr>
                  <a:t>i</a:t>
                </a:r>
                <a:r>
                  <a:rPr sz="2400" i="1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Trebuchet MS"/>
                    <a:cs typeface="Trebuchet MS"/>
                  </a:rPr>
                  <a:t>edges.</a:t>
                </a:r>
                <a:endParaRPr lang="en-US" sz="2400" dirty="0">
                  <a:latin typeface="Trebuchet MS"/>
                  <a:cs typeface="Trebuchet MS"/>
                </a:endParaRPr>
              </a:p>
              <a:p>
                <a:pPr marL="596900" marR="1392555" indent="-457200">
                  <a:lnSpc>
                    <a:spcPts val="38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tabLst>
                    <a:tab pos="2621280" algn="l"/>
                  </a:tabLst>
                </a:pPr>
                <a:endParaRPr sz="2400" dirty="0">
                  <a:latin typeface="Trebuchet MS"/>
                  <a:cs typeface="Trebuchet MS"/>
                </a:endParaRPr>
              </a:p>
              <a:p>
                <a:pPr marL="596900" marR="713105" indent="-457200">
                  <a:lnSpc>
                    <a:spcPts val="3800"/>
                  </a:lnSpc>
                  <a:buFont typeface="Arial" panose="020B0604020202020204" pitchFamily="34" charset="0"/>
                  <a:buChar char="•"/>
                  <a:tabLst>
                    <a:tab pos="2717800" algn="l"/>
                  </a:tabLst>
                </a:pPr>
                <a:r>
                  <a:rPr sz="2400" dirty="0">
                    <a:latin typeface="Trebuchet MS"/>
                    <a:cs typeface="Trebuchet MS"/>
                  </a:rPr>
                  <a:t>Approach 2:</a:t>
                </a:r>
                <a:r>
                  <a:rPr lang="en-US" sz="2400" dirty="0">
                    <a:latin typeface="Trebuchet MS"/>
                    <a:cs typeface="Trebuchet MS"/>
                  </a:rPr>
                  <a:t>  Given</a:t>
                </a:r>
                <a:r>
                  <a:rPr sz="2400" dirty="0">
                    <a:latin typeface="Trebuchet MS"/>
                    <a:cs typeface="Trebuchet MS"/>
                  </a:rPr>
                  <a:t> optimal lengths </a:t>
                </a:r>
                <a:r>
                  <a:rPr sz="2400" i="1" dirty="0">
                    <a:latin typeface="Times New Roman"/>
                    <a:cs typeface="Times New Roman"/>
                  </a:rPr>
                  <a:t>M</a:t>
                </a:r>
                <a:r>
                  <a:rPr sz="2400" dirty="0">
                    <a:latin typeface="Times New Roman"/>
                    <a:cs typeface="Times New Roman"/>
                  </a:rPr>
                  <a:t>[</a:t>
                </a:r>
                <a:r>
                  <a:rPr sz="2400" i="1" dirty="0" err="1">
                    <a:latin typeface="Times New Roman"/>
                    <a:cs typeface="Times New Roman"/>
                  </a:rPr>
                  <a:t>i</a:t>
                </a:r>
                <a:r>
                  <a:rPr sz="2400" dirty="0">
                    <a:latin typeface="Times New Roman"/>
                    <a:cs typeface="Times New Roman"/>
                  </a:rPr>
                  <a:t>, </a:t>
                </a:r>
                <a:r>
                  <a:rPr sz="2400" i="1" dirty="0">
                    <a:latin typeface="Times New Roman"/>
                    <a:cs typeface="Times New Roman"/>
                  </a:rPr>
                  <a:t>v</a:t>
                </a:r>
                <a:r>
                  <a:rPr sz="2400" dirty="0">
                    <a:latin typeface="Times New Roman"/>
                    <a:cs typeface="Times New Roman"/>
                  </a:rPr>
                  <a:t>] </a:t>
                </a:r>
                <a:r>
                  <a:rPr sz="2400" dirty="0">
                    <a:latin typeface="Trebuchet MS"/>
                    <a:cs typeface="Trebuchet MS"/>
                  </a:rPr>
                  <a:t>and consider only edges with </a:t>
                </a:r>
                <a:r>
                  <a:rPr sz="2400" i="1" dirty="0">
                    <a:latin typeface="Times New Roman"/>
                    <a:cs typeface="Times New Roman"/>
                  </a:rPr>
                  <a:t>M</a:t>
                </a:r>
                <a:r>
                  <a:rPr sz="2400" dirty="0">
                    <a:latin typeface="Times New Roman"/>
                    <a:cs typeface="Times New Roman"/>
                  </a:rPr>
                  <a:t>[</a:t>
                </a:r>
                <a:r>
                  <a:rPr sz="2400" i="1" dirty="0" err="1">
                    <a:latin typeface="Times New Roman"/>
                    <a:cs typeface="Times New Roman"/>
                  </a:rPr>
                  <a:t>i</a:t>
                </a:r>
                <a:r>
                  <a:rPr sz="2400" dirty="0">
                    <a:latin typeface="Times New Roman"/>
                    <a:cs typeface="Times New Roman"/>
                  </a:rPr>
                  <a:t>, </a:t>
                </a:r>
                <a:r>
                  <a:rPr sz="2400" i="1" dirty="0">
                    <a:latin typeface="Times New Roman"/>
                    <a:cs typeface="Times New Roman"/>
                  </a:rPr>
                  <a:t>v</a:t>
                </a:r>
                <a:r>
                  <a:rPr sz="2400" dirty="0">
                    <a:latin typeface="Times New Roman"/>
                    <a:cs typeface="Times New Roman"/>
                  </a:rPr>
                  <a:t>] = </a:t>
                </a:r>
                <a:r>
                  <a:rPr sz="2400" i="1" dirty="0">
                    <a:latin typeface="Times New Roman"/>
                    <a:cs typeface="Times New Roman"/>
                  </a:rPr>
                  <a:t>M</a:t>
                </a:r>
                <a:r>
                  <a:rPr sz="2400" dirty="0">
                    <a:latin typeface="Times New Roman"/>
                    <a:cs typeface="Times New Roman"/>
                  </a:rPr>
                  <a:t>[</a:t>
                </a:r>
                <a:r>
                  <a:rPr sz="2400" i="1" dirty="0" err="1">
                    <a:latin typeface="Times New Roman"/>
                    <a:cs typeface="Times New Roman"/>
                  </a:rPr>
                  <a:t>i</a:t>
                </a:r>
                <a:r>
                  <a:rPr sz="2400" i="1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Times New Roman"/>
                    <a:cs typeface="Times New Roman"/>
                  </a:rPr>
                  <a:t>– 1, </a:t>
                </a:r>
                <a:r>
                  <a:rPr lang="en-US" sz="2400" i="1" dirty="0">
                    <a:latin typeface="Times New Roman"/>
                    <a:cs typeface="Times New Roman"/>
                  </a:rPr>
                  <a:t>u</a:t>
                </a:r>
                <a:r>
                  <a:rPr sz="2400" dirty="0">
                    <a:latin typeface="Times New Roman"/>
                    <a:cs typeface="Times New Roman"/>
                  </a:rPr>
                  <a:t>] + </a:t>
                </a:r>
                <a:r>
                  <a:rPr lang="en-US" altLang="zh-CN" sz="2400" dirty="0">
                    <a:latin typeface="MT Extra" panose="05050102010205020202" pitchFamily="18" charset="2"/>
                    <a:ea typeface="Linux Libertine Display G" panose="02000503000000000000" pitchFamily="2" charset="0"/>
                    <a:cs typeface="Linux Libertine Display G" panose="02000503000000000000" pitchFamily="2" charset="0"/>
                  </a:rPr>
                  <a:t>l</a:t>
                </a:r>
                <a:r>
                  <a:rPr lang="en-US" sz="2400" i="1" baseline="-19097" dirty="0">
                    <a:latin typeface="Times New Roman"/>
                    <a:cs typeface="Times New Roman"/>
                  </a:rPr>
                  <a:t>uv</a:t>
                </a:r>
                <a:r>
                  <a:rPr lang="en-US" sz="2400" dirty="0">
                    <a:latin typeface="Trebuchet MS"/>
                    <a:cs typeface="Trebuchet MS"/>
                  </a:rPr>
                  <a:t> (i.e., edge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Trebuchet MS"/>
                    <a:cs typeface="Trebuchet MS"/>
                  </a:rPr>
                  <a:t>)).</a:t>
                </a:r>
                <a:r>
                  <a:rPr sz="2400" dirty="0">
                    <a:latin typeface="Trebuchet MS"/>
                    <a:cs typeface="Trebuchet MS"/>
                  </a:rPr>
                  <a:t> </a:t>
                </a:r>
                <a:r>
                  <a:rPr lang="en-US" sz="2400" dirty="0">
                    <a:latin typeface="Trebuchet MS"/>
                    <a:cs typeface="Trebuchet MS"/>
                  </a:rPr>
                  <a:t> </a:t>
                </a:r>
                <a:r>
                  <a:rPr sz="2400" dirty="0">
                    <a:latin typeface="Trebuchet MS"/>
                    <a:cs typeface="Trebuchet MS"/>
                  </a:rPr>
                  <a:t>Any directed path in this subgraph is a shortest path.</a:t>
                </a:r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1388166"/>
                <a:ext cx="10896181" cy="3834511"/>
              </a:xfrm>
              <a:prstGeom prst="rect">
                <a:avLst/>
              </a:prstGeom>
              <a:blipFill>
                <a:blip r:embed="rId2"/>
                <a:stretch>
                  <a:fillRect l="-1566" t="-3180" b="-3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9906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885" algn="l"/>
              </a:tabLst>
            </a:pPr>
            <a:r>
              <a:rPr sz="2800" b="0" dirty="0">
                <a:latin typeface="Arial"/>
                <a:cs typeface="Arial"/>
              </a:rPr>
              <a:t>Shortest paths with</a:t>
            </a:r>
            <a:r>
              <a:rPr lang="en-US" sz="2800" b="0" dirty="0">
                <a:latin typeface="Arial"/>
                <a:cs typeface="Arial"/>
              </a:rPr>
              <a:t>out</a:t>
            </a:r>
            <a:r>
              <a:rPr sz="2800" b="0" dirty="0">
                <a:latin typeface="Arial"/>
                <a:cs typeface="Arial"/>
              </a:rPr>
              <a:t> negative </a:t>
            </a:r>
            <a:r>
              <a:rPr lang="en-US" sz="2800" b="0" dirty="0">
                <a:latin typeface="Arial"/>
                <a:cs typeface="Arial"/>
              </a:rPr>
              <a:t>cycle</a:t>
            </a:r>
            <a:r>
              <a:rPr sz="2800" b="0" dirty="0">
                <a:latin typeface="Arial"/>
                <a:cs typeface="Arial"/>
              </a:rPr>
              <a:t>s:	practical improvements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066800"/>
            <a:ext cx="10502900" cy="1057597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39700" marR="201930" indent="-127000" algn="just">
              <a:lnSpc>
                <a:spcPct val="132000"/>
              </a:lnSpc>
              <a:spcBef>
                <a:spcPts val="535"/>
              </a:spcBef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Space optimization. </a:t>
            </a:r>
            <a:r>
              <a:rPr sz="2400" dirty="0">
                <a:latin typeface="Trebuchet MS"/>
                <a:cs typeface="Trebuchet MS"/>
              </a:rPr>
              <a:t>Maintain </a:t>
            </a:r>
            <a:r>
              <a:rPr lang="en-US" sz="240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 1D arrays (instead of 2D array).</a:t>
            </a:r>
            <a:endParaRPr lang="en-US" sz="2400" dirty="0">
              <a:latin typeface="Trebuchet MS"/>
              <a:cs typeface="Trebuchet MS"/>
            </a:endParaRPr>
          </a:p>
          <a:p>
            <a:pPr marL="812800" marR="201930" lvl="1" indent="-342900" algn="just">
              <a:lnSpc>
                <a:spcPct val="132000"/>
              </a:lnSpc>
              <a:spcBef>
                <a:spcPts val="535"/>
              </a:spcBef>
              <a:buFont typeface="Arial" panose="020B0604020202020204" pitchFamily="34" charset="0"/>
              <a:buChar char="•"/>
            </a:pP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rebuchet MS"/>
                <a:cs typeface="Trebuchet MS"/>
              </a:rPr>
              <a:t>= length of a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that we have found so far.  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812925" y="2998522"/>
            <a:ext cx="8013700" cy="5764504"/>
            <a:chOff x="1838325" y="1663699"/>
            <a:chExt cx="8013700" cy="5764504"/>
          </a:xfrm>
        </p:grpSpPr>
        <p:sp>
          <p:nvSpPr>
            <p:cNvPr id="67" name="object 4"/>
            <p:cNvSpPr/>
            <p:nvPr/>
          </p:nvSpPr>
          <p:spPr>
            <a:xfrm>
              <a:off x="1838325" y="1663699"/>
              <a:ext cx="8013700" cy="5764504"/>
            </a:xfrm>
            <a:custGeom>
              <a:avLst/>
              <a:gdLst/>
              <a:ahLst/>
              <a:cxnLst/>
              <a:rect l="l" t="t" r="r" b="b"/>
              <a:pathLst>
                <a:path w="8013700" h="7783830">
                  <a:moveTo>
                    <a:pt x="0" y="0"/>
                  </a:moveTo>
                  <a:lnTo>
                    <a:pt x="8013700" y="0"/>
                  </a:lnTo>
                  <a:lnTo>
                    <a:pt x="8013700" y="7783769"/>
                  </a:lnTo>
                  <a:lnTo>
                    <a:pt x="0" y="7783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"/>
            <p:cNvSpPr/>
            <p:nvPr/>
          </p:nvSpPr>
          <p:spPr>
            <a:xfrm>
              <a:off x="2476500" y="2452376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"/>
            <p:cNvSpPr txBox="1"/>
            <p:nvPr/>
          </p:nvSpPr>
          <p:spPr>
            <a:xfrm>
              <a:off x="2476500" y="2410460"/>
              <a:ext cx="6673850" cy="439857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42900" marR="2564130" indent="-342900">
                <a:lnSpc>
                  <a:spcPct val="145800"/>
                </a:lnSpc>
                <a:spcBef>
                  <a:spcPts val="100"/>
                </a:spcBef>
              </a:pP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 </a:t>
              </a:r>
              <a:r>
                <a:rPr sz="2400" dirty="0">
                  <a:latin typeface="Times New Roman"/>
                  <a:cs typeface="Times New Roman"/>
                </a:rPr>
                <a:t>:  </a:t>
              </a:r>
              <a:endParaRPr lang="en-US" sz="2400" dirty="0">
                <a:latin typeface="Times New Roman"/>
                <a:cs typeface="Times New Roman"/>
              </a:endParaRPr>
            </a:p>
            <a:p>
              <a:pPr marL="342900" marR="2564130" indent="-342900">
                <a:lnSpc>
                  <a:spcPct val="145800"/>
                </a:lnSpc>
                <a:spcBef>
                  <a:spcPts val="100"/>
                </a:spcBef>
              </a:pPr>
              <a:r>
                <a:rPr lang="en-US" sz="2400" i="1" dirty="0">
                  <a:latin typeface="Times New Roman"/>
                  <a:cs typeface="Times New Roman"/>
                </a:rPr>
                <a:t>        </a:t>
              </a:r>
              <a:r>
                <a:rPr sz="2400" i="1" dirty="0">
                  <a:latin typeface="Times New Roman"/>
                  <a:cs typeface="Times New Roman"/>
                </a:rPr>
                <a:t>d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∞.</a:t>
              </a:r>
              <a:endParaRPr lang="en-US" sz="24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142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d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spc="-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0.</a:t>
              </a:r>
            </a:p>
            <a:p>
              <a:pPr>
                <a:lnSpc>
                  <a:spcPct val="100000"/>
                </a:lnSpc>
                <a:spcBef>
                  <a:spcPts val="1320"/>
                </a:spcBef>
              </a:pPr>
              <a:r>
                <a:rPr sz="24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 </a:t>
              </a:r>
              <a:r>
                <a:rPr sz="2400" i="1" dirty="0">
                  <a:latin typeface="Times New Roman"/>
                  <a:cs typeface="Times New Roman"/>
                </a:rPr>
                <a:t>i </a:t>
              </a:r>
              <a:r>
                <a:rPr sz="2400" dirty="0">
                  <a:latin typeface="Times New Roman"/>
                  <a:cs typeface="Times New Roman"/>
                </a:rPr>
                <a:t>= 1 </a:t>
              </a:r>
              <a:r>
                <a:rPr sz="1900" spc="-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TO </a:t>
              </a:r>
              <a:r>
                <a:rPr sz="2400" i="1" dirty="0">
                  <a:latin typeface="Times New Roman"/>
                  <a:cs typeface="Times New Roman"/>
                </a:rPr>
                <a:t>n </a:t>
              </a:r>
              <a:r>
                <a:rPr sz="2400" dirty="0">
                  <a:latin typeface="Times New Roman"/>
                  <a:cs typeface="Times New Roman"/>
                </a:rPr>
                <a:t>–</a:t>
              </a:r>
              <a:r>
                <a:rPr sz="2400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1</a:t>
              </a:r>
            </a:p>
            <a:p>
              <a:pPr marL="342900">
                <a:lnSpc>
                  <a:spcPct val="100000"/>
                </a:lnSpc>
                <a:spcBef>
                  <a:spcPts val="1220"/>
                </a:spcBef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 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dirty="0">
                  <a:latin typeface="Times New Roman"/>
                  <a:cs typeface="Times New Roman"/>
                </a:rPr>
                <a:t>node </a:t>
              </a:r>
              <a:r>
                <a:rPr lang="en-US" sz="2400" i="1" dirty="0">
                  <a:latin typeface="Times New Roman"/>
                  <a:cs typeface="Times New Roman"/>
                </a:rPr>
                <a:t>v</a:t>
              </a:r>
              <a:r>
                <a:rPr sz="2400" i="1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i="1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1028700" marR="41910" indent="-342900">
                <a:lnSpc>
                  <a:spcPct val="142400"/>
                </a:lnSpc>
                <a:spcBef>
                  <a:spcPts val="100"/>
                </a:spcBef>
              </a:pPr>
              <a:r>
                <a:rPr lang="en-US"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      </a:t>
              </a:r>
              <a:r>
                <a:rPr sz="24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</a:t>
              </a:r>
              <a:r>
                <a:rPr sz="1900" spc="10" dirty="0">
                  <a:solidFill>
                    <a:srgbClr val="003F83"/>
                  </a:solidFill>
                  <a:latin typeface="Times New Roman"/>
                  <a:cs typeface="Times New Roman"/>
                </a:rPr>
                <a:t>OREACH </a:t>
              </a:r>
              <a:r>
                <a:rPr sz="2400" spc="-5" dirty="0">
                  <a:latin typeface="Times New Roman"/>
                  <a:cs typeface="Times New Roman"/>
                </a:rPr>
                <a:t>edge </a:t>
              </a:r>
              <a:r>
                <a:rPr sz="2400" spc="-60" dirty="0">
                  <a:latin typeface="Times New Roman"/>
                  <a:cs typeface="Times New Roman"/>
                </a:rPr>
                <a:t>(</a:t>
              </a:r>
              <a:r>
                <a:rPr lang="en-US" sz="2400" i="1" spc="-60" dirty="0">
                  <a:latin typeface="Times New Roman"/>
                  <a:cs typeface="Times New Roman"/>
                </a:rPr>
                <a:t>u</a:t>
              </a:r>
              <a:r>
                <a:rPr sz="2400" i="1" spc="-60" dirty="0">
                  <a:latin typeface="Times New Roman"/>
                  <a:cs typeface="Times New Roman"/>
                </a:rPr>
                <a:t>, </a:t>
              </a:r>
              <a:r>
                <a:rPr lang="en-US"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) </a:t>
              </a:r>
              <a:r>
                <a:rPr sz="2400" dirty="0">
                  <a:latin typeface="Symbol"/>
                  <a:cs typeface="Symbol"/>
                </a:rPr>
                <a:t>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dirty="0">
                  <a:latin typeface="Times New Roman"/>
                  <a:cs typeface="Times New Roman"/>
                </a:rPr>
                <a:t>E</a:t>
              </a:r>
              <a:r>
                <a:rPr sz="2400" i="1" spc="3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:</a:t>
              </a:r>
            </a:p>
            <a:p>
              <a:pPr marL="1371600">
                <a:lnSpc>
                  <a:spcPct val="100000"/>
                </a:lnSpc>
                <a:spcBef>
                  <a:spcPts val="1520"/>
                </a:spcBef>
                <a:tabLst>
                  <a:tab pos="2428875" algn="l"/>
                  <a:tab pos="2753360" algn="l"/>
                  <a:tab pos="3712845" algn="l"/>
                </a:tabLst>
              </a:pPr>
              <a:r>
                <a:rPr lang="en-US" sz="24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       </a:t>
              </a:r>
              <a:r>
                <a:rPr sz="24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I</a:t>
              </a:r>
              <a:r>
                <a:rPr sz="1900" spc="5" dirty="0">
                  <a:solidFill>
                    <a:srgbClr val="003F83"/>
                  </a:solidFill>
                  <a:latin typeface="Times New Roman"/>
                  <a:cs typeface="Times New Roman"/>
                </a:rPr>
                <a:t>F </a:t>
              </a:r>
              <a:r>
                <a:rPr sz="2400" dirty="0">
                  <a:latin typeface="Times New Roman"/>
                  <a:cs typeface="Times New Roman"/>
                </a:rPr>
                <a:t>(</a:t>
              </a:r>
              <a:r>
                <a:rPr sz="2400" i="1" dirty="0">
                  <a:latin typeface="Times New Roman"/>
                  <a:cs typeface="Times New Roman"/>
                </a:rPr>
                <a:t>d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&gt;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i="1" spc="-5" dirty="0">
                  <a:latin typeface="Times New Roman"/>
                  <a:cs typeface="Times New Roman"/>
                </a:rPr>
                <a:t>d</a:t>
              </a:r>
              <a:r>
                <a:rPr sz="2400" spc="-5" dirty="0">
                  <a:latin typeface="Times New Roman"/>
                  <a:cs typeface="Times New Roman"/>
                </a:rPr>
                <a:t>[</a:t>
              </a:r>
              <a:r>
                <a:rPr lang="en-US"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]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 l</a:t>
              </a:r>
              <a:r>
                <a:rPr lang="en-US" sz="2400" i="1" spc="-44" baseline="-19097" dirty="0">
                  <a:latin typeface="Times New Roman"/>
                  <a:cs typeface="Times New Roman"/>
                </a:rPr>
                <a:t>uv</a:t>
              </a:r>
              <a:r>
                <a:rPr sz="2400" spc="-30" dirty="0">
                  <a:latin typeface="Times New Roman"/>
                  <a:cs typeface="Times New Roman"/>
                </a:rPr>
                <a:t>)</a:t>
              </a:r>
              <a:endParaRPr sz="2400" dirty="0">
                <a:latin typeface="Times New Roman"/>
                <a:cs typeface="Times New Roman"/>
              </a:endParaRPr>
            </a:p>
            <a:p>
              <a:pPr marL="1714500">
                <a:lnSpc>
                  <a:spcPct val="100000"/>
                </a:lnSpc>
                <a:spcBef>
                  <a:spcPts val="1720"/>
                </a:spcBef>
                <a:tabLst>
                  <a:tab pos="2357120" algn="l"/>
                  <a:tab pos="3693160" algn="l"/>
                </a:tabLst>
              </a:pPr>
              <a:r>
                <a:rPr lang="en-US" sz="2400" i="1" dirty="0">
                  <a:latin typeface="Times New Roman"/>
                  <a:cs typeface="Times New Roman"/>
                </a:rPr>
                <a:t>           </a:t>
              </a:r>
              <a:r>
                <a:rPr sz="2400" i="1" dirty="0">
                  <a:latin typeface="Times New Roman"/>
                  <a:cs typeface="Times New Roman"/>
                </a:rPr>
                <a:t>d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Symbol"/>
                  <a:cs typeface="Symbol"/>
                </a:rPr>
                <a:t></a:t>
              </a:r>
              <a:r>
                <a:rPr sz="2400" dirty="0">
                  <a:latin typeface="Times New Roman"/>
                  <a:cs typeface="Times New Roman"/>
                </a:rPr>
                <a:t> </a:t>
              </a:r>
              <a:r>
                <a:rPr sz="2400" i="1" spc="-5" dirty="0">
                  <a:latin typeface="Times New Roman"/>
                  <a:cs typeface="Times New Roman"/>
                </a:rPr>
                <a:t>d</a:t>
              </a:r>
              <a:r>
                <a:rPr sz="2400" spc="-5" dirty="0">
                  <a:latin typeface="Times New Roman"/>
                  <a:cs typeface="Times New Roman"/>
                </a:rPr>
                <a:t>[</a:t>
              </a:r>
              <a:r>
                <a:rPr lang="en-US" sz="2400" i="1" spc="-5" dirty="0">
                  <a:latin typeface="Times New Roman"/>
                  <a:cs typeface="Times New Roman"/>
                </a:rPr>
                <a:t>u</a:t>
              </a:r>
              <a:r>
                <a:rPr sz="2400" spc="-5" dirty="0">
                  <a:latin typeface="Times New Roman"/>
                  <a:cs typeface="Times New Roman"/>
                </a:rPr>
                <a:t>]</a:t>
              </a:r>
              <a:r>
                <a:rPr sz="2400" spc="5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+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 l</a:t>
              </a:r>
              <a:r>
                <a:rPr lang="en-US" sz="2400" i="1" spc="-44" baseline="-19097" dirty="0">
                  <a:latin typeface="Times New Roman"/>
                  <a:cs typeface="Times New Roman"/>
                </a:rPr>
                <a:t>uv</a:t>
              </a:r>
              <a:r>
                <a:rPr sz="2400" spc="-30" dirty="0">
                  <a:latin typeface="Times New Roman"/>
                  <a:cs typeface="Times New Roman"/>
                </a:rPr>
                <a:t>.</a:t>
              </a:r>
              <a:endParaRPr lang="zh-CN" alt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71" name="object 8"/>
            <p:cNvSpPr/>
            <p:nvPr/>
          </p:nvSpPr>
          <p:spPr>
            <a:xfrm>
              <a:off x="2540000" y="7047177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/>
            <p:cNvSpPr txBox="1"/>
            <p:nvPr/>
          </p:nvSpPr>
          <p:spPr>
            <a:xfrm>
              <a:off x="8551259" y="5807657"/>
              <a:ext cx="997585" cy="553720"/>
            </a:xfrm>
            <a:prstGeom prst="rect">
              <a:avLst/>
            </a:prstGeom>
          </p:spPr>
          <p:txBody>
            <a:bodyPr vert="horz" wrap="square" lIns="0" tIns="38100" rIns="0" bIns="0" rtlCol="0">
              <a:spAutoFit/>
            </a:bodyPr>
            <a:lstStyle/>
            <a:p>
              <a:pPr marR="5080" indent="203200">
                <a:lnSpc>
                  <a:spcPts val="2000"/>
                </a:lnSpc>
                <a:spcBef>
                  <a:spcPts val="300"/>
                </a:spcBef>
              </a:pPr>
              <a:r>
                <a:rPr sz="1600" spc="120" dirty="0">
                  <a:solidFill>
                    <a:srgbClr val="8D3124"/>
                  </a:solidFill>
                  <a:latin typeface="Trebuchet MS"/>
                  <a:cs typeface="Trebuchet MS"/>
                </a:rPr>
                <a:t>pass 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i  O</a:t>
              </a:r>
              <a:r>
                <a:rPr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(</a:t>
              </a:r>
              <a:r>
                <a:rPr sz="18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)</a:t>
              </a:r>
              <a:r>
                <a:rPr sz="1800" spc="-3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sz="1600" spc="35" dirty="0">
                  <a:solidFill>
                    <a:srgbClr val="8D3124"/>
                  </a:solidFill>
                  <a:latin typeface="Trebuchet MS"/>
                  <a:cs typeface="Trebuchet MS"/>
                </a:rPr>
                <a:t>time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72" name="object 9"/>
            <p:cNvSpPr/>
            <p:nvPr/>
          </p:nvSpPr>
          <p:spPr>
            <a:xfrm>
              <a:off x="8353361" y="5412815"/>
              <a:ext cx="49530" cy="1438138"/>
            </a:xfrm>
            <a:custGeom>
              <a:avLst/>
              <a:gdLst/>
              <a:ahLst/>
              <a:cxnLst/>
              <a:rect l="l" t="t" r="r" b="b"/>
              <a:pathLst>
                <a:path h="2877184">
                  <a:moveTo>
                    <a:pt x="0" y="0"/>
                  </a:moveTo>
                  <a:lnTo>
                    <a:pt x="0" y="2876867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0"/>
            <p:cNvSpPr/>
            <p:nvPr/>
          </p:nvSpPr>
          <p:spPr>
            <a:xfrm>
              <a:off x="8303831" y="6853502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9059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1"/>
            <p:cNvSpPr/>
            <p:nvPr/>
          </p:nvSpPr>
          <p:spPr>
            <a:xfrm>
              <a:off x="8303831" y="541020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9905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5"/>
          <p:cNvSpPr txBox="1"/>
          <p:nvPr/>
        </p:nvSpPr>
        <p:spPr>
          <a:xfrm>
            <a:off x="2421060" y="3292012"/>
            <a:ext cx="436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B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ELLMAN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–F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ORD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 l</a:t>
            </a:r>
            <a:r>
              <a:rPr lang="en-US" altLang="zh-CN" sz="2400" spc="-5" dirty="0">
                <a:latin typeface="Times New Roman"/>
                <a:cs typeface="Times New Roman"/>
              </a:rPr>
              <a:t>,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701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997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2710" algn="l"/>
              </a:tabLst>
            </a:pPr>
            <a:r>
              <a:rPr sz="2800" b="0" dirty="0">
                <a:latin typeface="Arial"/>
                <a:cs typeface="Arial"/>
              </a:rPr>
              <a:t>Bellman–Ford:</a:t>
            </a:r>
            <a:r>
              <a:rPr lang="en-US" sz="2800" b="0" dirty="0">
                <a:latin typeface="Arial"/>
                <a:cs typeface="Arial"/>
              </a:rPr>
              <a:t> correctness analysis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78400" y="6838657"/>
            <a:ext cx="3733800" cy="1608133"/>
            <a:chOff x="4978400" y="7010400"/>
            <a:chExt cx="3733800" cy="1608133"/>
          </a:xfrm>
        </p:grpSpPr>
        <p:sp>
          <p:nvSpPr>
            <p:cNvPr id="6" name="object 6"/>
            <p:cNvSpPr txBox="1"/>
            <p:nvPr/>
          </p:nvSpPr>
          <p:spPr>
            <a:xfrm>
              <a:off x="4978400" y="7023100"/>
              <a:ext cx="110744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26465" algn="l"/>
                </a:tabLst>
              </a:pPr>
              <a:r>
                <a:rPr sz="2400" i="1" dirty="0">
                  <a:latin typeface="Times New Roman"/>
                  <a:cs typeface="Times New Roman"/>
                </a:rPr>
                <a:t>d</a:t>
              </a:r>
              <a:r>
                <a:rPr sz="2400" dirty="0">
                  <a:latin typeface="Times New Roman"/>
                  <a:cs typeface="Times New Roman"/>
                </a:rPr>
                <a:t>[</a:t>
              </a:r>
              <a:r>
                <a:rPr sz="2400" i="1" dirty="0">
                  <a:latin typeface="Times New Roman"/>
                  <a:cs typeface="Times New Roman"/>
                </a:rPr>
                <a:t>v</a:t>
              </a:r>
              <a:r>
                <a:rPr sz="2400" dirty="0">
                  <a:latin typeface="Times New Roman"/>
                  <a:cs typeface="Times New Roman"/>
                </a:rPr>
                <a:t>]	≤</a:t>
              </a: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892800" y="7010400"/>
              <a:ext cx="2819400" cy="1608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572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zh-CN" sz="2400" i="1" dirty="0">
                  <a:latin typeface="Times New Roman"/>
                  <a:cs typeface="Times New Roman"/>
                </a:rPr>
                <a:t>d</a:t>
              </a:r>
              <a:r>
                <a:rPr lang="en-US" altLang="zh-CN" sz="2400" dirty="0">
                  <a:latin typeface="Times New Roman"/>
                  <a:cs typeface="Times New Roman"/>
                </a:rPr>
                <a:t>[</a:t>
              </a:r>
              <a:r>
                <a:rPr lang="en-US" altLang="zh-CN" sz="2400" i="1" dirty="0">
                  <a:latin typeface="Times New Roman"/>
                  <a:cs typeface="Times New Roman"/>
                </a:rPr>
                <a:t>u</a:t>
              </a:r>
              <a:r>
                <a:rPr lang="en-US" altLang="zh-CN" sz="2400" dirty="0">
                  <a:latin typeface="Times New Roman"/>
                  <a:cs typeface="Times New Roman"/>
                </a:rPr>
                <a:t>] </a:t>
              </a:r>
              <a:r>
                <a:rPr sz="2400" dirty="0">
                  <a:latin typeface="Times New Roman"/>
                  <a:cs typeface="Times New Roman"/>
                </a:rPr>
                <a:t>+</a:t>
              </a:r>
              <a:r>
                <a:rPr lang="en-US" sz="2400" dirty="0">
                  <a:latin typeface="Times New Roman"/>
                  <a:cs typeface="Times New Roman"/>
                </a:rPr>
                <a:t>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lang="en-US" altLang="zh-CN" sz="2400" i="1" baseline="-19097" dirty="0">
                  <a:latin typeface="Times New Roman"/>
                  <a:cs typeface="Times New Roman"/>
                </a:rPr>
                <a:t>uv</a:t>
              </a:r>
              <a:endParaRPr sz="2400" dirty="0">
                <a:latin typeface="Times New Roman"/>
                <a:cs typeface="Times New Roman"/>
              </a:endParaRPr>
            </a:p>
            <a:p>
              <a:pPr marL="12700">
                <a:spcBef>
                  <a:spcPts val="1920"/>
                </a:spcBef>
                <a:tabLst>
                  <a:tab pos="456565" algn="l"/>
                </a:tabLst>
              </a:pPr>
              <a:r>
                <a:rPr sz="3600" baseline="4629" dirty="0">
                  <a:latin typeface="Times New Roman"/>
                  <a:cs typeface="Times New Roman"/>
                </a:rPr>
                <a:t>≤</a:t>
              </a:r>
              <a:r>
                <a:rPr lang="en-US" sz="3600" baseline="4629" dirty="0">
                  <a:latin typeface="Times New Roman"/>
                  <a:cs typeface="Times New Roman"/>
                </a:rPr>
                <a:t> 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 </a:t>
              </a:r>
              <a:r>
                <a:rPr lang="en-US" altLang="zh-CN" sz="2400" i="1" dirty="0">
                  <a:latin typeface="Times New Roman"/>
                  <a:cs typeface="Times New Roman"/>
                </a:rPr>
                <a:t>l</a:t>
              </a:r>
              <a:r>
                <a:rPr lang="en-US" altLang="zh-CN" sz="2400" dirty="0">
                  <a:latin typeface="Times New Roman"/>
                  <a:cs typeface="Times New Roman"/>
                </a:rPr>
                <a:t>(</a:t>
              </a:r>
              <a:r>
                <a:rPr lang="en-US" altLang="zh-CN" sz="2400" i="1" dirty="0">
                  <a:latin typeface="Times New Roman"/>
                  <a:cs typeface="Times New Roman"/>
                </a:rPr>
                <a:t>P'</a:t>
              </a:r>
              <a:r>
                <a:rPr lang="en-US" altLang="zh-CN" sz="2400" dirty="0">
                  <a:latin typeface="Times New Roman"/>
                  <a:cs typeface="Times New Roman"/>
                </a:rPr>
                <a:t>)  + </a:t>
              </a:r>
              <a:r>
                <a:rPr lang="en-US" altLang="zh-CN" sz="2400" dirty="0">
                  <a:latin typeface="MT Extra" panose="05050102010205020202" pitchFamily="18" charset="2"/>
                  <a:ea typeface="Linux Libertine Display G" panose="02000503000000000000" pitchFamily="2" charset="0"/>
                  <a:cs typeface="Linux Libertine Display G" panose="02000503000000000000" pitchFamily="2" charset="0"/>
                </a:rPr>
                <a:t>l</a:t>
              </a:r>
              <a:r>
                <a:rPr lang="en-US" sz="2400" i="1" baseline="-19097" dirty="0">
                  <a:latin typeface="Times New Roman"/>
                  <a:cs typeface="Times New Roman"/>
                </a:rPr>
                <a:t>uv</a:t>
              </a:r>
              <a:r>
                <a:rPr sz="2400" i="1" baseline="-19097" dirty="0">
                  <a:latin typeface="Times New Roman"/>
                  <a:cs typeface="Times New Roman"/>
                </a:rPr>
                <a:t> </a:t>
              </a:r>
              <a:r>
                <a:rPr lang="en-US" sz="2400" i="1" baseline="-19097" dirty="0">
                  <a:latin typeface="Times New Roman"/>
                  <a:cs typeface="Times New Roman"/>
                </a:rPr>
                <a:t>                   </a:t>
              </a:r>
            </a:p>
            <a:p>
              <a:pPr marL="12700">
                <a:spcBef>
                  <a:spcPts val="1920"/>
                </a:spcBef>
                <a:tabLst>
                  <a:tab pos="456565" algn="l"/>
                </a:tabLst>
              </a:pPr>
              <a:r>
                <a:rPr sz="2400" dirty="0">
                  <a:latin typeface="Times New Roman"/>
                  <a:cs typeface="Times New Roman"/>
                </a:rPr>
                <a:t>=	</a:t>
              </a:r>
              <a:r>
                <a:rPr lang="en-US" sz="2400" i="1" dirty="0">
                  <a:latin typeface="Times New Roman"/>
                  <a:cs typeface="Times New Roman"/>
                </a:rPr>
                <a:t>l</a:t>
              </a:r>
              <a:r>
                <a:rPr sz="2400" dirty="0">
                  <a:latin typeface="Times New Roman"/>
                  <a:cs typeface="Times New Roman"/>
                </a:rPr>
                <a:t>(</a:t>
              </a:r>
              <a:r>
                <a:rPr sz="2400" i="1" dirty="0">
                  <a:latin typeface="Times New Roman"/>
                  <a:cs typeface="Times New Roman"/>
                </a:rPr>
                <a:t>P</a:t>
              </a:r>
              <a:r>
                <a:rPr sz="2400" dirty="0">
                  <a:latin typeface="Times New Roman"/>
                  <a:cs typeface="Times New Roman"/>
                </a:rPr>
                <a:t>)	</a:t>
              </a:r>
              <a:r>
                <a:rPr sz="2400" dirty="0">
                  <a:latin typeface="Trebuchet MS"/>
                  <a:cs typeface="Trebuchet MS"/>
                </a:rPr>
                <a:t>▪</a:t>
              </a:r>
            </a:p>
          </p:txBody>
        </p:sp>
      </p:grpSp>
      <p:sp>
        <p:nvSpPr>
          <p:cNvPr id="16" name="object 4"/>
          <p:cNvSpPr txBox="1"/>
          <p:nvPr/>
        </p:nvSpPr>
        <p:spPr>
          <a:xfrm>
            <a:off x="800100" y="1216660"/>
            <a:ext cx="12204700" cy="50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3855">
              <a:lnSpc>
                <a:spcPct val="131900"/>
              </a:lnSpc>
              <a:spcBef>
                <a:spcPts val="100"/>
              </a:spcBef>
              <a:tabLst>
                <a:tab pos="166052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3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	</a:t>
            </a:r>
            <a:r>
              <a:rPr sz="2400" dirty="0">
                <a:latin typeface="Trebuchet MS"/>
                <a:cs typeface="Trebuchet MS"/>
              </a:rPr>
              <a:t>For each node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rebuchet MS"/>
                <a:cs typeface="Trebuchet MS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rebuchet MS"/>
                <a:cs typeface="Trebuchet MS"/>
              </a:rPr>
              <a:t>is monotone non-increasing.</a:t>
            </a:r>
          </a:p>
        </p:txBody>
      </p:sp>
      <p:sp>
        <p:nvSpPr>
          <p:cNvPr id="17" name="object 4"/>
          <p:cNvSpPr txBox="1"/>
          <p:nvPr/>
        </p:nvSpPr>
        <p:spPr>
          <a:xfrm>
            <a:off x="800100" y="1858994"/>
            <a:ext cx="13855700" cy="4501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3855">
              <a:lnSpc>
                <a:spcPct val="131900"/>
              </a:lnSpc>
              <a:spcBef>
                <a:spcPts val="100"/>
              </a:spcBef>
              <a:tabLst>
                <a:tab pos="166052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4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	</a:t>
            </a:r>
            <a:r>
              <a:rPr lang="en-US" altLang="zh-CN" sz="2400" dirty="0">
                <a:latin typeface="Trebuchet MS"/>
                <a:cs typeface="Trebuchet MS"/>
              </a:rPr>
              <a:t>After pass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dirty="0">
                <a:latin typeface="Trebuchet MS"/>
                <a:cs typeface="Trebuchet MS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d</a:t>
            </a:r>
            <a:r>
              <a:rPr lang="en-US" altLang="zh-CN" sz="2400" dirty="0">
                <a:latin typeface="Times New Roman"/>
                <a:cs typeface="Times New Roman"/>
              </a:rPr>
              <a:t>[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] ≤ </a:t>
            </a:r>
            <a:r>
              <a:rPr lang="en-US" altLang="zh-CN" sz="2400" dirty="0">
                <a:latin typeface="Trebuchet MS"/>
                <a:cs typeface="Trebuchet MS"/>
              </a:rPr>
              <a:t>length of any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rebuchet MS"/>
                <a:cs typeface="Trebuchet MS"/>
              </a:rPr>
              <a:t>path using at most 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 </a:t>
            </a:r>
            <a:r>
              <a:rPr lang="en-US" altLang="zh-CN" sz="2400" dirty="0">
                <a:latin typeface="Trebuchet MS"/>
                <a:cs typeface="Trebuchet MS"/>
              </a:rPr>
              <a:t>edges.    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3763" y="2286000"/>
            <a:ext cx="6221896" cy="5298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633855">
              <a:lnSpc>
                <a:spcPct val="131900"/>
              </a:lnSpc>
              <a:spcBef>
                <a:spcPts val="100"/>
              </a:spcBef>
              <a:tabLst>
                <a:tab pos="1660525" algn="l"/>
              </a:tabLst>
            </a:pPr>
            <a:r>
              <a:rPr lang="en-US" altLang="zh-CN" sz="2400" dirty="0">
                <a:solidFill>
                  <a:srgbClr val="0048AA"/>
                </a:solidFill>
                <a:latin typeface="Trebuchet MS"/>
                <a:cs typeface="Trebuchet MS"/>
              </a:rPr>
              <a:t>Proof.	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[ by induction on </a:t>
            </a:r>
            <a:r>
              <a:rPr lang="en-US" altLang="zh-CN" sz="2400" i="1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]</a:t>
            </a:r>
          </a:p>
        </p:txBody>
      </p:sp>
      <p:sp>
        <p:nvSpPr>
          <p:cNvPr id="19" name="矩形 18"/>
          <p:cNvSpPr/>
          <p:nvPr/>
        </p:nvSpPr>
        <p:spPr>
          <a:xfrm>
            <a:off x="968504" y="2782086"/>
            <a:ext cx="2962029" cy="566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indent="-342900">
              <a:lnSpc>
                <a:spcPts val="3679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Base case: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= 0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0" name="矩形 19"/>
          <p:cNvSpPr/>
          <p:nvPr/>
        </p:nvSpPr>
        <p:spPr>
          <a:xfrm>
            <a:off x="968504" y="3359405"/>
            <a:ext cx="4498347" cy="526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Assume true after pass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latin typeface="+mn-ea"/>
                <a:cs typeface="Times New Roman"/>
              </a:rPr>
              <a:t>-1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1" name="矩形 20"/>
          <p:cNvSpPr/>
          <p:nvPr/>
        </p:nvSpPr>
        <p:spPr>
          <a:xfrm>
            <a:off x="968504" y="3949548"/>
            <a:ext cx="6700104" cy="529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  <a:tabLst>
                <a:tab pos="488823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Let </a:t>
            </a:r>
            <a:r>
              <a:rPr lang="en-US" altLang="zh-CN" sz="2400" i="1" dirty="0">
                <a:latin typeface="Times New Roman"/>
                <a:cs typeface="Times New Roman"/>
              </a:rPr>
              <a:t>P </a:t>
            </a:r>
            <a:r>
              <a:rPr lang="en-US" altLang="zh-CN" sz="2400" dirty="0">
                <a:latin typeface="Trebuchet MS"/>
                <a:cs typeface="Trebuchet MS"/>
              </a:rPr>
              <a:t>be </a:t>
            </a:r>
            <a:r>
              <a:rPr lang="en-US" altLang="zh-CN" sz="2400" dirty="0">
                <a:solidFill>
                  <a:srgbClr val="FF0000"/>
                </a:solidFill>
                <a:latin typeface="Trebuchet MS"/>
                <a:cs typeface="Trebuchet MS"/>
              </a:rPr>
              <a:t>any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rebuchet MS"/>
                <a:cs typeface="Trebuchet MS"/>
              </a:rPr>
              <a:t>path with at most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rebuchet MS"/>
                <a:cs typeface="Trebuchet MS"/>
              </a:rPr>
              <a:t>edges.</a:t>
            </a:r>
          </a:p>
        </p:txBody>
      </p:sp>
      <p:sp>
        <p:nvSpPr>
          <p:cNvPr id="22" name="矩形 21"/>
          <p:cNvSpPr/>
          <p:nvPr/>
        </p:nvSpPr>
        <p:spPr>
          <a:xfrm>
            <a:off x="968504" y="4539691"/>
            <a:ext cx="11020296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Let 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</a:t>
            </a:r>
            <a:r>
              <a:rPr lang="en-US" altLang="zh-CN" sz="2400" dirty="0">
                <a:latin typeface="Trebuchet MS"/>
                <a:cs typeface="Trebuchet MS"/>
              </a:rPr>
              <a:t>be the last edge in </a:t>
            </a:r>
            <a:r>
              <a:rPr lang="en-US" altLang="zh-CN" sz="2400" i="1" dirty="0">
                <a:latin typeface="Times New Roman"/>
                <a:cs typeface="Times New Roman"/>
              </a:rPr>
              <a:t>P  </a:t>
            </a:r>
            <a:r>
              <a:rPr lang="en-US" altLang="zh-CN" sz="2400" dirty="0">
                <a:latin typeface="Trebuchet MS"/>
                <a:cs typeface="Trebuchet MS"/>
              </a:rPr>
              <a:t>and let </a:t>
            </a:r>
            <a:r>
              <a:rPr lang="en-US" altLang="zh-CN" sz="2400" i="1" dirty="0">
                <a:latin typeface="Times New Roman"/>
                <a:cs typeface="Times New Roman"/>
              </a:rPr>
              <a:t>P'  </a:t>
            </a:r>
            <a:r>
              <a:rPr lang="en-US" altLang="zh-CN" sz="2400" dirty="0">
                <a:latin typeface="Trebuchet MS"/>
                <a:cs typeface="Trebuchet MS"/>
              </a:rPr>
              <a:t>be </a:t>
            </a:r>
            <a:r>
              <a:rPr lang="en-US" altLang="zh-CN" sz="2400" dirty="0" err="1">
                <a:latin typeface="Trebuchet MS"/>
                <a:cs typeface="Trebuchet MS"/>
              </a:rPr>
              <a:t>subpath</a:t>
            </a:r>
            <a:r>
              <a:rPr lang="en-US" altLang="zh-CN" sz="2400" dirty="0">
                <a:latin typeface="Trebuchet MS"/>
                <a:cs typeface="Trebuchet MS"/>
              </a:rPr>
              <a:t> from </a:t>
            </a:r>
            <a:r>
              <a:rPr lang="en-US" altLang="zh-CN" sz="2400" i="1" dirty="0">
                <a:latin typeface="Times New Roman"/>
                <a:cs typeface="Times New Roman"/>
              </a:rPr>
              <a:t>s </a:t>
            </a:r>
            <a:r>
              <a:rPr lang="en-US" altLang="zh-CN" sz="2400" dirty="0">
                <a:latin typeface="Trebuchet MS"/>
                <a:cs typeface="Trebuchet MS"/>
              </a:rPr>
              <a:t>to 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3" name="矩形 22"/>
          <p:cNvSpPr/>
          <p:nvPr/>
        </p:nvSpPr>
        <p:spPr>
          <a:xfrm>
            <a:off x="968504" y="5129833"/>
            <a:ext cx="11706096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-342900">
              <a:lnSpc>
                <a:spcPts val="4210"/>
              </a:lnSpc>
              <a:buFont typeface="Arial" panose="020B0604020202020204" pitchFamily="34" charset="0"/>
              <a:buChar char="•"/>
              <a:tabLst>
                <a:tab pos="8320405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By inductive hypothesis, at the end of pass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latin typeface="+mn-ea"/>
                <a:cs typeface="Times New Roman"/>
              </a:rPr>
              <a:t>-1</a:t>
            </a:r>
            <a:r>
              <a:rPr lang="en-US" altLang="zh-CN" sz="2400" dirty="0">
                <a:latin typeface="Trebuchet MS"/>
                <a:cs typeface="Trebuchet MS"/>
              </a:rPr>
              <a:t>, since </a:t>
            </a:r>
            <a:r>
              <a:rPr lang="en-US" altLang="zh-CN" sz="2400" i="1" dirty="0">
                <a:latin typeface="Times New Roman"/>
                <a:cs typeface="Times New Roman"/>
              </a:rPr>
              <a:t>P'</a:t>
            </a:r>
            <a:r>
              <a:rPr lang="en-US" altLang="zh-CN" sz="2400" dirty="0">
                <a:latin typeface="Trebuchet MS"/>
                <a:cs typeface="Trebuchet MS"/>
              </a:rPr>
              <a:t> is a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u</a:t>
            </a:r>
            <a:r>
              <a:rPr lang="en-US" altLang="zh-CN" sz="2400" i="1" dirty="0">
                <a:latin typeface="Times New Roman"/>
                <a:cs typeface="Times New Roman"/>
              </a:rPr>
              <a:t>  </a:t>
            </a:r>
            <a:r>
              <a:rPr lang="en-US" altLang="zh-CN" sz="2400" dirty="0">
                <a:latin typeface="Trebuchet MS"/>
                <a:cs typeface="Trebuchet MS"/>
              </a:rPr>
              <a:t>path with at most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latin typeface="+mn-ea"/>
                <a:cs typeface="Times New Roman"/>
              </a:rPr>
              <a:t>-1</a:t>
            </a:r>
            <a:r>
              <a:rPr lang="en-US" altLang="zh-CN" sz="2400" i="1" dirty="0">
                <a:latin typeface="Times New Roman"/>
                <a:cs typeface="Times New Roman"/>
              </a:rPr>
              <a:t>  </a:t>
            </a:r>
            <a:r>
              <a:rPr lang="en-US" altLang="zh-CN" sz="2400" dirty="0">
                <a:latin typeface="Trebuchet MS"/>
                <a:cs typeface="Trebuchet MS"/>
              </a:rPr>
              <a:t>edges, we have </a:t>
            </a:r>
            <a:r>
              <a:rPr lang="en-US" altLang="zh-CN" sz="2400" i="1" dirty="0">
                <a:latin typeface="Times New Roman"/>
                <a:cs typeface="Times New Roman"/>
              </a:rPr>
              <a:t>d</a:t>
            </a:r>
            <a:r>
              <a:rPr lang="en-US" altLang="zh-CN" sz="2400" dirty="0">
                <a:latin typeface="Times New Roman"/>
                <a:cs typeface="Times New Roman"/>
              </a:rPr>
              <a:t>[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] ≤ </a:t>
            </a:r>
            <a:r>
              <a:rPr lang="en-US" altLang="zh-CN" sz="2400" i="1" dirty="0">
                <a:latin typeface="Times New Roman"/>
                <a:cs typeface="Times New Roman"/>
              </a:rPr>
              <a:t>l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P'</a:t>
            </a:r>
            <a:r>
              <a:rPr lang="en-US" altLang="zh-CN" sz="2400" dirty="0">
                <a:latin typeface="Times New Roman"/>
                <a:cs typeface="Times New Roman"/>
              </a:rPr>
              <a:t>)  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5" name="矩形 24"/>
          <p:cNvSpPr/>
          <p:nvPr/>
        </p:nvSpPr>
        <p:spPr>
          <a:xfrm>
            <a:off x="1092200" y="6261105"/>
            <a:ext cx="5864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After considering edge 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u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 </a:t>
            </a:r>
            <a:r>
              <a:rPr lang="en-US" altLang="zh-CN" sz="2400" dirty="0">
                <a:latin typeface="Trebuchet MS"/>
                <a:cs typeface="Trebuchet MS"/>
              </a:rPr>
              <a:t>in pass </a:t>
            </a:r>
            <a:r>
              <a:rPr lang="en-US" altLang="zh-CN" sz="2400" i="1" dirty="0" err="1">
                <a:latin typeface="Times New Roman"/>
                <a:cs typeface="Times New Roman"/>
              </a:rPr>
              <a:t>i</a:t>
            </a:r>
            <a:r>
              <a:rPr lang="en-US" altLang="zh-CN" sz="2400" i="1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rebuchet MS"/>
                <a:cs typeface="Trebuchet MS"/>
              </a:rPr>
              <a:t>:</a:t>
            </a:r>
          </a:p>
        </p:txBody>
      </p:sp>
      <p:sp>
        <p:nvSpPr>
          <p:cNvPr id="27" name="object 5"/>
          <p:cNvSpPr txBox="1"/>
          <p:nvPr/>
        </p:nvSpPr>
        <p:spPr>
          <a:xfrm>
            <a:off x="814348" y="8899876"/>
            <a:ext cx="12578266" cy="346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  <a:tabLst>
                <a:tab pos="1419860" algn="l"/>
              </a:tabLst>
            </a:pPr>
            <a:r>
              <a:rPr sz="2300" dirty="0">
                <a:solidFill>
                  <a:srgbClr val="0048AA"/>
                </a:solidFill>
                <a:latin typeface="Trebuchet MS"/>
                <a:cs typeface="Trebuchet MS"/>
              </a:rPr>
              <a:t>Remark.</a:t>
            </a:r>
            <a:r>
              <a:rPr lang="en-US" sz="2300" dirty="0">
                <a:solidFill>
                  <a:srgbClr val="0048AA"/>
                </a:solidFill>
                <a:latin typeface="Trebuchet MS"/>
                <a:cs typeface="Trebuchet MS"/>
              </a:rPr>
              <a:t>   </a:t>
            </a:r>
            <a:r>
              <a:rPr sz="2300" dirty="0">
                <a:latin typeface="Trebuchet MS"/>
                <a:cs typeface="Trebuchet MS"/>
              </a:rPr>
              <a:t>If shortest path </a:t>
            </a:r>
            <a:r>
              <a:rPr lang="en-US" sz="2300" dirty="0">
                <a:latin typeface="Trebuchet MS"/>
                <a:cs typeface="Trebuchet MS"/>
              </a:rPr>
              <a:t>really </a:t>
            </a:r>
            <a:r>
              <a:rPr sz="2300" dirty="0">
                <a:latin typeface="Trebuchet MS"/>
                <a:cs typeface="Trebuchet MS"/>
              </a:rPr>
              <a:t>has </a:t>
            </a:r>
            <a:r>
              <a:rPr sz="2300" i="1" dirty="0">
                <a:latin typeface="Times New Roman"/>
                <a:cs typeface="Times New Roman"/>
              </a:rPr>
              <a:t>k </a:t>
            </a:r>
            <a:r>
              <a:rPr sz="2300" dirty="0">
                <a:latin typeface="Trebuchet MS"/>
                <a:cs typeface="Trebuchet MS"/>
              </a:rPr>
              <a:t>edges, then algorithm finds it after </a:t>
            </a:r>
            <a:r>
              <a:rPr lang="en-US" sz="2300" dirty="0">
                <a:latin typeface="Trebuchet MS"/>
                <a:cs typeface="Trebuchet MS"/>
              </a:rPr>
              <a:t>at most </a:t>
            </a:r>
            <a:r>
              <a:rPr sz="2300" i="1" dirty="0">
                <a:latin typeface="Times New Roman"/>
                <a:cs typeface="Times New Roman"/>
              </a:rPr>
              <a:t>k </a:t>
            </a:r>
            <a:r>
              <a:rPr sz="2300" dirty="0">
                <a:latin typeface="Trebuchet MS"/>
                <a:cs typeface="Trebuchet MS"/>
              </a:rPr>
              <a:t>passes.</a:t>
            </a:r>
          </a:p>
        </p:txBody>
      </p:sp>
    </p:spTree>
    <p:extLst>
      <p:ext uri="{BB962C8B-B14F-4D97-AF65-F5344CB8AC3E}">
        <p14:creationId xmlns:p14="http://schemas.microsoft.com/office/powerpoint/2010/main" val="25256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3009900"/>
            <a:ext cx="10534650" cy="37338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4521200" y="5029200"/>
            <a:ext cx="247650" cy="419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4376312" y="6019800"/>
            <a:ext cx="247650" cy="419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130800" y="4572000"/>
            <a:ext cx="762000" cy="762000"/>
            <a:chOff x="5130800" y="4572000"/>
            <a:chExt cx="762000" cy="762000"/>
          </a:xfrm>
        </p:grpSpPr>
        <p:sp>
          <p:nvSpPr>
            <p:cNvPr id="16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object 90"/>
          <p:cNvSpPr txBox="1"/>
          <p:nvPr/>
        </p:nvSpPr>
        <p:spPr>
          <a:xfrm>
            <a:off x="6042997" y="4309978"/>
            <a:ext cx="4341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1F20"/>
                </a:solidFill>
                <a:latin typeface="Times New Roman"/>
                <a:cs typeface="Times New Roman"/>
              </a:rPr>
              <a:t>7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20" name="object 90"/>
          <p:cNvSpPr txBox="1"/>
          <p:nvPr/>
        </p:nvSpPr>
        <p:spPr>
          <a:xfrm>
            <a:off x="1930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r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90"/>
          <p:cNvSpPr txBox="1"/>
          <p:nvPr/>
        </p:nvSpPr>
        <p:spPr>
          <a:xfrm>
            <a:off x="3552518" y="3962400"/>
            <a:ext cx="378264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90"/>
          <p:cNvSpPr txBox="1"/>
          <p:nvPr/>
        </p:nvSpPr>
        <p:spPr>
          <a:xfrm>
            <a:off x="5359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t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90"/>
          <p:cNvSpPr txBox="1"/>
          <p:nvPr/>
        </p:nvSpPr>
        <p:spPr>
          <a:xfrm>
            <a:off x="7115482" y="3959268"/>
            <a:ext cx="225118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x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90"/>
          <p:cNvSpPr txBox="1"/>
          <p:nvPr/>
        </p:nvSpPr>
        <p:spPr>
          <a:xfrm>
            <a:off x="8757390" y="3994208"/>
            <a:ext cx="361210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y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90"/>
          <p:cNvSpPr txBox="1"/>
          <p:nvPr/>
        </p:nvSpPr>
        <p:spPr>
          <a:xfrm>
            <a:off x="10525300" y="38862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z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1728440" y="4605454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3430860" y="4624040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136995" y="4579435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5199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2710" algn="l"/>
              </a:tabLst>
            </a:pPr>
            <a:r>
              <a:rPr sz="2800" b="0" dirty="0">
                <a:latin typeface="Arial"/>
                <a:cs typeface="Arial"/>
              </a:rPr>
              <a:t>Bellman–Ford:</a:t>
            </a:r>
            <a:r>
              <a:rPr lang="en-US" sz="2800" b="0" dirty="0">
                <a:latin typeface="Arial"/>
                <a:cs typeface="Arial"/>
              </a:rPr>
              <a:t> analysis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1019155" cy="98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Theorem 2.	</a:t>
            </a:r>
            <a:r>
              <a:rPr sz="2400" dirty="0">
                <a:latin typeface="Trebuchet MS"/>
                <a:cs typeface="Trebuchet MS"/>
              </a:rPr>
              <a:t>Assuming no negative cycles, Bellman–Ford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computes the lengths of the 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paths in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time and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extra space.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25500" y="2805087"/>
            <a:ext cx="2413000" cy="1045553"/>
            <a:chOff x="825500" y="2805087"/>
            <a:chExt cx="2413000" cy="1045553"/>
          </a:xfrm>
        </p:grpSpPr>
        <p:sp>
          <p:nvSpPr>
            <p:cNvPr id="6" name="object 6"/>
            <p:cNvSpPr txBox="1"/>
            <p:nvPr/>
          </p:nvSpPr>
          <p:spPr>
            <a:xfrm>
              <a:off x="825500" y="3327400"/>
              <a:ext cx="2413000" cy="523240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14300" marR="5080" indent="-101600">
                <a:lnSpc>
                  <a:spcPct val="104200"/>
                </a:lnSpc>
                <a:spcBef>
                  <a:spcPts val="20"/>
                </a:spcBef>
              </a:pPr>
              <a:r>
                <a:rPr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shortest </a:t>
              </a:r>
              <a:r>
                <a:rPr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path </a:t>
              </a:r>
              <a:r>
                <a:rPr sz="1600" spc="80" dirty="0">
                  <a:solidFill>
                    <a:srgbClr val="8D3124"/>
                  </a:solidFill>
                  <a:latin typeface="Trebuchet MS"/>
                  <a:cs typeface="Trebuchet MS"/>
                </a:rPr>
                <a:t>exists</a:t>
              </a:r>
              <a:r>
                <a:rPr sz="1600" spc="-95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600" spc="90" dirty="0">
                  <a:solidFill>
                    <a:srgbClr val="8D3124"/>
                  </a:solidFill>
                  <a:latin typeface="Trebuchet MS"/>
                  <a:cs typeface="Trebuchet MS"/>
                </a:rPr>
                <a:t>and  </a:t>
              </a:r>
              <a:r>
                <a:rPr sz="1600" spc="105" dirty="0">
                  <a:solidFill>
                    <a:srgbClr val="8D3124"/>
                  </a:solidFill>
                  <a:latin typeface="Trebuchet MS"/>
                  <a:cs typeface="Trebuchet MS"/>
                </a:rPr>
                <a:t>has </a:t>
              </a:r>
              <a:r>
                <a:rPr sz="1600" dirty="0">
                  <a:solidFill>
                    <a:srgbClr val="8D3124"/>
                  </a:solidFill>
                  <a:latin typeface="Trebuchet MS"/>
                  <a:cs typeface="Trebuchet MS"/>
                </a:rPr>
                <a:t>at </a:t>
              </a:r>
              <a:r>
                <a:rPr sz="1600" spc="105" dirty="0">
                  <a:solidFill>
                    <a:srgbClr val="8D3124"/>
                  </a:solidFill>
                  <a:latin typeface="Trebuchet MS"/>
                  <a:cs typeface="Trebuchet MS"/>
                </a:rPr>
                <a:t>most </a:t>
              </a:r>
              <a:r>
                <a:rPr sz="16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n</a:t>
              </a:r>
              <a:r>
                <a:rPr sz="16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−1</a:t>
              </a:r>
              <a:r>
                <a:rPr sz="1600" spc="-9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sz="1600" spc="100" dirty="0">
                  <a:solidFill>
                    <a:srgbClr val="8D3124"/>
                  </a:solidFill>
                  <a:latin typeface="Trebuchet MS"/>
                  <a:cs typeface="Trebuchet MS"/>
                </a:rPr>
                <a:t>edges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66601" y="2875378"/>
              <a:ext cx="164465" cy="325120"/>
            </a:xfrm>
            <a:custGeom>
              <a:avLst/>
              <a:gdLst/>
              <a:ahLst/>
              <a:cxnLst/>
              <a:rect l="l" t="t" r="r" b="b"/>
              <a:pathLst>
                <a:path w="164464" h="325119">
                  <a:moveTo>
                    <a:pt x="163874" y="0"/>
                  </a:moveTo>
                  <a:lnTo>
                    <a:pt x="158150" y="11337"/>
                  </a:lnTo>
                  <a:lnTo>
                    <a:pt x="0" y="324627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6599" y="2805087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9359" y="0"/>
                  </a:moveTo>
                  <a:lnTo>
                    <a:pt x="0" y="81368"/>
                  </a:lnTo>
                  <a:lnTo>
                    <a:pt x="68148" y="81622"/>
                  </a:lnTo>
                  <a:lnTo>
                    <a:pt x="108826" y="136309"/>
                  </a:lnTo>
                  <a:lnTo>
                    <a:pt x="1093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99611" y="2788551"/>
            <a:ext cx="5650789" cy="1064634"/>
            <a:chOff x="3899611" y="2788551"/>
            <a:chExt cx="5650789" cy="1064634"/>
          </a:xfrm>
        </p:grpSpPr>
        <p:sp>
          <p:nvSpPr>
            <p:cNvPr id="9" name="object 9"/>
            <p:cNvSpPr txBox="1"/>
            <p:nvPr/>
          </p:nvSpPr>
          <p:spPr>
            <a:xfrm>
              <a:off x="3899611" y="3327400"/>
              <a:ext cx="5650789" cy="5257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22630">
                <a:lnSpc>
                  <a:spcPts val="1860"/>
                </a:lnSpc>
                <a:spcBef>
                  <a:spcPts val="100"/>
                </a:spcBef>
              </a:pPr>
              <a:r>
                <a:rPr sz="1600" spc="10" dirty="0">
                  <a:solidFill>
                    <a:srgbClr val="8D3124"/>
                  </a:solidFill>
                  <a:latin typeface="Trebuchet MS"/>
                  <a:cs typeface="Trebuchet MS"/>
                </a:rPr>
                <a:t>after </a:t>
              </a:r>
              <a:r>
                <a:rPr sz="16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spc="-5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</a:t>
              </a:r>
              <a:r>
                <a:rPr sz="1600" spc="85" dirty="0">
                  <a:solidFill>
                    <a:srgbClr val="8D3124"/>
                  </a:solidFill>
                  <a:latin typeface="Trebuchet MS"/>
                  <a:cs typeface="Trebuchet MS"/>
                </a:rPr>
                <a:t>passes,</a:t>
              </a:r>
              <a:endParaRPr sz="1600" dirty="0">
                <a:latin typeface="Trebuchet MS"/>
                <a:cs typeface="Trebuchet MS"/>
              </a:endParaRPr>
            </a:p>
            <a:p>
              <a:pPr marL="12065" marR="5080" algn="ctr">
                <a:lnSpc>
                  <a:spcPts val="2000"/>
                </a:lnSpc>
                <a:spcBef>
                  <a:spcPts val="140"/>
                </a:spcBef>
              </a:pPr>
              <a:r>
                <a:rPr sz="16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d</a:t>
              </a:r>
              <a:r>
                <a:rPr sz="16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[</a:t>
              </a:r>
              <a:r>
                <a:rPr sz="1600" i="1" dirty="0">
                  <a:solidFill>
                    <a:srgbClr val="8D3124"/>
                  </a:solidFill>
                  <a:latin typeface="Times New Roman"/>
                  <a:cs typeface="Times New Roman"/>
                </a:rPr>
                <a:t>v</a:t>
              </a:r>
              <a:r>
                <a:rPr sz="1600" dirty="0">
                  <a:solidFill>
                    <a:srgbClr val="8D3124"/>
                  </a:solidFill>
                  <a:latin typeface="Times New Roman"/>
                  <a:cs typeface="Times New Roman"/>
                </a:rPr>
                <a:t>] </a:t>
              </a:r>
              <a:r>
                <a:rPr sz="1800" dirty="0">
                  <a:solidFill>
                    <a:srgbClr val="A34431"/>
                  </a:solidFill>
                  <a:latin typeface="Times New Roman"/>
                  <a:cs typeface="Times New Roman"/>
                </a:rPr>
                <a:t>≤ </a:t>
              </a:r>
              <a:r>
                <a:rPr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length </a:t>
              </a:r>
              <a:r>
                <a:rPr sz="1600" spc="55" dirty="0">
                  <a:solidFill>
                    <a:srgbClr val="8D3124"/>
                  </a:solidFill>
                  <a:latin typeface="Trebuchet MS"/>
                  <a:cs typeface="Trebuchet MS"/>
                </a:rPr>
                <a:t>of </a:t>
              </a:r>
              <a:r>
                <a:rPr sz="1600" spc="65" dirty="0">
                  <a:solidFill>
                    <a:srgbClr val="8D3124"/>
                  </a:solidFill>
                  <a:latin typeface="Trebuchet MS"/>
                  <a:cs typeface="Trebuchet MS"/>
                </a:rPr>
                <a:t>shortest</a:t>
              </a:r>
              <a:r>
                <a:rPr sz="1600" dirty="0">
                  <a:solidFill>
                    <a:srgbClr val="8D3124"/>
                  </a:solidFill>
                  <a:latin typeface="Trebuchet MS"/>
                  <a:cs typeface="Trebuchet MS"/>
                </a:rPr>
                <a:t> </a:t>
              </a:r>
              <a:r>
                <a:rPr sz="1600" spc="60" dirty="0">
                  <a:solidFill>
                    <a:srgbClr val="8D3124"/>
                  </a:solidFill>
                  <a:latin typeface="Trebuchet MS"/>
                  <a:cs typeface="Trebuchet MS"/>
                </a:rPr>
                <a:t>path </a:t>
              </a:r>
              <a:r>
                <a:rPr sz="1600" spc="20" dirty="0">
                  <a:solidFill>
                    <a:srgbClr val="8D3124"/>
                  </a:solidFill>
                  <a:latin typeface="Trebuchet MS"/>
                  <a:cs typeface="Trebuchet MS"/>
                </a:rPr>
                <a:t>that </a:t>
              </a:r>
              <a:r>
                <a:rPr sz="1600" spc="114" dirty="0">
                  <a:solidFill>
                    <a:srgbClr val="8D3124"/>
                  </a:solidFill>
                  <a:latin typeface="Trebuchet MS"/>
                  <a:cs typeface="Trebuchet MS"/>
                </a:rPr>
                <a:t>uses</a:t>
              </a:r>
              <a:r>
                <a:rPr lang="en-US" sz="1600" spc="114" dirty="0">
                  <a:solidFill>
                    <a:srgbClr val="8D3124"/>
                  </a:solidFill>
                  <a:latin typeface="Trebuchet MS"/>
                  <a:cs typeface="Trebuchet MS"/>
                </a:rPr>
                <a:t> at most </a:t>
              </a:r>
              <a:r>
                <a:rPr sz="1600" i="1" dirty="0" err="1">
                  <a:solidFill>
                    <a:srgbClr val="8D3124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i="1" spc="-114" dirty="0">
                  <a:solidFill>
                    <a:srgbClr val="8D3124"/>
                  </a:solidFill>
                  <a:latin typeface="Times New Roman"/>
                  <a:cs typeface="Times New Roman"/>
                </a:rPr>
                <a:t>   </a:t>
              </a:r>
              <a:r>
                <a:rPr sz="1600" spc="100" dirty="0">
                  <a:solidFill>
                    <a:srgbClr val="8D3124"/>
                  </a:solidFill>
                  <a:latin typeface="Trebuchet MS"/>
                  <a:cs typeface="Trebuchet MS"/>
                </a:rPr>
                <a:t>edges</a:t>
              </a:r>
              <a:endParaRPr sz="1600" dirty="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97449" y="2860226"/>
              <a:ext cx="146050" cy="320040"/>
            </a:xfrm>
            <a:custGeom>
              <a:avLst/>
              <a:gdLst/>
              <a:ahLst/>
              <a:cxnLst/>
              <a:rect l="l" t="t" r="r" b="b"/>
              <a:pathLst>
                <a:path w="146050" h="320039">
                  <a:moveTo>
                    <a:pt x="0" y="0"/>
                  </a:moveTo>
                  <a:lnTo>
                    <a:pt x="5257" y="11560"/>
                  </a:lnTo>
                  <a:lnTo>
                    <a:pt x="145424" y="319733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9833" y="2788551"/>
              <a:ext cx="110985" cy="136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4"/>
          <p:cNvSpPr txBox="1"/>
          <p:nvPr/>
        </p:nvSpPr>
        <p:spPr>
          <a:xfrm>
            <a:off x="800099" y="2296029"/>
            <a:ext cx="110191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581660" algn="l"/>
                <a:tab pos="3974465" algn="l"/>
              </a:tabLst>
            </a:pPr>
            <a:r>
              <a:rPr sz="2400" spc="-50" dirty="0">
                <a:solidFill>
                  <a:srgbClr val="0048AA"/>
                </a:solidFill>
                <a:latin typeface="Trebuchet MS"/>
                <a:cs typeface="Trebuchet MS"/>
              </a:rPr>
              <a:t>Pf.	</a:t>
            </a:r>
            <a:r>
              <a:rPr sz="2400" spc="130" dirty="0">
                <a:latin typeface="Trebuchet MS"/>
                <a:cs typeface="Trebuchet MS"/>
              </a:rPr>
              <a:t>Lemma </a:t>
            </a:r>
            <a:r>
              <a:rPr sz="2400" spc="260" dirty="0">
                <a:latin typeface="Trebuchet MS"/>
                <a:cs typeface="Trebuchet MS"/>
              </a:rPr>
              <a:t>2 +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Lemma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lang="en-US" sz="2400" spc="65" dirty="0">
                <a:latin typeface="Trebuchet MS"/>
                <a:cs typeface="Trebuchet MS"/>
              </a:rPr>
              <a:t>4</a:t>
            </a:r>
            <a:r>
              <a:rPr sz="2400" spc="65" dirty="0">
                <a:latin typeface="Trebuchet MS"/>
                <a:cs typeface="Trebuchet MS"/>
              </a:rPr>
              <a:t>.	</a:t>
            </a:r>
            <a:r>
              <a:rPr sz="2400" spc="360" dirty="0"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572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5722" y="7227885"/>
            <a:ext cx="3128010" cy="588645"/>
          </a:xfrm>
          <a:custGeom>
            <a:avLst/>
            <a:gdLst/>
            <a:ahLst/>
            <a:cxnLst/>
            <a:rect l="l" t="t" r="r" b="b"/>
            <a:pathLst>
              <a:path w="3128009" h="588645">
                <a:moveTo>
                  <a:pt x="0" y="588609"/>
                </a:moveTo>
                <a:lnTo>
                  <a:pt x="3127590" y="588609"/>
                </a:lnTo>
                <a:lnTo>
                  <a:pt x="3127590" y="0"/>
                </a:lnTo>
                <a:lnTo>
                  <a:pt x="0" y="0"/>
                </a:lnTo>
                <a:lnTo>
                  <a:pt x="0" y="588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/>
          </p:nvPr>
        </p:nvGraphicFramePr>
        <p:xfrm>
          <a:off x="2235200" y="1930397"/>
          <a:ext cx="8641080" cy="588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2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010"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year</a:t>
                      </a:r>
                      <a:endParaRPr sz="1800" dirty="0">
                        <a:latin typeface="DejaVu Sans"/>
                        <a:cs typeface="DejaVu Sans"/>
                      </a:endParaRPr>
                    </a:p>
                  </a:txBody>
                  <a:tcPr marL="0" marR="0" marT="152400" marB="0"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9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worst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case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discovered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by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E7EAEB"/>
                      </a:solidFill>
                      <a:prstDash val="solid"/>
                    </a:lnL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1955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7955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80" dirty="0">
                          <a:latin typeface="Trebuchet MS"/>
                          <a:cs typeface="Trebuchet MS"/>
                        </a:rPr>
                        <a:t>Shimbel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1956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351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950" spc="-172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800" spc="80" dirty="0">
                          <a:latin typeface="Trebuchet MS"/>
                          <a:cs typeface="Trebuchet MS"/>
                        </a:rPr>
                        <a:t>Ford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b="1" spc="-65" dirty="0">
                          <a:solidFill>
                            <a:srgbClr val="C00000"/>
                          </a:solidFill>
                          <a:latin typeface="DejaVu Sans"/>
                          <a:cs typeface="DejaVu Sans"/>
                        </a:rPr>
                        <a:t>1958</a:t>
                      </a:r>
                      <a:endParaRPr sz="1800" dirty="0">
                        <a:solidFill>
                          <a:srgbClr val="C00000"/>
                        </a:solidFill>
                        <a:latin typeface="DejaVu Sans"/>
                        <a:cs typeface="DejaVu Sans"/>
                      </a:endParaRPr>
                    </a:p>
                  </a:txBody>
                  <a:tcPr marL="0" marR="0" marT="15176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000" i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marL="0" marR="0" marT="13906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35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Bellman,</a:t>
                      </a:r>
                      <a:r>
                        <a:rPr sz="1800" spc="20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20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Moore</a:t>
                      </a:r>
                      <a:endParaRPr sz="1800" dirty="0">
                        <a:solidFill>
                          <a:srgbClr val="C00000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1983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732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3/4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800" spc="114" dirty="0">
                          <a:latin typeface="Trebuchet MS"/>
                          <a:cs typeface="Trebuchet MS"/>
                        </a:rPr>
                        <a:t>Gabow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1989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287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1/2</a:t>
                      </a:r>
                      <a:r>
                        <a:rPr sz="1950" spc="-7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log(</a:t>
                      </a: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nW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))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spc="85" dirty="0">
                          <a:latin typeface="Trebuchet MS"/>
                          <a:cs typeface="Trebuchet MS"/>
                        </a:rPr>
                        <a:t>Gabow–Tarjan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1993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5113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1/2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800" spc="90" dirty="0">
                          <a:latin typeface="Trebuchet MS"/>
                          <a:cs typeface="Trebuchet MS"/>
                        </a:rPr>
                        <a:t>Goldberg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2005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668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2.38</a:t>
                      </a:r>
                      <a:r>
                        <a:rPr sz="1950" spc="-165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90" dirty="0">
                          <a:latin typeface="Trebuchet MS"/>
                          <a:cs typeface="Trebuchet MS"/>
                        </a:rPr>
                        <a:t>Sankowsi,</a:t>
                      </a:r>
                      <a:r>
                        <a:rPr sz="18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90" dirty="0">
                          <a:latin typeface="Trebuchet MS"/>
                          <a:cs typeface="Trebuchet MS"/>
                        </a:rPr>
                        <a:t>Yuster–Zwick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128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-65" dirty="0">
                          <a:latin typeface="DejaVu Sans"/>
                          <a:cs typeface="DejaVu Sans"/>
                        </a:rPr>
                        <a:t>2016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4224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Õ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7" baseline="32051" dirty="0">
                          <a:latin typeface="Times New Roman"/>
                          <a:cs typeface="Times New Roman"/>
                        </a:rPr>
                        <a:t>10/7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spc="125" dirty="0">
                          <a:latin typeface="Trebuchet MS"/>
                          <a:cs typeface="Trebuchet MS"/>
                        </a:rPr>
                        <a:t>Cohen–Mądry–Sankowski–Vladu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85" dirty="0">
                          <a:latin typeface="DejaVu Sans"/>
                          <a:cs typeface="DejaVu Sans"/>
                        </a:rPr>
                        <a:t>20xx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5049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037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 </a:t>
            </a:r>
            <a:r>
              <a:rPr sz="2800" b="0" spc="55" dirty="0">
                <a:latin typeface="Arial"/>
                <a:cs typeface="Arial"/>
              </a:rPr>
              <a:t>with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484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weights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100" y="7315200"/>
            <a:ext cx="711200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78200" y="1482880"/>
            <a:ext cx="7023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50" dirty="0">
                <a:latin typeface="DejaVu Sans"/>
                <a:cs typeface="DejaVu Sans"/>
              </a:rPr>
              <a:t>S</a:t>
            </a:r>
            <a:r>
              <a:rPr sz="1600" b="1" spc="-50" dirty="0">
                <a:latin typeface="DejaVu Sans"/>
                <a:cs typeface="DejaVu Sans"/>
              </a:rPr>
              <a:t>ingle-source </a:t>
            </a:r>
            <a:r>
              <a:rPr lang="en-US" sz="1600" b="1" spc="-90" dirty="0">
                <a:latin typeface="DejaVu Sans"/>
                <a:cs typeface="DejaVu Sans"/>
              </a:rPr>
              <a:t>S</a:t>
            </a:r>
            <a:r>
              <a:rPr sz="1600" b="1" spc="-90" dirty="0">
                <a:latin typeface="DejaVu Sans"/>
                <a:cs typeface="DejaVu Sans"/>
              </a:rPr>
              <a:t>hortest </a:t>
            </a:r>
            <a:r>
              <a:rPr lang="en-US" sz="1600" b="1" spc="-100" dirty="0">
                <a:latin typeface="DejaVu Sans"/>
                <a:cs typeface="DejaVu Sans"/>
              </a:rPr>
              <a:t>P</a:t>
            </a:r>
            <a:r>
              <a:rPr sz="1600" b="1" spc="-100" dirty="0">
                <a:latin typeface="DejaVu Sans"/>
                <a:cs typeface="DejaVu Sans"/>
              </a:rPr>
              <a:t>aths </a:t>
            </a:r>
            <a:r>
              <a:rPr sz="1600" b="1" spc="-85" dirty="0">
                <a:latin typeface="DejaVu Sans"/>
                <a:cs typeface="DejaVu Sans"/>
              </a:rPr>
              <a:t>with </a:t>
            </a:r>
            <a:r>
              <a:rPr lang="en-US" sz="1600" b="1" spc="-90" dirty="0">
                <a:latin typeface="DejaVu Sans"/>
                <a:cs typeface="DejaVu Sans"/>
              </a:rPr>
              <a:t>W</a:t>
            </a:r>
            <a:r>
              <a:rPr sz="1600" b="1" spc="-90" dirty="0">
                <a:latin typeface="DejaVu Sans"/>
                <a:cs typeface="DejaVu Sans"/>
              </a:rPr>
              <a:t>eights </a:t>
            </a:r>
            <a:r>
              <a:rPr lang="en-US" sz="1600" b="1" spc="-125" dirty="0">
                <a:latin typeface="DejaVu Sans"/>
                <a:cs typeface="DejaVu Sans"/>
              </a:rPr>
              <a:t>B</a:t>
            </a:r>
            <a:r>
              <a:rPr sz="1600" b="1" spc="-125" dirty="0">
                <a:latin typeface="DejaVu Sans"/>
                <a:cs typeface="DejaVu Sans"/>
              </a:rPr>
              <a:t>etween</a:t>
            </a:r>
            <a:r>
              <a:rPr lang="en-US" sz="1600" b="1" spc="-125" dirty="0">
                <a:latin typeface="DejaVu Sans"/>
                <a:cs typeface="DejaVu Sans"/>
              </a:rPr>
              <a:t> </a:t>
            </a:r>
            <a:r>
              <a:rPr sz="1600" b="1" spc="-125" dirty="0">
                <a:latin typeface="DejaVu Sans"/>
                <a:cs typeface="DejaVu Sans"/>
              </a:rPr>
              <a:t> </a:t>
            </a:r>
            <a:r>
              <a:rPr sz="16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6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600" b="1" spc="-160" dirty="0">
                <a:latin typeface="DejaVu Sans"/>
                <a:cs typeface="DejaVu Sans"/>
              </a:rPr>
              <a:t> </a:t>
            </a:r>
            <a:r>
              <a:rPr lang="en-US" sz="1600" b="1" spc="-160" dirty="0">
                <a:latin typeface="DejaVu Sans"/>
                <a:cs typeface="DejaVu Sans"/>
              </a:rPr>
              <a:t> </a:t>
            </a:r>
            <a:r>
              <a:rPr sz="1600" b="1" spc="-110" dirty="0">
                <a:latin typeface="DejaVu Sans"/>
                <a:cs typeface="DejaVu Sans"/>
              </a:rPr>
              <a:t>and</a:t>
            </a:r>
            <a:r>
              <a:rPr sz="1600" b="1" spc="85" dirty="0">
                <a:latin typeface="DejaVu Sans"/>
                <a:cs typeface="DejaVu Sans"/>
              </a:rPr>
              <a:t> </a:t>
            </a:r>
            <a:r>
              <a:rPr sz="1600" b="1" i="1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37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4091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Arial"/>
                <a:cs typeface="Arial"/>
              </a:rPr>
              <a:t>Detecting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135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0546715" cy="98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Negative cycle detection problem. </a:t>
            </a:r>
            <a:r>
              <a:rPr sz="2400" dirty="0">
                <a:latin typeface="Trebuchet MS"/>
                <a:cs typeface="Trebuchet MS"/>
              </a:rPr>
              <a:t>Given a digraph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rebuchet MS"/>
                <a:cs typeface="Trebuchet MS"/>
              </a:rPr>
              <a:t>, with edge  lengths 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l</a:t>
            </a:r>
            <a:r>
              <a:rPr lang="en-US" sz="2400" i="1" baseline="-19097" dirty="0">
                <a:latin typeface="Times New Roman"/>
                <a:cs typeface="Times New Roman"/>
              </a:rPr>
              <a:t>uv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 find a negative cycle (if one exists).</a:t>
            </a:r>
          </a:p>
        </p:txBody>
      </p:sp>
      <p:sp>
        <p:nvSpPr>
          <p:cNvPr id="5" name="object 5"/>
          <p:cNvSpPr/>
          <p:nvPr/>
        </p:nvSpPr>
        <p:spPr>
          <a:xfrm>
            <a:off x="6261951" y="6631076"/>
            <a:ext cx="1955800" cy="1816735"/>
          </a:xfrm>
          <a:custGeom>
            <a:avLst/>
            <a:gdLst/>
            <a:ahLst/>
            <a:cxnLst/>
            <a:rect l="l" t="t" r="r" b="b"/>
            <a:pathLst>
              <a:path w="1955800" h="1816734">
                <a:moveTo>
                  <a:pt x="0" y="0"/>
                </a:moveTo>
                <a:lnTo>
                  <a:pt x="1927682" y="1790496"/>
                </a:lnTo>
                <a:lnTo>
                  <a:pt x="1955609" y="181643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30096" y="8258061"/>
            <a:ext cx="327660" cy="319405"/>
          </a:xfrm>
          <a:custGeom>
            <a:avLst/>
            <a:gdLst/>
            <a:ahLst/>
            <a:cxnLst/>
            <a:rect l="l" t="t" r="r" b="b"/>
            <a:pathLst>
              <a:path w="327659" h="319404">
                <a:moveTo>
                  <a:pt x="207429" y="0"/>
                </a:moveTo>
                <a:lnTo>
                  <a:pt x="159550" y="163525"/>
                </a:lnTo>
                <a:lnTo>
                  <a:pt x="0" y="223329"/>
                </a:lnTo>
                <a:lnTo>
                  <a:pt x="327037" y="319095"/>
                </a:lnTo>
                <a:lnTo>
                  <a:pt x="207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26200" y="6477000"/>
            <a:ext cx="1873885" cy="6350"/>
          </a:xfrm>
          <a:custGeom>
            <a:avLst/>
            <a:gdLst/>
            <a:ahLst/>
            <a:cxnLst/>
            <a:rect l="l" t="t" r="r" b="b"/>
            <a:pathLst>
              <a:path w="1873884" h="6350">
                <a:moveTo>
                  <a:pt x="-19049" y="2993"/>
                </a:moveTo>
                <a:lnTo>
                  <a:pt x="1892414" y="2993"/>
                </a:lnTo>
              </a:path>
            </a:pathLst>
          </a:custGeom>
          <a:ln w="44087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9520" y="6398972"/>
            <a:ext cx="168275" cy="167640"/>
          </a:xfrm>
          <a:custGeom>
            <a:avLst/>
            <a:gdLst/>
            <a:ahLst/>
            <a:cxnLst/>
            <a:rect l="l" t="t" r="r" b="b"/>
            <a:pathLst>
              <a:path w="168275" h="167640">
                <a:moveTo>
                  <a:pt x="167373" y="0"/>
                </a:moveTo>
                <a:lnTo>
                  <a:pt x="0" y="84366"/>
                </a:lnTo>
                <a:lnTo>
                  <a:pt x="167906" y="167639"/>
                </a:lnTo>
                <a:lnTo>
                  <a:pt x="125729" y="83959"/>
                </a:lnTo>
                <a:lnTo>
                  <a:pt x="167373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8065" y="6478143"/>
            <a:ext cx="1779270" cy="5080"/>
          </a:xfrm>
          <a:custGeom>
            <a:avLst/>
            <a:gdLst/>
            <a:ahLst/>
            <a:cxnLst/>
            <a:rect l="l" t="t" r="r" b="b"/>
            <a:pathLst>
              <a:path w="1779270" h="5079">
                <a:moveTo>
                  <a:pt x="-38100" y="2393"/>
                </a:moveTo>
                <a:lnTo>
                  <a:pt x="1817268" y="2393"/>
                </a:lnTo>
              </a:path>
            </a:pathLst>
          </a:custGeom>
          <a:ln w="80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2514" y="6330227"/>
            <a:ext cx="305435" cy="304800"/>
          </a:xfrm>
          <a:custGeom>
            <a:avLst/>
            <a:gdLst/>
            <a:ahLst/>
            <a:cxnLst/>
            <a:rect l="l" t="t" r="r" b="b"/>
            <a:pathLst>
              <a:path w="305435" h="304800">
                <a:moveTo>
                  <a:pt x="825" y="0"/>
                </a:moveTo>
                <a:lnTo>
                  <a:pt x="76619" y="152603"/>
                </a:lnTo>
                <a:lnTo>
                  <a:pt x="0" y="304800"/>
                </a:lnTo>
                <a:lnTo>
                  <a:pt x="305219" y="153212"/>
                </a:lnTo>
                <a:lnTo>
                  <a:pt x="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5364" y="6633413"/>
            <a:ext cx="2012314" cy="1925955"/>
          </a:xfrm>
          <a:custGeom>
            <a:avLst/>
            <a:gdLst/>
            <a:ahLst/>
            <a:cxnLst/>
            <a:rect l="l" t="t" r="r" b="b"/>
            <a:pathLst>
              <a:path w="2012314" h="1925954">
                <a:moveTo>
                  <a:pt x="2012135" y="0"/>
                </a:moveTo>
                <a:lnTo>
                  <a:pt x="13764" y="1912175"/>
                </a:lnTo>
                <a:lnTo>
                  <a:pt x="0" y="1925345"/>
                </a:lnTo>
              </a:path>
            </a:pathLst>
          </a:custGeom>
          <a:ln w="38100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8286" y="8456067"/>
            <a:ext cx="179705" cy="176530"/>
          </a:xfrm>
          <a:custGeom>
            <a:avLst/>
            <a:gdLst/>
            <a:ahLst/>
            <a:cxnLst/>
            <a:rect l="l" t="t" r="r" b="b"/>
            <a:pathLst>
              <a:path w="179704" h="176529">
                <a:moveTo>
                  <a:pt x="63182" y="0"/>
                </a:moveTo>
                <a:lnTo>
                  <a:pt x="0" y="176455"/>
                </a:lnTo>
                <a:lnTo>
                  <a:pt x="179082" y="121117"/>
                </a:lnTo>
                <a:lnTo>
                  <a:pt x="90843" y="89531"/>
                </a:lnTo>
                <a:lnTo>
                  <a:pt x="63182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2826" y="6699923"/>
            <a:ext cx="1270" cy="1719580"/>
          </a:xfrm>
          <a:custGeom>
            <a:avLst/>
            <a:gdLst/>
            <a:ahLst/>
            <a:cxnLst/>
            <a:rect l="l" t="t" r="r" b="b"/>
            <a:pathLst>
              <a:path w="1270" h="1719579">
                <a:moveTo>
                  <a:pt x="353" y="-19049"/>
                </a:moveTo>
                <a:lnTo>
                  <a:pt x="353" y="1738160"/>
                </a:lnTo>
              </a:path>
            </a:pathLst>
          </a:custGeom>
          <a:ln w="38807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9038" y="8358035"/>
            <a:ext cx="167639" cy="16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5332" y="6275726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1" y="0"/>
                </a:moveTo>
                <a:lnTo>
                  <a:pt x="185347" y="0"/>
                </a:lnTo>
                <a:lnTo>
                  <a:pt x="140343" y="10021"/>
                </a:lnTo>
                <a:lnTo>
                  <a:pt x="98007" y="30063"/>
                </a:lnTo>
                <a:lnTo>
                  <a:pt x="60117" y="60126"/>
                </a:lnTo>
                <a:lnTo>
                  <a:pt x="30058" y="98012"/>
                </a:lnTo>
                <a:lnTo>
                  <a:pt x="10019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19" y="276247"/>
                </a:lnTo>
                <a:lnTo>
                  <a:pt x="30058" y="318582"/>
                </a:lnTo>
                <a:lnTo>
                  <a:pt x="60117" y="356468"/>
                </a:lnTo>
                <a:lnTo>
                  <a:pt x="98007" y="386531"/>
                </a:lnTo>
                <a:lnTo>
                  <a:pt x="140343" y="406573"/>
                </a:lnTo>
                <a:lnTo>
                  <a:pt x="185347" y="416594"/>
                </a:lnTo>
                <a:lnTo>
                  <a:pt x="231241" y="416594"/>
                </a:lnTo>
                <a:lnTo>
                  <a:pt x="276245" y="406573"/>
                </a:lnTo>
                <a:lnTo>
                  <a:pt x="318581" y="386531"/>
                </a:lnTo>
                <a:lnTo>
                  <a:pt x="356471" y="356468"/>
                </a:lnTo>
                <a:lnTo>
                  <a:pt x="386530" y="318582"/>
                </a:lnTo>
                <a:lnTo>
                  <a:pt x="406569" y="276247"/>
                </a:lnTo>
                <a:lnTo>
                  <a:pt x="416588" y="231244"/>
                </a:lnTo>
                <a:lnTo>
                  <a:pt x="416588" y="185350"/>
                </a:lnTo>
                <a:lnTo>
                  <a:pt x="406569" y="140346"/>
                </a:lnTo>
                <a:lnTo>
                  <a:pt x="386530" y="98012"/>
                </a:lnTo>
                <a:lnTo>
                  <a:pt x="356471" y="60126"/>
                </a:lnTo>
                <a:lnTo>
                  <a:pt x="318581" y="30063"/>
                </a:lnTo>
                <a:lnTo>
                  <a:pt x="276245" y="10021"/>
                </a:lnTo>
                <a:lnTo>
                  <a:pt x="23124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5323" y="6275726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3184" y="743626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51515" y="74224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02165" y="6883959"/>
            <a:ext cx="0" cy="1682114"/>
          </a:xfrm>
          <a:custGeom>
            <a:avLst/>
            <a:gdLst/>
            <a:ahLst/>
            <a:cxnLst/>
            <a:rect l="l" t="t" r="r" b="b"/>
            <a:pathLst>
              <a:path h="1682115">
                <a:moveTo>
                  <a:pt x="0" y="0"/>
                </a:moveTo>
                <a:lnTo>
                  <a:pt x="0" y="0"/>
                </a:lnTo>
                <a:lnTo>
                  <a:pt x="0" y="1630678"/>
                </a:lnTo>
                <a:lnTo>
                  <a:pt x="0" y="168205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49765" y="66934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152400" y="228600"/>
                </a:lnTo>
                <a:lnTo>
                  <a:pt x="266700" y="228600"/>
                </a:lnTo>
                <a:lnTo>
                  <a:pt x="152400" y="0"/>
                </a:lnTo>
                <a:close/>
              </a:path>
              <a:path w="304800" h="304800">
                <a:moveTo>
                  <a:pt x="266700" y="228600"/>
                </a:moveTo>
                <a:lnTo>
                  <a:pt x="152400" y="228600"/>
                </a:lnTo>
                <a:lnTo>
                  <a:pt x="304800" y="304800"/>
                </a:lnTo>
                <a:lnTo>
                  <a:pt x="2667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3867" y="626926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6"/>
                </a:lnTo>
                <a:lnTo>
                  <a:pt x="10021" y="140352"/>
                </a:lnTo>
                <a:lnTo>
                  <a:pt x="0" y="185356"/>
                </a:lnTo>
                <a:lnTo>
                  <a:pt x="0" y="231250"/>
                </a:lnTo>
                <a:lnTo>
                  <a:pt x="10021" y="276254"/>
                </a:lnTo>
                <a:lnTo>
                  <a:pt x="30063" y="318591"/>
                </a:lnTo>
                <a:lnTo>
                  <a:pt x="60126" y="356480"/>
                </a:lnTo>
                <a:lnTo>
                  <a:pt x="98012" y="386539"/>
                </a:lnTo>
                <a:lnTo>
                  <a:pt x="140346" y="406578"/>
                </a:lnTo>
                <a:lnTo>
                  <a:pt x="185350" y="416598"/>
                </a:lnTo>
                <a:lnTo>
                  <a:pt x="231244" y="416598"/>
                </a:lnTo>
                <a:lnTo>
                  <a:pt x="276247" y="406578"/>
                </a:lnTo>
                <a:lnTo>
                  <a:pt x="318582" y="386539"/>
                </a:lnTo>
                <a:lnTo>
                  <a:pt x="356468" y="356480"/>
                </a:lnTo>
                <a:lnTo>
                  <a:pt x="386531" y="318591"/>
                </a:lnTo>
                <a:lnTo>
                  <a:pt x="406573" y="276254"/>
                </a:lnTo>
                <a:lnTo>
                  <a:pt x="416594" y="231250"/>
                </a:lnTo>
                <a:lnTo>
                  <a:pt x="416594" y="185356"/>
                </a:lnTo>
                <a:lnTo>
                  <a:pt x="406573" y="140352"/>
                </a:lnTo>
                <a:lnTo>
                  <a:pt x="386531" y="98016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3867" y="626926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8513" y="8745236"/>
            <a:ext cx="1778635" cy="30480"/>
          </a:xfrm>
          <a:custGeom>
            <a:avLst/>
            <a:gdLst/>
            <a:ahLst/>
            <a:cxnLst/>
            <a:rect l="l" t="t" r="r" b="b"/>
            <a:pathLst>
              <a:path w="1778635" h="30479">
                <a:moveTo>
                  <a:pt x="1778318" y="0"/>
                </a:moveTo>
                <a:lnTo>
                  <a:pt x="38094" y="29215"/>
                </a:lnTo>
                <a:lnTo>
                  <a:pt x="0" y="2985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8039" y="8620794"/>
            <a:ext cx="307340" cy="304800"/>
          </a:xfrm>
          <a:custGeom>
            <a:avLst/>
            <a:gdLst/>
            <a:ahLst/>
            <a:cxnLst/>
            <a:rect l="l" t="t" r="r" b="b"/>
            <a:pathLst>
              <a:path w="307339" h="304800">
                <a:moveTo>
                  <a:pt x="302196" y="0"/>
                </a:moveTo>
                <a:lnTo>
                  <a:pt x="0" y="157495"/>
                </a:lnTo>
                <a:lnTo>
                  <a:pt x="307314" y="304756"/>
                </a:lnTo>
                <a:lnTo>
                  <a:pt x="228561" y="153658"/>
                </a:lnTo>
                <a:lnTo>
                  <a:pt x="302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93867" y="857361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231244" y="0"/>
                </a:moveTo>
                <a:lnTo>
                  <a:pt x="185350" y="0"/>
                </a:lnTo>
                <a:lnTo>
                  <a:pt x="140346" y="10020"/>
                </a:lnTo>
                <a:lnTo>
                  <a:pt x="98012" y="30061"/>
                </a:lnTo>
                <a:lnTo>
                  <a:pt x="60126" y="60122"/>
                </a:lnTo>
                <a:lnTo>
                  <a:pt x="30063" y="98011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3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70"/>
                </a:lnTo>
                <a:lnTo>
                  <a:pt x="98012" y="386532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2"/>
                </a:lnTo>
                <a:lnTo>
                  <a:pt x="356468" y="356470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3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1"/>
                </a:lnTo>
                <a:lnTo>
                  <a:pt x="356468" y="60122"/>
                </a:lnTo>
                <a:lnTo>
                  <a:pt x="318582" y="30061"/>
                </a:lnTo>
                <a:lnTo>
                  <a:pt x="276247" y="10020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93867" y="857361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09088" y="8725772"/>
            <a:ext cx="1790700" cy="13335"/>
          </a:xfrm>
          <a:custGeom>
            <a:avLst/>
            <a:gdLst/>
            <a:ahLst/>
            <a:cxnLst/>
            <a:rect l="l" t="t" r="r" b="b"/>
            <a:pathLst>
              <a:path w="1790700" h="13334">
                <a:moveTo>
                  <a:pt x="-38100" y="6455"/>
                </a:moveTo>
                <a:lnTo>
                  <a:pt x="1828589" y="6455"/>
                </a:lnTo>
              </a:path>
            </a:pathLst>
          </a:custGeom>
          <a:ln w="89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18593" y="8585462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3695" y="0"/>
                </a:moveTo>
                <a:lnTo>
                  <a:pt x="0" y="154593"/>
                </a:lnTo>
                <a:lnTo>
                  <a:pt x="305892" y="304792"/>
                </a:lnTo>
                <a:lnTo>
                  <a:pt x="228587" y="152946"/>
                </a:lnTo>
                <a:lnTo>
                  <a:pt x="3036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94396" y="8533315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50" y="0"/>
                </a:moveTo>
                <a:lnTo>
                  <a:pt x="185356" y="0"/>
                </a:lnTo>
                <a:lnTo>
                  <a:pt x="140352" y="10020"/>
                </a:lnTo>
                <a:lnTo>
                  <a:pt x="98016" y="30061"/>
                </a:lnTo>
                <a:lnTo>
                  <a:pt x="60126" y="60123"/>
                </a:lnTo>
                <a:lnTo>
                  <a:pt x="30063" y="98011"/>
                </a:lnTo>
                <a:lnTo>
                  <a:pt x="10021" y="140347"/>
                </a:lnTo>
                <a:lnTo>
                  <a:pt x="0" y="185350"/>
                </a:lnTo>
                <a:lnTo>
                  <a:pt x="0" y="231243"/>
                </a:lnTo>
                <a:lnTo>
                  <a:pt x="10021" y="276247"/>
                </a:lnTo>
                <a:lnTo>
                  <a:pt x="30063" y="318583"/>
                </a:lnTo>
                <a:lnTo>
                  <a:pt x="60126" y="356471"/>
                </a:lnTo>
                <a:lnTo>
                  <a:pt x="98016" y="386533"/>
                </a:lnTo>
                <a:lnTo>
                  <a:pt x="140352" y="406574"/>
                </a:lnTo>
                <a:lnTo>
                  <a:pt x="185356" y="416594"/>
                </a:lnTo>
                <a:lnTo>
                  <a:pt x="231250" y="416594"/>
                </a:lnTo>
                <a:lnTo>
                  <a:pt x="276254" y="406574"/>
                </a:lnTo>
                <a:lnTo>
                  <a:pt x="318591" y="386533"/>
                </a:lnTo>
                <a:lnTo>
                  <a:pt x="356480" y="356471"/>
                </a:lnTo>
                <a:lnTo>
                  <a:pt x="386539" y="318583"/>
                </a:lnTo>
                <a:lnTo>
                  <a:pt x="406578" y="276247"/>
                </a:lnTo>
                <a:lnTo>
                  <a:pt x="416598" y="231243"/>
                </a:lnTo>
                <a:lnTo>
                  <a:pt x="416598" y="185350"/>
                </a:lnTo>
                <a:lnTo>
                  <a:pt x="406578" y="140347"/>
                </a:lnTo>
                <a:lnTo>
                  <a:pt x="386539" y="98011"/>
                </a:lnTo>
                <a:lnTo>
                  <a:pt x="356480" y="60123"/>
                </a:lnTo>
                <a:lnTo>
                  <a:pt x="318591" y="30061"/>
                </a:lnTo>
                <a:lnTo>
                  <a:pt x="276254" y="10020"/>
                </a:lnTo>
                <a:lnTo>
                  <a:pt x="2312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4396" y="8533315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65615" y="7435827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18015" y="7422465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81619" y="7422461"/>
            <a:ext cx="467359" cy="368300"/>
          </a:xfrm>
          <a:custGeom>
            <a:avLst/>
            <a:gdLst/>
            <a:ahLst/>
            <a:cxnLst/>
            <a:rect l="l" t="t" r="r" b="b"/>
            <a:pathLst>
              <a:path w="467360" h="368300">
                <a:moveTo>
                  <a:pt x="233544" y="0"/>
                </a:moveTo>
                <a:lnTo>
                  <a:pt x="188669" y="3371"/>
                </a:lnTo>
                <a:lnTo>
                  <a:pt x="145130" y="13485"/>
                </a:lnTo>
                <a:lnTo>
                  <a:pt x="104263" y="30341"/>
                </a:lnTo>
                <a:lnTo>
                  <a:pt x="67404" y="53940"/>
                </a:lnTo>
                <a:lnTo>
                  <a:pt x="33702" y="87237"/>
                </a:lnTo>
                <a:lnTo>
                  <a:pt x="11234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234" y="243865"/>
                </a:lnTo>
                <a:lnTo>
                  <a:pt x="33702" y="281069"/>
                </a:lnTo>
                <a:lnTo>
                  <a:pt x="67404" y="314366"/>
                </a:lnTo>
                <a:lnTo>
                  <a:pt x="104263" y="337965"/>
                </a:lnTo>
                <a:lnTo>
                  <a:pt x="145130" y="354821"/>
                </a:lnTo>
                <a:lnTo>
                  <a:pt x="188669" y="364935"/>
                </a:lnTo>
                <a:lnTo>
                  <a:pt x="233544" y="368306"/>
                </a:lnTo>
                <a:lnTo>
                  <a:pt x="278418" y="364935"/>
                </a:lnTo>
                <a:lnTo>
                  <a:pt x="321955" y="354821"/>
                </a:lnTo>
                <a:lnTo>
                  <a:pt x="362819" y="337965"/>
                </a:lnTo>
                <a:lnTo>
                  <a:pt x="399674" y="314366"/>
                </a:lnTo>
                <a:lnTo>
                  <a:pt x="433381" y="281069"/>
                </a:lnTo>
                <a:lnTo>
                  <a:pt x="455852" y="243865"/>
                </a:lnTo>
                <a:lnTo>
                  <a:pt x="467088" y="204317"/>
                </a:lnTo>
                <a:lnTo>
                  <a:pt x="467088" y="163988"/>
                </a:lnTo>
                <a:lnTo>
                  <a:pt x="455852" y="124440"/>
                </a:lnTo>
                <a:lnTo>
                  <a:pt x="433381" y="87237"/>
                </a:lnTo>
                <a:lnTo>
                  <a:pt x="399674" y="53940"/>
                </a:lnTo>
                <a:lnTo>
                  <a:pt x="362819" y="30341"/>
                </a:lnTo>
                <a:lnTo>
                  <a:pt x="321955" y="13485"/>
                </a:lnTo>
                <a:lnTo>
                  <a:pt x="278418" y="3371"/>
                </a:lnTo>
                <a:lnTo>
                  <a:pt x="23354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032615" y="74097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15465" y="6692215"/>
            <a:ext cx="0" cy="1709420"/>
          </a:xfrm>
          <a:custGeom>
            <a:avLst/>
            <a:gdLst/>
            <a:ahLst/>
            <a:cxnLst/>
            <a:rect l="l" t="t" r="r" b="b"/>
            <a:pathLst>
              <a:path h="1709420">
                <a:moveTo>
                  <a:pt x="0" y="0"/>
                </a:moveTo>
                <a:lnTo>
                  <a:pt x="0" y="0"/>
                </a:lnTo>
                <a:lnTo>
                  <a:pt x="0" y="1690370"/>
                </a:lnTo>
                <a:lnTo>
                  <a:pt x="0" y="1709420"/>
                </a:lnTo>
              </a:path>
            </a:pathLst>
          </a:custGeom>
          <a:ln w="38100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31645" y="8340674"/>
            <a:ext cx="167640" cy="16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07167" y="626801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2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68"/>
                </a:lnTo>
                <a:lnTo>
                  <a:pt x="98012" y="386531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1"/>
                </a:lnTo>
                <a:lnTo>
                  <a:pt x="356468" y="356468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4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2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07167" y="626801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07167" y="8515916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0"/>
                </a:lnTo>
                <a:lnTo>
                  <a:pt x="98012" y="30061"/>
                </a:lnTo>
                <a:lnTo>
                  <a:pt x="60126" y="60123"/>
                </a:lnTo>
                <a:lnTo>
                  <a:pt x="30063" y="98012"/>
                </a:lnTo>
                <a:lnTo>
                  <a:pt x="10021" y="140347"/>
                </a:lnTo>
                <a:lnTo>
                  <a:pt x="0" y="185351"/>
                </a:lnTo>
                <a:lnTo>
                  <a:pt x="0" y="231245"/>
                </a:lnTo>
                <a:lnTo>
                  <a:pt x="10021" y="276248"/>
                </a:lnTo>
                <a:lnTo>
                  <a:pt x="30063" y="318584"/>
                </a:lnTo>
                <a:lnTo>
                  <a:pt x="60126" y="356473"/>
                </a:lnTo>
                <a:lnTo>
                  <a:pt x="98012" y="386534"/>
                </a:lnTo>
                <a:lnTo>
                  <a:pt x="140346" y="406575"/>
                </a:lnTo>
                <a:lnTo>
                  <a:pt x="185350" y="416595"/>
                </a:lnTo>
                <a:lnTo>
                  <a:pt x="231244" y="416595"/>
                </a:lnTo>
                <a:lnTo>
                  <a:pt x="276247" y="406575"/>
                </a:lnTo>
                <a:lnTo>
                  <a:pt x="318582" y="386534"/>
                </a:lnTo>
                <a:lnTo>
                  <a:pt x="356468" y="356473"/>
                </a:lnTo>
                <a:lnTo>
                  <a:pt x="386531" y="318584"/>
                </a:lnTo>
                <a:lnTo>
                  <a:pt x="406573" y="276248"/>
                </a:lnTo>
                <a:lnTo>
                  <a:pt x="416594" y="231245"/>
                </a:lnTo>
                <a:lnTo>
                  <a:pt x="416594" y="185351"/>
                </a:lnTo>
                <a:lnTo>
                  <a:pt x="406573" y="140347"/>
                </a:lnTo>
                <a:lnTo>
                  <a:pt x="386531" y="98012"/>
                </a:lnTo>
                <a:lnTo>
                  <a:pt x="356468" y="60123"/>
                </a:lnTo>
                <a:lnTo>
                  <a:pt x="318582" y="30061"/>
                </a:lnTo>
                <a:lnTo>
                  <a:pt x="276247" y="10020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07167" y="8515917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13184" y="629326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851515" y="62794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38884" y="743626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213715" y="7435165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38884" y="8541165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8"/>
                </a:lnTo>
                <a:lnTo>
                  <a:pt x="65584" y="52836"/>
                </a:lnTo>
                <a:lnTo>
                  <a:pt x="32792" y="86132"/>
                </a:lnTo>
                <a:lnTo>
                  <a:pt x="10930" y="123335"/>
                </a:lnTo>
                <a:lnTo>
                  <a:pt x="0" y="162884"/>
                </a:lnTo>
                <a:lnTo>
                  <a:pt x="0" y="203214"/>
                </a:lnTo>
                <a:lnTo>
                  <a:pt x="10930" y="242763"/>
                </a:lnTo>
                <a:lnTo>
                  <a:pt x="32792" y="279966"/>
                </a:lnTo>
                <a:lnTo>
                  <a:pt x="65584" y="313262"/>
                </a:lnTo>
                <a:lnTo>
                  <a:pt x="106916" y="339680"/>
                </a:lnTo>
                <a:lnTo>
                  <a:pt x="153100" y="357293"/>
                </a:lnTo>
                <a:lnTo>
                  <a:pt x="202197" y="366099"/>
                </a:lnTo>
                <a:lnTo>
                  <a:pt x="252263" y="366099"/>
                </a:lnTo>
                <a:lnTo>
                  <a:pt x="301360" y="357293"/>
                </a:lnTo>
                <a:lnTo>
                  <a:pt x="347544" y="339680"/>
                </a:lnTo>
                <a:lnTo>
                  <a:pt x="388876" y="313262"/>
                </a:lnTo>
                <a:lnTo>
                  <a:pt x="421668" y="279966"/>
                </a:lnTo>
                <a:lnTo>
                  <a:pt x="443530" y="242763"/>
                </a:lnTo>
                <a:lnTo>
                  <a:pt x="454460" y="203214"/>
                </a:lnTo>
                <a:lnTo>
                  <a:pt x="454460" y="162884"/>
                </a:lnTo>
                <a:lnTo>
                  <a:pt x="443530" y="123335"/>
                </a:lnTo>
                <a:lnTo>
                  <a:pt x="421668" y="86132"/>
                </a:lnTo>
                <a:lnTo>
                  <a:pt x="388876" y="52836"/>
                </a:lnTo>
                <a:lnTo>
                  <a:pt x="347544" y="26418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213715" y="8540065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13184" y="8553865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8"/>
                </a:lnTo>
                <a:lnTo>
                  <a:pt x="65584" y="52836"/>
                </a:lnTo>
                <a:lnTo>
                  <a:pt x="32792" y="86132"/>
                </a:lnTo>
                <a:lnTo>
                  <a:pt x="10930" y="123335"/>
                </a:lnTo>
                <a:lnTo>
                  <a:pt x="0" y="162884"/>
                </a:lnTo>
                <a:lnTo>
                  <a:pt x="0" y="203214"/>
                </a:lnTo>
                <a:lnTo>
                  <a:pt x="10930" y="242763"/>
                </a:lnTo>
                <a:lnTo>
                  <a:pt x="32792" y="279966"/>
                </a:lnTo>
                <a:lnTo>
                  <a:pt x="65584" y="313262"/>
                </a:lnTo>
                <a:lnTo>
                  <a:pt x="106915" y="339680"/>
                </a:lnTo>
                <a:lnTo>
                  <a:pt x="153098" y="357293"/>
                </a:lnTo>
                <a:lnTo>
                  <a:pt x="202193" y="366099"/>
                </a:lnTo>
                <a:lnTo>
                  <a:pt x="252258" y="366099"/>
                </a:lnTo>
                <a:lnTo>
                  <a:pt x="301354" y="357293"/>
                </a:lnTo>
                <a:lnTo>
                  <a:pt x="347540" y="339680"/>
                </a:lnTo>
                <a:lnTo>
                  <a:pt x="388876" y="313262"/>
                </a:lnTo>
                <a:lnTo>
                  <a:pt x="421668" y="279966"/>
                </a:lnTo>
                <a:lnTo>
                  <a:pt x="443530" y="242763"/>
                </a:lnTo>
                <a:lnTo>
                  <a:pt x="454460" y="203214"/>
                </a:lnTo>
                <a:lnTo>
                  <a:pt x="454460" y="162884"/>
                </a:lnTo>
                <a:lnTo>
                  <a:pt x="443530" y="123335"/>
                </a:lnTo>
                <a:lnTo>
                  <a:pt x="421668" y="86132"/>
                </a:lnTo>
                <a:lnTo>
                  <a:pt x="388876" y="52836"/>
                </a:lnTo>
                <a:lnTo>
                  <a:pt x="347540" y="26418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851515" y="85400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69184" y="742356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344015" y="7422465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38884" y="629326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277215" y="62794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268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 1"/>
          <p:cNvSpPr txBox="1"/>
          <p:nvPr/>
        </p:nvSpPr>
        <p:spPr>
          <a:xfrm>
            <a:off x="800100" y="1216660"/>
            <a:ext cx="11722100" cy="50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5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	</a:t>
            </a:r>
            <a:r>
              <a:rPr sz="2400" dirty="0">
                <a:latin typeface="Trebuchet MS"/>
                <a:cs typeface="Trebuchet MS"/>
              </a:rPr>
              <a:t>If 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= 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– 1,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for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every</a:t>
            </a:r>
            <a:r>
              <a:rPr sz="2400" dirty="0">
                <a:latin typeface="Trebuchet MS"/>
                <a:cs typeface="Trebuchet MS"/>
              </a:rPr>
              <a:t> node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rebuchet MS"/>
                <a:cs typeface="Trebuchet MS"/>
              </a:rPr>
              <a:t>, then no negative cycles.  </a:t>
            </a:r>
          </a:p>
        </p:txBody>
      </p:sp>
      <p:sp>
        <p:nvSpPr>
          <p:cNvPr id="28" name="object 4 2"/>
          <p:cNvSpPr txBox="1"/>
          <p:nvPr/>
        </p:nvSpPr>
        <p:spPr>
          <a:xfrm>
            <a:off x="794061" y="1695944"/>
            <a:ext cx="11722100" cy="6440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Pf.	</a:t>
            </a:r>
            <a:r>
              <a:rPr lang="en-US" sz="2400" dirty="0">
                <a:latin typeface="Trebuchet MS"/>
                <a:cs typeface="Trebuchet MS"/>
              </a:rPr>
              <a:t>For every node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rebuchet MS"/>
                <a:cs typeface="Trebuchet MS"/>
              </a:rPr>
              <a:t>, if </a:t>
            </a:r>
            <a:r>
              <a:rPr lang="pt-BR" altLang="zh-CN" sz="2400" i="1" dirty="0">
                <a:latin typeface="Times New Roman"/>
                <a:cs typeface="Times New Roman"/>
              </a:rPr>
              <a:t>OPT</a:t>
            </a:r>
            <a:r>
              <a:rPr lang="pt-BR" altLang="zh-CN" sz="2400" dirty="0">
                <a:latin typeface="Times New Roman"/>
                <a:cs typeface="Times New Roman"/>
              </a:rPr>
              <a:t>(</a:t>
            </a:r>
            <a:r>
              <a:rPr lang="pt-BR" altLang="zh-CN" sz="2400" i="1" dirty="0">
                <a:latin typeface="Times New Roman"/>
                <a:cs typeface="Times New Roman"/>
              </a:rPr>
              <a:t>n</a:t>
            </a:r>
            <a:r>
              <a:rPr lang="pt-BR" altLang="zh-CN" sz="2400" dirty="0">
                <a:latin typeface="Times New Roman"/>
                <a:cs typeface="Times New Roman"/>
              </a:rPr>
              <a:t>, </a:t>
            </a:r>
            <a:r>
              <a:rPr lang="pt-BR" altLang="zh-CN" sz="2400" i="1" dirty="0">
                <a:latin typeface="Times New Roman"/>
                <a:cs typeface="Times New Roman"/>
              </a:rPr>
              <a:t>v</a:t>
            </a:r>
            <a:r>
              <a:rPr lang="pt-BR" altLang="zh-CN" sz="2400" dirty="0">
                <a:latin typeface="Times New Roman"/>
                <a:cs typeface="Times New Roman"/>
              </a:rPr>
              <a:t>) = </a:t>
            </a:r>
            <a:r>
              <a:rPr lang="pt-BR" altLang="zh-CN" sz="2400" i="1" dirty="0">
                <a:latin typeface="Times New Roman"/>
                <a:cs typeface="Times New Roman"/>
              </a:rPr>
              <a:t>OPT</a:t>
            </a:r>
            <a:r>
              <a:rPr lang="pt-BR" altLang="zh-CN" sz="2400" dirty="0">
                <a:latin typeface="Times New Roman"/>
                <a:cs typeface="Times New Roman"/>
              </a:rPr>
              <a:t>(</a:t>
            </a:r>
            <a:r>
              <a:rPr lang="pt-BR" altLang="zh-CN" sz="2400" i="1" dirty="0">
                <a:latin typeface="Times New Roman"/>
                <a:cs typeface="Times New Roman"/>
              </a:rPr>
              <a:t>n </a:t>
            </a:r>
            <a:r>
              <a:rPr lang="pt-BR" altLang="zh-CN" sz="2400" dirty="0">
                <a:latin typeface="Times New Roman"/>
                <a:cs typeface="Times New Roman"/>
              </a:rPr>
              <a:t>– 1, </a:t>
            </a:r>
            <a:r>
              <a:rPr lang="pt-BR" altLang="zh-CN" sz="2400" i="1" dirty="0">
                <a:latin typeface="Times New Roman"/>
                <a:cs typeface="Times New Roman"/>
              </a:rPr>
              <a:t>v</a:t>
            </a:r>
            <a:r>
              <a:rPr lang="pt-BR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dirty="0">
                <a:latin typeface="Trebuchet MS"/>
                <a:cs typeface="Trebuchet MS"/>
              </a:rPr>
              <a:t>, then </a:t>
            </a: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                                                            .</a:t>
            </a: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       Similarly, </a:t>
            </a: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endParaRPr lang="en-US" altLang="zh-CN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                                                           .    </a:t>
            </a: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       In fact, for any </a:t>
            </a:r>
            <a:r>
              <a:rPr lang="pt-BR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i="1" dirty="0">
                <a:latin typeface="Times New Roman"/>
                <a:cs typeface="Times New Roman"/>
              </a:rPr>
              <a:t>'</a:t>
            </a:r>
            <a:r>
              <a:rPr lang="pt-BR" altLang="zh-CN" sz="2400" dirty="0">
                <a:latin typeface="Times New Roman"/>
                <a:cs typeface="Times New Roman"/>
              </a:rPr>
              <a:t> &gt; </a:t>
            </a:r>
            <a:r>
              <a:rPr lang="pt-BR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dirty="0">
                <a:latin typeface="Trebuchet MS"/>
                <a:cs typeface="Trebuchet MS"/>
              </a:rPr>
              <a:t>, we have                                          .</a:t>
            </a:r>
            <a:endParaRPr lang="en-US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lang="en-US" sz="2400" dirty="0">
                <a:latin typeface="Trebuchet MS"/>
                <a:cs typeface="Trebuchet MS"/>
              </a:rPr>
              <a:t>       In other words, 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values have converged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shortest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exists.	</a:t>
            </a:r>
            <a:r>
              <a:rPr lang="en-US" sz="2400" dirty="0">
                <a:latin typeface="Trebuchet MS"/>
                <a:cs typeface="Trebuchet MS"/>
              </a:rPr>
              <a:t> According to Lemma 1, there exists no negative cycle.                                     </a:t>
            </a:r>
            <a:r>
              <a:rPr sz="2400" dirty="0">
                <a:latin typeface="Trebuchet MS"/>
                <a:cs typeface="Trebuchet MS"/>
              </a:rPr>
              <a:t>▪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7660D-4CDE-42C8-A91B-8DE8611DF051}"/>
              </a:ext>
            </a:extLst>
          </p:cNvPr>
          <p:cNvGrpSpPr/>
          <p:nvPr/>
        </p:nvGrpSpPr>
        <p:grpSpPr>
          <a:xfrm>
            <a:off x="2114853" y="2270639"/>
            <a:ext cx="9080516" cy="1869358"/>
            <a:chOff x="2077126" y="4848187"/>
            <a:chExt cx="9080516" cy="186935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BE0CDA6-161A-48D2-8402-F76156F0167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126" y="4848187"/>
              <a:ext cx="8029552" cy="60206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FF412AD-B4B7-4820-A02A-68EA8D5E0C8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78" y="5610188"/>
              <a:ext cx="7086064" cy="60206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DC5A336-33A5-45E2-9CC9-43609CCF251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78" y="6414227"/>
              <a:ext cx="2172003" cy="303318"/>
            </a:xfrm>
            <a:prstGeom prst="rect">
              <a:avLst/>
            </a:prstGeom>
          </p:spPr>
        </p:pic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A85952BA-98B9-43F8-B7C5-6595ADB16E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6781800"/>
            <a:ext cx="3709933" cy="30331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24FAA1-2236-438C-B596-A591A0DA41F9}"/>
              </a:ext>
            </a:extLst>
          </p:cNvPr>
          <p:cNvGrpSpPr/>
          <p:nvPr/>
        </p:nvGrpSpPr>
        <p:grpSpPr>
          <a:xfrm>
            <a:off x="2114853" y="4770784"/>
            <a:ext cx="8947994" cy="1794455"/>
            <a:chOff x="2141811" y="6312551"/>
            <a:chExt cx="8947994" cy="179445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CAC171F-8029-42DB-A28F-20F93E7EA5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811" y="6312551"/>
              <a:ext cx="8569122" cy="602064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0DD825F0-9A47-4A39-BD6F-FBCA0931C4B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741" y="7036886"/>
              <a:ext cx="7086064" cy="602064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BB25A39-DAF1-4ABD-8D01-73745D549F5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741" y="7803688"/>
              <a:ext cx="2172003" cy="303318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B718D2D-CA53-4F54-9E7B-3B2D395E2B8F}"/>
              </a:ext>
            </a:extLst>
          </p:cNvPr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DE38A104-BCCA-4A3B-83FF-E6589CBE14A8}"/>
              </a:ext>
            </a:extLst>
          </p:cNvPr>
          <p:cNvSpPr txBox="1">
            <a:spLocks/>
          </p:cNvSpPr>
          <p:nvPr/>
        </p:nvSpPr>
        <p:spPr>
          <a:xfrm>
            <a:off x="800100" y="342900"/>
            <a:ext cx="4091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0" kern="0" spc="10">
                <a:latin typeface="Arial"/>
                <a:cs typeface="Arial"/>
              </a:rPr>
              <a:t>Detecting </a:t>
            </a:r>
            <a:r>
              <a:rPr lang="en-US" sz="2800" b="0" kern="0" spc="20">
                <a:latin typeface="Arial"/>
                <a:cs typeface="Arial"/>
              </a:rPr>
              <a:t>negative</a:t>
            </a:r>
            <a:r>
              <a:rPr lang="en-US" sz="2800" b="0" kern="0" spc="135">
                <a:latin typeface="Arial"/>
                <a:cs typeface="Arial"/>
              </a:rPr>
              <a:t> </a:t>
            </a:r>
            <a:r>
              <a:rPr lang="en-US" sz="2800" b="0" kern="0" spc="-50">
                <a:latin typeface="Arial"/>
                <a:cs typeface="Arial"/>
              </a:rPr>
              <a:t>cycles</a:t>
            </a:r>
            <a:endParaRPr lang="en-US" sz="2800" ker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146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976228" y="5674566"/>
            <a:ext cx="55410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5459" algn="l"/>
                <a:tab pos="3855720" algn="l"/>
              </a:tabLst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W </a:t>
            </a:r>
            <a:r>
              <a:rPr sz="2400" dirty="0">
                <a:latin typeface="Trebuchet MS"/>
                <a:cs typeface="Trebuchet MS"/>
              </a:rPr>
              <a:t>is a negative cycle.	</a:t>
            </a:r>
            <a:r>
              <a:rPr lang="en-US" sz="2400" dirty="0">
                <a:latin typeface="Trebuchet MS"/>
                <a:cs typeface="Trebuchet MS"/>
              </a:rPr>
              <a:t>            </a:t>
            </a:r>
            <a:r>
              <a:rPr sz="2400" dirty="0">
                <a:latin typeface="Trebuchet MS"/>
                <a:cs typeface="Trebuchet MS"/>
              </a:rPr>
              <a:t>▪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81420" y="4737565"/>
            <a:ext cx="11533346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5766435" algn="l"/>
              </a:tabLst>
            </a:pPr>
            <a:r>
              <a:rPr lang="en-US" sz="2400" dirty="0">
                <a:latin typeface="Trebuchet MS"/>
                <a:cs typeface="Trebuchet MS"/>
              </a:rPr>
              <a:t>If </a:t>
            </a:r>
            <a:r>
              <a:rPr lang="en-US" altLang="zh-CN" sz="2400" i="1" dirty="0">
                <a:latin typeface="Times New Roman"/>
                <a:cs typeface="Times New Roman"/>
              </a:rPr>
              <a:t>W  </a:t>
            </a:r>
            <a:r>
              <a:rPr lang="en-US" altLang="zh-CN" sz="2400" dirty="0">
                <a:latin typeface="Trebuchet MS"/>
                <a:cs typeface="Times New Roman"/>
              </a:rPr>
              <a:t>is not a </a:t>
            </a:r>
            <a:r>
              <a:rPr lang="en-US" altLang="zh-CN" sz="2400" dirty="0">
                <a:latin typeface="Trebuchet MS"/>
                <a:cs typeface="Trebuchet MS"/>
              </a:rPr>
              <a:t>negative cycle, then d</a:t>
            </a:r>
            <a:r>
              <a:rPr sz="2400" dirty="0">
                <a:latin typeface="Trebuchet MS"/>
                <a:cs typeface="Trebuchet MS"/>
              </a:rPr>
              <a:t>eleting </a:t>
            </a:r>
            <a:r>
              <a:rPr sz="2400" i="1" dirty="0">
                <a:latin typeface="Times New Roman"/>
                <a:cs typeface="Times New Roman"/>
              </a:rPr>
              <a:t>W 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yields a </a:t>
            </a:r>
            <a:r>
              <a:rPr lang="en-US" sz="2400" i="1" dirty="0" err="1">
                <a:latin typeface="Times New Roman"/>
                <a:cs typeface="Times New Roman"/>
              </a:rPr>
              <a:t>s</a:t>
            </a:r>
            <a:r>
              <a:rPr sz="2400" dirty="0" err="1">
                <a:latin typeface="DejaVu Sans"/>
                <a:cs typeface="DejaVu Sans"/>
              </a:rPr>
              <a:t>↝</a:t>
            </a:r>
            <a:r>
              <a:rPr lang="en-US" sz="2400" i="1" dirty="0" err="1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path with</a:t>
            </a:r>
            <a:r>
              <a:rPr lang="en-US" sz="2400" dirty="0">
                <a:latin typeface="Trebuchet MS"/>
                <a:cs typeface="Trebuchet MS"/>
              </a:rPr>
              <a:t> at most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lang="zh-CN" altLang="en-US" sz="240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– 1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edges</a:t>
            </a:r>
            <a:r>
              <a:rPr lang="en-US" sz="2400" dirty="0">
                <a:latin typeface="Trebuchet MS"/>
                <a:cs typeface="Trebuchet MS"/>
              </a:rPr>
              <a:t> and no greater weight. I.e.,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≥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 </a:t>
            </a:r>
            <a:r>
              <a:rPr lang="en-US" altLang="zh-CN" sz="2400" dirty="0">
                <a:latin typeface="Times New Roman"/>
                <a:cs typeface="Times New Roman"/>
              </a:rPr>
              <a:t>– 1,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  <a:r>
              <a:rPr lang="en-US" altLang="zh-CN" sz="2000" dirty="0">
                <a:latin typeface="Trebuchet MS"/>
                <a:cs typeface="Trebuchet MS"/>
              </a:rPr>
              <a:t> 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05151" y="6117226"/>
            <a:ext cx="4989201" cy="2022544"/>
            <a:chOff x="2768600" y="7568759"/>
            <a:chExt cx="4989201" cy="2022544"/>
          </a:xfrm>
        </p:grpSpPr>
        <p:sp>
          <p:nvSpPr>
            <p:cNvPr id="7" name="object 7"/>
            <p:cNvSpPr/>
            <p:nvPr/>
          </p:nvSpPr>
          <p:spPr>
            <a:xfrm>
              <a:off x="3111498" y="7695052"/>
              <a:ext cx="4170679" cy="325755"/>
            </a:xfrm>
            <a:custGeom>
              <a:avLst/>
              <a:gdLst/>
              <a:ahLst/>
              <a:cxnLst/>
              <a:rect l="l" t="t" r="r" b="b"/>
              <a:pathLst>
                <a:path w="4170679" h="325754">
                  <a:moveTo>
                    <a:pt x="0" y="216766"/>
                  </a:moveTo>
                  <a:lnTo>
                    <a:pt x="47307" y="179672"/>
                  </a:lnTo>
                  <a:lnTo>
                    <a:pt x="93980" y="143530"/>
                  </a:lnTo>
                  <a:lnTo>
                    <a:pt x="139382" y="109293"/>
                  </a:lnTo>
                  <a:lnTo>
                    <a:pt x="182879" y="77913"/>
                  </a:lnTo>
                  <a:lnTo>
                    <a:pt x="223837" y="50344"/>
                  </a:lnTo>
                  <a:lnTo>
                    <a:pt x="261619" y="27537"/>
                  </a:lnTo>
                  <a:lnTo>
                    <a:pt x="325120" y="20"/>
                  </a:lnTo>
                  <a:lnTo>
                    <a:pt x="357198" y="2621"/>
                  </a:lnTo>
                  <a:lnTo>
                    <a:pt x="373671" y="25162"/>
                  </a:lnTo>
                  <a:lnTo>
                    <a:pt x="384941" y="57241"/>
                  </a:lnTo>
                  <a:lnTo>
                    <a:pt x="401414" y="88453"/>
                  </a:lnTo>
                  <a:lnTo>
                    <a:pt x="433492" y="108393"/>
                  </a:lnTo>
                  <a:lnTo>
                    <a:pt x="475136" y="115919"/>
                  </a:lnTo>
                  <a:lnTo>
                    <a:pt x="525811" y="120435"/>
                  </a:lnTo>
                  <a:lnTo>
                    <a:pt x="582506" y="121940"/>
                  </a:lnTo>
                  <a:lnTo>
                    <a:pt x="642212" y="120435"/>
                  </a:lnTo>
                  <a:lnTo>
                    <a:pt x="701917" y="115919"/>
                  </a:lnTo>
                  <a:lnTo>
                    <a:pt x="758612" y="108393"/>
                  </a:lnTo>
                  <a:lnTo>
                    <a:pt x="806006" y="96703"/>
                  </a:lnTo>
                  <a:lnTo>
                    <a:pt x="854664" y="79009"/>
                  </a:lnTo>
                  <a:lnTo>
                    <a:pt x="903637" y="58156"/>
                  </a:lnTo>
                  <a:lnTo>
                    <a:pt x="951979" y="36987"/>
                  </a:lnTo>
                  <a:lnTo>
                    <a:pt x="998740" y="18345"/>
                  </a:lnTo>
                  <a:lnTo>
                    <a:pt x="1042974" y="5075"/>
                  </a:lnTo>
                  <a:lnTo>
                    <a:pt x="1083732" y="20"/>
                  </a:lnTo>
                  <a:lnTo>
                    <a:pt x="1122366" y="8048"/>
                  </a:lnTo>
                  <a:lnTo>
                    <a:pt x="1151968" y="28117"/>
                  </a:lnTo>
                  <a:lnTo>
                    <a:pt x="1178560" y="54207"/>
                  </a:lnTo>
                  <a:lnTo>
                    <a:pt x="1208162" y="80296"/>
                  </a:lnTo>
                  <a:lnTo>
                    <a:pt x="1246795" y="100366"/>
                  </a:lnTo>
                  <a:lnTo>
                    <a:pt x="1300480" y="108393"/>
                  </a:lnTo>
                  <a:lnTo>
                    <a:pt x="1338546" y="105615"/>
                  </a:lnTo>
                  <a:lnTo>
                    <a:pt x="1382881" y="98032"/>
                  </a:lnTo>
                  <a:lnTo>
                    <a:pt x="1432142" y="86776"/>
                  </a:lnTo>
                  <a:lnTo>
                    <a:pt x="1484986" y="72974"/>
                  </a:lnTo>
                  <a:lnTo>
                    <a:pt x="1540068" y="57759"/>
                  </a:lnTo>
                  <a:lnTo>
                    <a:pt x="1596046" y="42258"/>
                  </a:lnTo>
                  <a:lnTo>
                    <a:pt x="1651576" y="27602"/>
                  </a:lnTo>
                  <a:lnTo>
                    <a:pt x="1705315" y="14920"/>
                  </a:lnTo>
                  <a:lnTo>
                    <a:pt x="1755919" y="5343"/>
                  </a:lnTo>
                  <a:lnTo>
                    <a:pt x="1802045" y="0"/>
                  </a:lnTo>
                  <a:lnTo>
                    <a:pt x="1842350" y="20"/>
                  </a:lnTo>
                  <a:lnTo>
                    <a:pt x="1888535" y="9443"/>
                  </a:lnTo>
                  <a:lnTo>
                    <a:pt x="1926942" y="27572"/>
                  </a:lnTo>
                  <a:lnTo>
                    <a:pt x="1959740" y="51892"/>
                  </a:lnTo>
                  <a:lnTo>
                    <a:pt x="1989099" y="79889"/>
                  </a:lnTo>
                  <a:lnTo>
                    <a:pt x="2017189" y="109050"/>
                  </a:lnTo>
                  <a:lnTo>
                    <a:pt x="2046179" y="136863"/>
                  </a:lnTo>
                  <a:lnTo>
                    <a:pt x="2078240" y="160812"/>
                  </a:lnTo>
                  <a:lnTo>
                    <a:pt x="2115540" y="178384"/>
                  </a:lnTo>
                  <a:lnTo>
                    <a:pt x="2158040" y="189386"/>
                  </a:lnTo>
                  <a:lnTo>
                    <a:pt x="2203661" y="196129"/>
                  </a:lnTo>
                  <a:lnTo>
                    <a:pt x="2251506" y="199855"/>
                  </a:lnTo>
                  <a:lnTo>
                    <a:pt x="2300674" y="201809"/>
                  </a:lnTo>
                  <a:lnTo>
                    <a:pt x="2350266" y="203233"/>
                  </a:lnTo>
                  <a:lnTo>
                    <a:pt x="2399383" y="205372"/>
                  </a:lnTo>
                  <a:lnTo>
                    <a:pt x="2447124" y="209468"/>
                  </a:lnTo>
                  <a:lnTo>
                    <a:pt x="2492590" y="216766"/>
                  </a:lnTo>
                  <a:lnTo>
                    <a:pt x="2532580" y="228924"/>
                  </a:lnTo>
                  <a:lnTo>
                    <a:pt x="2597639" y="264352"/>
                  </a:lnTo>
                  <a:lnTo>
                    <a:pt x="2628899" y="283654"/>
                  </a:lnTo>
                  <a:lnTo>
                    <a:pt x="2663441" y="301367"/>
                  </a:lnTo>
                  <a:lnTo>
                    <a:pt x="2704360" y="315509"/>
                  </a:lnTo>
                  <a:lnTo>
                    <a:pt x="2754751" y="324095"/>
                  </a:lnTo>
                  <a:lnTo>
                    <a:pt x="2817710" y="325140"/>
                  </a:lnTo>
                  <a:lnTo>
                    <a:pt x="2854862" y="321776"/>
                  </a:lnTo>
                  <a:lnTo>
                    <a:pt x="2895751" y="315373"/>
                  </a:lnTo>
                  <a:lnTo>
                    <a:pt x="2939935" y="306383"/>
                  </a:lnTo>
                  <a:lnTo>
                    <a:pt x="2986969" y="295260"/>
                  </a:lnTo>
                  <a:lnTo>
                    <a:pt x="3036411" y="282456"/>
                  </a:lnTo>
                  <a:lnTo>
                    <a:pt x="3087818" y="268426"/>
                  </a:lnTo>
                  <a:lnTo>
                    <a:pt x="3140746" y="253622"/>
                  </a:lnTo>
                  <a:lnTo>
                    <a:pt x="3194753" y="238498"/>
                  </a:lnTo>
                  <a:lnTo>
                    <a:pt x="3249394" y="223505"/>
                  </a:lnTo>
                  <a:lnTo>
                    <a:pt x="3304228" y="209098"/>
                  </a:lnTo>
                  <a:lnTo>
                    <a:pt x="3358810" y="195729"/>
                  </a:lnTo>
                  <a:lnTo>
                    <a:pt x="3412697" y="183852"/>
                  </a:lnTo>
                  <a:lnTo>
                    <a:pt x="3465447" y="173920"/>
                  </a:lnTo>
                  <a:lnTo>
                    <a:pt x="3516616" y="166386"/>
                  </a:lnTo>
                  <a:lnTo>
                    <a:pt x="3565761" y="161702"/>
                  </a:lnTo>
                  <a:lnTo>
                    <a:pt x="3612438" y="160322"/>
                  </a:lnTo>
                  <a:lnTo>
                    <a:pt x="3663231" y="162702"/>
                  </a:lnTo>
                  <a:lnTo>
                    <a:pt x="3714770" y="168576"/>
                  </a:lnTo>
                  <a:lnTo>
                    <a:pt x="3766693" y="177461"/>
                  </a:lnTo>
                  <a:lnTo>
                    <a:pt x="3818638" y="188873"/>
                  </a:lnTo>
                  <a:lnTo>
                    <a:pt x="3870244" y="202327"/>
                  </a:lnTo>
                  <a:lnTo>
                    <a:pt x="3921147" y="217338"/>
                  </a:lnTo>
                  <a:lnTo>
                    <a:pt x="3970985" y="233422"/>
                  </a:lnTo>
                  <a:lnTo>
                    <a:pt x="4019398" y="250095"/>
                  </a:lnTo>
                  <a:lnTo>
                    <a:pt x="4066021" y="266871"/>
                  </a:lnTo>
                  <a:lnTo>
                    <a:pt x="4110495" y="283268"/>
                  </a:lnTo>
                  <a:lnTo>
                    <a:pt x="4152455" y="298799"/>
                  </a:lnTo>
                  <a:lnTo>
                    <a:pt x="4170540" y="30485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7647" y="7901076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4">
                  <a:moveTo>
                    <a:pt x="53162" y="0"/>
                  </a:moveTo>
                  <a:lnTo>
                    <a:pt x="66332" y="92786"/>
                  </a:lnTo>
                  <a:lnTo>
                    <a:pt x="0" y="158978"/>
                  </a:lnTo>
                  <a:lnTo>
                    <a:pt x="185559" y="132664"/>
                  </a:lnTo>
                  <a:lnTo>
                    <a:pt x="5316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20085" y="7793088"/>
              <a:ext cx="1523365" cy="1346200"/>
            </a:xfrm>
            <a:custGeom>
              <a:avLst/>
              <a:gdLst/>
              <a:ahLst/>
              <a:cxnLst/>
              <a:rect l="l" t="t" r="r" b="b"/>
              <a:pathLst>
                <a:path w="1523365" h="1346200">
                  <a:moveTo>
                    <a:pt x="667308" y="0"/>
                  </a:moveTo>
                  <a:lnTo>
                    <a:pt x="619273" y="45459"/>
                  </a:lnTo>
                  <a:lnTo>
                    <a:pt x="587840" y="74112"/>
                  </a:lnTo>
                  <a:lnTo>
                    <a:pt x="552429" y="106128"/>
                  </a:lnTo>
                  <a:lnTo>
                    <a:pt x="513763" y="141065"/>
                  </a:lnTo>
                  <a:lnTo>
                    <a:pt x="472566" y="178485"/>
                  </a:lnTo>
                  <a:lnTo>
                    <a:pt x="429559" y="217945"/>
                  </a:lnTo>
                  <a:lnTo>
                    <a:pt x="385468" y="259008"/>
                  </a:lnTo>
                  <a:lnTo>
                    <a:pt x="341015" y="301231"/>
                  </a:lnTo>
                  <a:lnTo>
                    <a:pt x="296924" y="344176"/>
                  </a:lnTo>
                  <a:lnTo>
                    <a:pt x="253918" y="387401"/>
                  </a:lnTo>
                  <a:lnTo>
                    <a:pt x="212721" y="430467"/>
                  </a:lnTo>
                  <a:lnTo>
                    <a:pt x="174055" y="472933"/>
                  </a:lnTo>
                  <a:lnTo>
                    <a:pt x="138644" y="514360"/>
                  </a:lnTo>
                  <a:lnTo>
                    <a:pt x="107211" y="554307"/>
                  </a:lnTo>
                  <a:lnTo>
                    <a:pt x="80481" y="592334"/>
                  </a:lnTo>
                  <a:lnTo>
                    <a:pt x="59176" y="628001"/>
                  </a:lnTo>
                  <a:lnTo>
                    <a:pt x="34703" y="681684"/>
                  </a:lnTo>
                  <a:lnTo>
                    <a:pt x="17426" y="736194"/>
                  </a:lnTo>
                  <a:lnTo>
                    <a:pt x="6467" y="790934"/>
                  </a:lnTo>
                  <a:lnTo>
                    <a:pt x="951" y="845306"/>
                  </a:lnTo>
                  <a:lnTo>
                    <a:pt x="0" y="898710"/>
                  </a:lnTo>
                  <a:lnTo>
                    <a:pt x="2738" y="950549"/>
                  </a:lnTo>
                  <a:lnTo>
                    <a:pt x="8288" y="1000226"/>
                  </a:lnTo>
                  <a:lnTo>
                    <a:pt x="15775" y="1047141"/>
                  </a:lnTo>
                  <a:lnTo>
                    <a:pt x="24322" y="1090697"/>
                  </a:lnTo>
                  <a:lnTo>
                    <a:pt x="33053" y="1130296"/>
                  </a:lnTo>
                  <a:lnTo>
                    <a:pt x="55596" y="1219299"/>
                  </a:lnTo>
                  <a:lnTo>
                    <a:pt x="73493" y="1262388"/>
                  </a:lnTo>
                  <a:lnTo>
                    <a:pt x="97043" y="1295526"/>
                  </a:lnTo>
                  <a:lnTo>
                    <a:pt x="128504" y="1319635"/>
                  </a:lnTo>
                  <a:lnTo>
                    <a:pt x="170139" y="1335635"/>
                  </a:lnTo>
                  <a:lnTo>
                    <a:pt x="224208" y="1344447"/>
                  </a:lnTo>
                  <a:lnTo>
                    <a:pt x="259984" y="1346161"/>
                  </a:lnTo>
                  <a:lnTo>
                    <a:pt x="300335" y="1345323"/>
                  </a:lnTo>
                  <a:lnTo>
                    <a:pt x="344682" y="1342013"/>
                  </a:lnTo>
                  <a:lnTo>
                    <a:pt x="392442" y="1336311"/>
                  </a:lnTo>
                  <a:lnTo>
                    <a:pt x="443035" y="1328295"/>
                  </a:lnTo>
                  <a:lnTo>
                    <a:pt x="495881" y="1318047"/>
                  </a:lnTo>
                  <a:lnTo>
                    <a:pt x="550398" y="1305645"/>
                  </a:lnTo>
                  <a:lnTo>
                    <a:pt x="606006" y="1291170"/>
                  </a:lnTo>
                  <a:lnTo>
                    <a:pt x="662123" y="1274701"/>
                  </a:lnTo>
                  <a:lnTo>
                    <a:pt x="718168" y="1256317"/>
                  </a:lnTo>
                  <a:lnTo>
                    <a:pt x="773562" y="1236099"/>
                  </a:lnTo>
                  <a:lnTo>
                    <a:pt x="815705" y="1219536"/>
                  </a:lnTo>
                  <a:lnTo>
                    <a:pt x="861189" y="1200948"/>
                  </a:lnTo>
                  <a:lnTo>
                    <a:pt x="909313" y="1180552"/>
                  </a:lnTo>
                  <a:lnTo>
                    <a:pt x="959378" y="1158564"/>
                  </a:lnTo>
                  <a:lnTo>
                    <a:pt x="1010686" y="1135200"/>
                  </a:lnTo>
                  <a:lnTo>
                    <a:pt x="1062535" y="1110676"/>
                  </a:lnTo>
                  <a:lnTo>
                    <a:pt x="1114228" y="1085209"/>
                  </a:lnTo>
                  <a:lnTo>
                    <a:pt x="1165065" y="1059014"/>
                  </a:lnTo>
                  <a:lnTo>
                    <a:pt x="1214346" y="1032309"/>
                  </a:lnTo>
                  <a:lnTo>
                    <a:pt x="1261373" y="1005308"/>
                  </a:lnTo>
                  <a:lnTo>
                    <a:pt x="1305445" y="978229"/>
                  </a:lnTo>
                  <a:lnTo>
                    <a:pt x="1345864" y="951288"/>
                  </a:lnTo>
                  <a:lnTo>
                    <a:pt x="1381931" y="924700"/>
                  </a:lnTo>
                  <a:lnTo>
                    <a:pt x="1412945" y="898682"/>
                  </a:lnTo>
                  <a:lnTo>
                    <a:pt x="1471255" y="832523"/>
                  </a:lnTo>
                  <a:lnTo>
                    <a:pt x="1496431" y="792049"/>
                  </a:lnTo>
                  <a:lnTo>
                    <a:pt x="1513569" y="751667"/>
                  </a:lnTo>
                  <a:lnTo>
                    <a:pt x="1522501" y="711012"/>
                  </a:lnTo>
                  <a:lnTo>
                    <a:pt x="1523059" y="669720"/>
                  </a:lnTo>
                  <a:lnTo>
                    <a:pt x="1515076" y="627427"/>
                  </a:lnTo>
                  <a:lnTo>
                    <a:pt x="1498385" y="583768"/>
                  </a:lnTo>
                  <a:lnTo>
                    <a:pt x="1472818" y="538381"/>
                  </a:lnTo>
                  <a:lnTo>
                    <a:pt x="1438207" y="490901"/>
                  </a:lnTo>
                  <a:lnTo>
                    <a:pt x="1409975" y="458780"/>
                  </a:lnTo>
                  <a:lnTo>
                    <a:pt x="1376954" y="426111"/>
                  </a:lnTo>
                  <a:lnTo>
                    <a:pt x="1339874" y="393106"/>
                  </a:lnTo>
                  <a:lnTo>
                    <a:pt x="1299463" y="359977"/>
                  </a:lnTo>
                  <a:lnTo>
                    <a:pt x="1256448" y="326936"/>
                  </a:lnTo>
                  <a:lnTo>
                    <a:pt x="1211558" y="294194"/>
                  </a:lnTo>
                  <a:lnTo>
                    <a:pt x="1165520" y="261963"/>
                  </a:lnTo>
                  <a:lnTo>
                    <a:pt x="1119062" y="230454"/>
                  </a:lnTo>
                  <a:lnTo>
                    <a:pt x="1072914" y="199879"/>
                  </a:lnTo>
                  <a:lnTo>
                    <a:pt x="1027802" y="170450"/>
                  </a:lnTo>
                  <a:lnTo>
                    <a:pt x="984454" y="142378"/>
                  </a:lnTo>
                  <a:lnTo>
                    <a:pt x="968516" y="131898"/>
                  </a:lnTo>
                </a:path>
              </a:pathLst>
            </a:custGeom>
            <a:ln w="381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9468" y="7866380"/>
              <a:ext cx="186690" cy="162560"/>
            </a:xfrm>
            <a:custGeom>
              <a:avLst/>
              <a:gdLst/>
              <a:ahLst/>
              <a:cxnLst/>
              <a:rect l="l" t="t" r="r" b="b"/>
              <a:pathLst>
                <a:path w="186689" h="162559">
                  <a:moveTo>
                    <a:pt x="0" y="0"/>
                  </a:moveTo>
                  <a:lnTo>
                    <a:pt x="94018" y="162140"/>
                  </a:lnTo>
                  <a:lnTo>
                    <a:pt x="105054" y="69075"/>
                  </a:lnTo>
                  <a:lnTo>
                    <a:pt x="186118" y="22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520068" y="8361680"/>
              <a:ext cx="2324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DejaVu Sans"/>
                  <a:cs typeface="DejaVu Sans"/>
                </a:rPr>
                <a:t>W</a:t>
              </a:r>
              <a:endParaRPr sz="1800">
                <a:latin typeface="DejaVu Sans"/>
                <a:cs typeface="DejaVu San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088268" y="9301480"/>
              <a:ext cx="142043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DejaVu Sans"/>
                  <a:cs typeface="DejaVu Sans"/>
                </a:rPr>
                <a:t>c(W) &lt; 0</a:t>
              </a:r>
              <a:endParaRPr sz="1800" dirty="0">
                <a:latin typeface="DejaVu Sans"/>
                <a:cs typeface="DejaVu San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68600" y="7778621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210229" y="0"/>
                  </a:moveTo>
                  <a:lnTo>
                    <a:pt x="168506" y="0"/>
                  </a:lnTo>
                  <a:lnTo>
                    <a:pt x="127591" y="9108"/>
                  </a:lnTo>
                  <a:lnTo>
                    <a:pt x="89103" y="27324"/>
                  </a:lnTo>
                  <a:lnTo>
                    <a:pt x="54658" y="54649"/>
                  </a:lnTo>
                  <a:lnTo>
                    <a:pt x="27329" y="89094"/>
                  </a:lnTo>
                  <a:lnTo>
                    <a:pt x="9109" y="127582"/>
                  </a:lnTo>
                  <a:lnTo>
                    <a:pt x="0" y="168496"/>
                  </a:lnTo>
                  <a:lnTo>
                    <a:pt x="0" y="210219"/>
                  </a:lnTo>
                  <a:lnTo>
                    <a:pt x="9109" y="251133"/>
                  </a:lnTo>
                  <a:lnTo>
                    <a:pt x="27329" y="289622"/>
                  </a:lnTo>
                  <a:lnTo>
                    <a:pt x="54658" y="324067"/>
                  </a:lnTo>
                  <a:lnTo>
                    <a:pt x="89103" y="351396"/>
                  </a:lnTo>
                  <a:lnTo>
                    <a:pt x="127591" y="369616"/>
                  </a:lnTo>
                  <a:lnTo>
                    <a:pt x="168506" y="378725"/>
                  </a:lnTo>
                  <a:lnTo>
                    <a:pt x="210229" y="378725"/>
                  </a:lnTo>
                  <a:lnTo>
                    <a:pt x="251143" y="369616"/>
                  </a:lnTo>
                  <a:lnTo>
                    <a:pt x="289631" y="351396"/>
                  </a:lnTo>
                  <a:lnTo>
                    <a:pt x="324076" y="324067"/>
                  </a:lnTo>
                  <a:lnTo>
                    <a:pt x="351401" y="289622"/>
                  </a:lnTo>
                  <a:lnTo>
                    <a:pt x="369617" y="251133"/>
                  </a:lnTo>
                  <a:lnTo>
                    <a:pt x="378725" y="210219"/>
                  </a:lnTo>
                  <a:lnTo>
                    <a:pt x="378725" y="168496"/>
                  </a:lnTo>
                  <a:lnTo>
                    <a:pt x="369617" y="127582"/>
                  </a:lnTo>
                  <a:lnTo>
                    <a:pt x="351401" y="89094"/>
                  </a:lnTo>
                  <a:lnTo>
                    <a:pt x="324076" y="54649"/>
                  </a:lnTo>
                  <a:lnTo>
                    <a:pt x="289631" y="27324"/>
                  </a:lnTo>
                  <a:lnTo>
                    <a:pt x="251143" y="9108"/>
                  </a:lnTo>
                  <a:lnTo>
                    <a:pt x="21022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68606" y="7778618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324066" y="54657"/>
                  </a:moveTo>
                  <a:lnTo>
                    <a:pt x="351394" y="89101"/>
                  </a:lnTo>
                  <a:lnTo>
                    <a:pt x="369613" y="127587"/>
                  </a:lnTo>
                  <a:lnTo>
                    <a:pt x="378722" y="168500"/>
                  </a:lnTo>
                  <a:lnTo>
                    <a:pt x="378722" y="210221"/>
                  </a:lnTo>
                  <a:lnTo>
                    <a:pt x="369613" y="251134"/>
                  </a:lnTo>
                  <a:lnTo>
                    <a:pt x="351394" y="289621"/>
                  </a:lnTo>
                  <a:lnTo>
                    <a:pt x="324066" y="324066"/>
                  </a:lnTo>
                  <a:lnTo>
                    <a:pt x="289621" y="351394"/>
                  </a:lnTo>
                  <a:lnTo>
                    <a:pt x="251134" y="369613"/>
                  </a:lnTo>
                  <a:lnTo>
                    <a:pt x="210221" y="378722"/>
                  </a:lnTo>
                  <a:lnTo>
                    <a:pt x="168500" y="378722"/>
                  </a:lnTo>
                  <a:lnTo>
                    <a:pt x="127587" y="369613"/>
                  </a:lnTo>
                  <a:lnTo>
                    <a:pt x="89101" y="351394"/>
                  </a:lnTo>
                  <a:lnTo>
                    <a:pt x="54657" y="324066"/>
                  </a:lnTo>
                  <a:lnTo>
                    <a:pt x="27328" y="289621"/>
                  </a:lnTo>
                  <a:lnTo>
                    <a:pt x="9109" y="251134"/>
                  </a:lnTo>
                  <a:lnTo>
                    <a:pt x="0" y="210221"/>
                  </a:lnTo>
                  <a:lnTo>
                    <a:pt x="0" y="168500"/>
                  </a:lnTo>
                  <a:lnTo>
                    <a:pt x="9109" y="127587"/>
                  </a:lnTo>
                  <a:lnTo>
                    <a:pt x="27328" y="89101"/>
                  </a:lnTo>
                  <a:lnTo>
                    <a:pt x="54657" y="54657"/>
                  </a:lnTo>
                  <a:lnTo>
                    <a:pt x="89101" y="27328"/>
                  </a:lnTo>
                  <a:lnTo>
                    <a:pt x="127587" y="9109"/>
                  </a:lnTo>
                  <a:lnTo>
                    <a:pt x="168500" y="0"/>
                  </a:lnTo>
                  <a:lnTo>
                    <a:pt x="210221" y="0"/>
                  </a:lnTo>
                  <a:lnTo>
                    <a:pt x="251134" y="9109"/>
                  </a:lnTo>
                  <a:lnTo>
                    <a:pt x="289621" y="27328"/>
                  </a:lnTo>
                  <a:lnTo>
                    <a:pt x="324066" y="546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78700" y="7918321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210229" y="0"/>
                  </a:moveTo>
                  <a:lnTo>
                    <a:pt x="168506" y="0"/>
                  </a:lnTo>
                  <a:lnTo>
                    <a:pt x="127591" y="9108"/>
                  </a:lnTo>
                  <a:lnTo>
                    <a:pt x="89103" y="27324"/>
                  </a:lnTo>
                  <a:lnTo>
                    <a:pt x="54658" y="54649"/>
                  </a:lnTo>
                  <a:lnTo>
                    <a:pt x="27329" y="89094"/>
                  </a:lnTo>
                  <a:lnTo>
                    <a:pt x="9109" y="127582"/>
                  </a:lnTo>
                  <a:lnTo>
                    <a:pt x="0" y="168496"/>
                  </a:lnTo>
                  <a:lnTo>
                    <a:pt x="0" y="210219"/>
                  </a:lnTo>
                  <a:lnTo>
                    <a:pt x="9109" y="251133"/>
                  </a:lnTo>
                  <a:lnTo>
                    <a:pt x="27329" y="289622"/>
                  </a:lnTo>
                  <a:lnTo>
                    <a:pt x="54658" y="324067"/>
                  </a:lnTo>
                  <a:lnTo>
                    <a:pt x="89103" y="351396"/>
                  </a:lnTo>
                  <a:lnTo>
                    <a:pt x="127591" y="369616"/>
                  </a:lnTo>
                  <a:lnTo>
                    <a:pt x="168506" y="378725"/>
                  </a:lnTo>
                  <a:lnTo>
                    <a:pt x="210229" y="378725"/>
                  </a:lnTo>
                  <a:lnTo>
                    <a:pt x="251143" y="369616"/>
                  </a:lnTo>
                  <a:lnTo>
                    <a:pt x="289631" y="351396"/>
                  </a:lnTo>
                  <a:lnTo>
                    <a:pt x="324076" y="324067"/>
                  </a:lnTo>
                  <a:lnTo>
                    <a:pt x="351401" y="289622"/>
                  </a:lnTo>
                  <a:lnTo>
                    <a:pt x="369617" y="251133"/>
                  </a:lnTo>
                  <a:lnTo>
                    <a:pt x="378725" y="210219"/>
                  </a:lnTo>
                  <a:lnTo>
                    <a:pt x="378725" y="168496"/>
                  </a:lnTo>
                  <a:lnTo>
                    <a:pt x="369617" y="127582"/>
                  </a:lnTo>
                  <a:lnTo>
                    <a:pt x="351401" y="89094"/>
                  </a:lnTo>
                  <a:lnTo>
                    <a:pt x="324076" y="54649"/>
                  </a:lnTo>
                  <a:lnTo>
                    <a:pt x="289631" y="27324"/>
                  </a:lnTo>
                  <a:lnTo>
                    <a:pt x="251143" y="9108"/>
                  </a:lnTo>
                  <a:lnTo>
                    <a:pt x="21022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78706" y="7918318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324066" y="54657"/>
                  </a:moveTo>
                  <a:lnTo>
                    <a:pt x="351394" y="89101"/>
                  </a:lnTo>
                  <a:lnTo>
                    <a:pt x="369613" y="127587"/>
                  </a:lnTo>
                  <a:lnTo>
                    <a:pt x="378722" y="168500"/>
                  </a:lnTo>
                  <a:lnTo>
                    <a:pt x="378722" y="210221"/>
                  </a:lnTo>
                  <a:lnTo>
                    <a:pt x="369613" y="251134"/>
                  </a:lnTo>
                  <a:lnTo>
                    <a:pt x="351394" y="289621"/>
                  </a:lnTo>
                  <a:lnTo>
                    <a:pt x="324066" y="324066"/>
                  </a:lnTo>
                  <a:lnTo>
                    <a:pt x="289621" y="351394"/>
                  </a:lnTo>
                  <a:lnTo>
                    <a:pt x="251134" y="369613"/>
                  </a:lnTo>
                  <a:lnTo>
                    <a:pt x="210221" y="378722"/>
                  </a:lnTo>
                  <a:lnTo>
                    <a:pt x="168500" y="378722"/>
                  </a:lnTo>
                  <a:lnTo>
                    <a:pt x="127587" y="369613"/>
                  </a:lnTo>
                  <a:lnTo>
                    <a:pt x="89101" y="351394"/>
                  </a:lnTo>
                  <a:lnTo>
                    <a:pt x="54657" y="324066"/>
                  </a:lnTo>
                  <a:lnTo>
                    <a:pt x="27328" y="289621"/>
                  </a:lnTo>
                  <a:lnTo>
                    <a:pt x="9109" y="251134"/>
                  </a:lnTo>
                  <a:lnTo>
                    <a:pt x="0" y="210221"/>
                  </a:lnTo>
                  <a:lnTo>
                    <a:pt x="0" y="168500"/>
                  </a:lnTo>
                  <a:lnTo>
                    <a:pt x="9109" y="127587"/>
                  </a:lnTo>
                  <a:lnTo>
                    <a:pt x="27328" y="89101"/>
                  </a:lnTo>
                  <a:lnTo>
                    <a:pt x="54657" y="54657"/>
                  </a:lnTo>
                  <a:lnTo>
                    <a:pt x="89101" y="27328"/>
                  </a:lnTo>
                  <a:lnTo>
                    <a:pt x="127587" y="9109"/>
                  </a:lnTo>
                  <a:lnTo>
                    <a:pt x="168500" y="0"/>
                  </a:lnTo>
                  <a:lnTo>
                    <a:pt x="210221" y="0"/>
                  </a:lnTo>
                  <a:lnTo>
                    <a:pt x="251134" y="9109"/>
                  </a:lnTo>
                  <a:lnTo>
                    <a:pt x="289621" y="27328"/>
                  </a:lnTo>
                  <a:lnTo>
                    <a:pt x="324066" y="546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517268" y="7904480"/>
              <a:ext cx="9652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i="1" dirty="0">
                  <a:latin typeface="Times New Roman"/>
                  <a:cs typeface="Times New Roman"/>
                </a:rPr>
                <a:t>v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5000" y="7588121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210229" y="0"/>
                  </a:moveTo>
                  <a:lnTo>
                    <a:pt x="168506" y="0"/>
                  </a:lnTo>
                  <a:lnTo>
                    <a:pt x="127591" y="9108"/>
                  </a:lnTo>
                  <a:lnTo>
                    <a:pt x="89103" y="27324"/>
                  </a:lnTo>
                  <a:lnTo>
                    <a:pt x="54658" y="54649"/>
                  </a:lnTo>
                  <a:lnTo>
                    <a:pt x="27329" y="89094"/>
                  </a:lnTo>
                  <a:lnTo>
                    <a:pt x="9109" y="127582"/>
                  </a:lnTo>
                  <a:lnTo>
                    <a:pt x="0" y="168496"/>
                  </a:lnTo>
                  <a:lnTo>
                    <a:pt x="0" y="210219"/>
                  </a:lnTo>
                  <a:lnTo>
                    <a:pt x="9109" y="251133"/>
                  </a:lnTo>
                  <a:lnTo>
                    <a:pt x="27329" y="289622"/>
                  </a:lnTo>
                  <a:lnTo>
                    <a:pt x="54658" y="324067"/>
                  </a:lnTo>
                  <a:lnTo>
                    <a:pt x="89103" y="351396"/>
                  </a:lnTo>
                  <a:lnTo>
                    <a:pt x="127591" y="369616"/>
                  </a:lnTo>
                  <a:lnTo>
                    <a:pt x="168506" y="378725"/>
                  </a:lnTo>
                  <a:lnTo>
                    <a:pt x="210229" y="378725"/>
                  </a:lnTo>
                  <a:lnTo>
                    <a:pt x="251143" y="369616"/>
                  </a:lnTo>
                  <a:lnTo>
                    <a:pt x="289631" y="351396"/>
                  </a:lnTo>
                  <a:lnTo>
                    <a:pt x="324076" y="324067"/>
                  </a:lnTo>
                  <a:lnTo>
                    <a:pt x="351401" y="289622"/>
                  </a:lnTo>
                  <a:lnTo>
                    <a:pt x="369617" y="251133"/>
                  </a:lnTo>
                  <a:lnTo>
                    <a:pt x="378725" y="210219"/>
                  </a:lnTo>
                  <a:lnTo>
                    <a:pt x="378725" y="168496"/>
                  </a:lnTo>
                  <a:lnTo>
                    <a:pt x="369617" y="127582"/>
                  </a:lnTo>
                  <a:lnTo>
                    <a:pt x="351401" y="89094"/>
                  </a:lnTo>
                  <a:lnTo>
                    <a:pt x="324076" y="54649"/>
                  </a:lnTo>
                  <a:lnTo>
                    <a:pt x="289631" y="27324"/>
                  </a:lnTo>
                  <a:lnTo>
                    <a:pt x="251143" y="9108"/>
                  </a:lnTo>
                  <a:lnTo>
                    <a:pt x="21022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5006" y="7588118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5" h="379095">
                  <a:moveTo>
                    <a:pt x="324066" y="54657"/>
                  </a:moveTo>
                  <a:lnTo>
                    <a:pt x="351394" y="89101"/>
                  </a:lnTo>
                  <a:lnTo>
                    <a:pt x="369613" y="127587"/>
                  </a:lnTo>
                  <a:lnTo>
                    <a:pt x="378722" y="168500"/>
                  </a:lnTo>
                  <a:lnTo>
                    <a:pt x="378722" y="210221"/>
                  </a:lnTo>
                  <a:lnTo>
                    <a:pt x="369613" y="251134"/>
                  </a:lnTo>
                  <a:lnTo>
                    <a:pt x="351394" y="289621"/>
                  </a:lnTo>
                  <a:lnTo>
                    <a:pt x="324066" y="324066"/>
                  </a:lnTo>
                  <a:lnTo>
                    <a:pt x="289621" y="351394"/>
                  </a:lnTo>
                  <a:lnTo>
                    <a:pt x="251134" y="369613"/>
                  </a:lnTo>
                  <a:lnTo>
                    <a:pt x="210221" y="378722"/>
                  </a:lnTo>
                  <a:lnTo>
                    <a:pt x="168500" y="378722"/>
                  </a:lnTo>
                  <a:lnTo>
                    <a:pt x="127587" y="369613"/>
                  </a:lnTo>
                  <a:lnTo>
                    <a:pt x="89101" y="351394"/>
                  </a:lnTo>
                  <a:lnTo>
                    <a:pt x="54657" y="324066"/>
                  </a:lnTo>
                  <a:lnTo>
                    <a:pt x="27328" y="289621"/>
                  </a:lnTo>
                  <a:lnTo>
                    <a:pt x="9109" y="251134"/>
                  </a:lnTo>
                  <a:lnTo>
                    <a:pt x="0" y="210221"/>
                  </a:lnTo>
                  <a:lnTo>
                    <a:pt x="0" y="168500"/>
                  </a:lnTo>
                  <a:lnTo>
                    <a:pt x="9109" y="127587"/>
                  </a:lnTo>
                  <a:lnTo>
                    <a:pt x="27328" y="89101"/>
                  </a:lnTo>
                  <a:lnTo>
                    <a:pt x="54657" y="54657"/>
                  </a:lnTo>
                  <a:lnTo>
                    <a:pt x="89101" y="27328"/>
                  </a:lnTo>
                  <a:lnTo>
                    <a:pt x="127587" y="9109"/>
                  </a:lnTo>
                  <a:lnTo>
                    <a:pt x="168500" y="0"/>
                  </a:lnTo>
                  <a:lnTo>
                    <a:pt x="210221" y="0"/>
                  </a:lnTo>
                  <a:lnTo>
                    <a:pt x="251134" y="9109"/>
                  </a:lnTo>
                  <a:lnTo>
                    <a:pt x="289621" y="27328"/>
                  </a:lnTo>
                  <a:lnTo>
                    <a:pt x="324066" y="546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 txBox="1"/>
            <p:nvPr/>
          </p:nvSpPr>
          <p:spPr>
            <a:xfrm>
              <a:off x="2913453" y="7777665"/>
              <a:ext cx="9652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i="1" dirty="0">
                  <a:latin typeface="Times New Roman"/>
                  <a:cs typeface="Times New Roman"/>
                </a:rPr>
                <a:t>s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2" name="object 17"/>
            <p:cNvSpPr txBox="1"/>
            <p:nvPr/>
          </p:nvSpPr>
          <p:spPr>
            <a:xfrm>
              <a:off x="4585247" y="7568759"/>
              <a:ext cx="9652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i="1" dirty="0">
                  <a:latin typeface="Times New Roman"/>
                  <a:cs typeface="Times New Roman"/>
                </a:rPr>
                <a:t>x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3" name="object 4"/>
          <p:cNvSpPr txBox="1"/>
          <p:nvPr/>
        </p:nvSpPr>
        <p:spPr>
          <a:xfrm>
            <a:off x="825500" y="1186763"/>
            <a:ext cx="11722100" cy="866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60525" algn="l"/>
                <a:tab pos="3327400" algn="l"/>
                <a:tab pos="3651885" algn="l"/>
              </a:tabLst>
            </a:pPr>
            <a:r>
              <a:rPr lang="en-US" altLang="zh-CN" sz="2400" dirty="0">
                <a:solidFill>
                  <a:srgbClr val="0048AA"/>
                </a:solidFill>
                <a:latin typeface="Trebuchet MS"/>
                <a:cs typeface="Trebuchet MS"/>
              </a:rPr>
              <a:t>Lemma 6.	</a:t>
            </a:r>
            <a:r>
              <a:rPr lang="en-US" altLang="zh-CN" sz="2400" dirty="0">
                <a:latin typeface="Trebuchet MS"/>
                <a:cs typeface="Trebuchet MS"/>
              </a:rPr>
              <a:t>If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&lt;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 </a:t>
            </a:r>
            <a:r>
              <a:rPr lang="en-US" altLang="zh-CN" sz="2400" dirty="0">
                <a:latin typeface="Times New Roman"/>
                <a:cs typeface="Times New Roman"/>
              </a:rPr>
              <a:t>– 1,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</a:t>
            </a:r>
            <a:r>
              <a:rPr lang="en-US" altLang="zh-CN" sz="2400" dirty="0">
                <a:latin typeface="Trebuchet MS"/>
                <a:cs typeface="Trebuchet MS"/>
              </a:rPr>
              <a:t>for some node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rebuchet MS"/>
                <a:cs typeface="Trebuchet MS"/>
              </a:rPr>
              <a:t>, then (any) shortest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endParaRPr lang="en-US" altLang="zh-CN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569087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path of length at most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n  </a:t>
            </a:r>
            <a:r>
              <a:rPr lang="en-US" altLang="zh-CN" sz="2400" dirty="0">
                <a:latin typeface="Trebuchet MS"/>
                <a:cs typeface="Trebuchet MS"/>
              </a:rPr>
              <a:t>contains a cycle </a:t>
            </a:r>
            <a:r>
              <a:rPr lang="en-US" altLang="zh-CN" sz="2400" i="1" dirty="0">
                <a:latin typeface="Times New Roman"/>
                <a:cs typeface="Times New Roman"/>
              </a:rPr>
              <a:t>W</a:t>
            </a:r>
            <a:r>
              <a:rPr lang="en-US" altLang="zh-CN" sz="2400" dirty="0">
                <a:latin typeface="Trebuchet MS"/>
                <a:cs typeface="Trebuchet MS"/>
              </a:rPr>
              <a:t>.  Moreover </a:t>
            </a:r>
            <a:r>
              <a:rPr lang="en-US" altLang="zh-CN" sz="2400" i="1" dirty="0">
                <a:latin typeface="Times New Roman"/>
                <a:cs typeface="Times New Roman"/>
              </a:rPr>
              <a:t>W  </a:t>
            </a:r>
            <a:r>
              <a:rPr lang="en-US" altLang="zh-CN" sz="2400" dirty="0">
                <a:latin typeface="Trebuchet MS"/>
                <a:cs typeface="Trebuchet MS"/>
              </a:rPr>
              <a:t>is a negative cycle.</a:t>
            </a:r>
          </a:p>
        </p:txBody>
      </p:sp>
      <p:sp>
        <p:nvSpPr>
          <p:cNvPr id="24" name="object 4"/>
          <p:cNvSpPr txBox="1"/>
          <p:nvPr/>
        </p:nvSpPr>
        <p:spPr>
          <a:xfrm>
            <a:off x="836652" y="2206067"/>
            <a:ext cx="11600055" cy="346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tabLst>
                <a:tab pos="581660" algn="l"/>
              </a:tabLst>
            </a:pPr>
            <a:r>
              <a:rPr lang="en-US" altLang="zh-CN" sz="2400" dirty="0">
                <a:solidFill>
                  <a:srgbClr val="0048AA"/>
                </a:solidFill>
                <a:latin typeface="Trebuchet MS"/>
                <a:cs typeface="Trebuchet MS"/>
              </a:rPr>
              <a:t>Pf.	</a:t>
            </a:r>
            <a:r>
              <a:rPr lang="en-US" altLang="zh-CN" sz="2400" dirty="0">
                <a:solidFill>
                  <a:srgbClr val="606060"/>
                </a:solidFill>
                <a:latin typeface="Trebuchet MS"/>
                <a:cs typeface="Trebuchet MS"/>
              </a:rPr>
              <a:t>[by contradiction]</a:t>
            </a:r>
            <a:endParaRPr lang="en-US" altLang="zh-CN" sz="2400" dirty="0">
              <a:latin typeface="Trebuchet MS"/>
              <a:cs typeface="Trebuchet MS"/>
            </a:endParaRPr>
          </a:p>
        </p:txBody>
      </p:sp>
      <p:sp>
        <p:nvSpPr>
          <p:cNvPr id="25" name="object 4"/>
          <p:cNvSpPr txBox="1"/>
          <p:nvPr/>
        </p:nvSpPr>
        <p:spPr>
          <a:xfrm>
            <a:off x="847803" y="2642142"/>
            <a:ext cx="11600055" cy="9375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899160" indent="-342900">
              <a:lnSpc>
                <a:spcPts val="3800"/>
              </a:lnSpc>
              <a:spcBef>
                <a:spcPts val="545"/>
              </a:spcBef>
              <a:buFont typeface="Arial" panose="020B0604020202020204" pitchFamily="34" charset="0"/>
              <a:buChar char="•"/>
              <a:tabLst>
                <a:tab pos="2858770" algn="l"/>
                <a:tab pos="3182620" algn="l"/>
              </a:tabLst>
            </a:pPr>
            <a:r>
              <a:rPr lang="en-US" altLang="zh-CN" sz="2400" dirty="0">
                <a:latin typeface="Trebuchet MS"/>
                <a:cs typeface="Trebuchet MS"/>
              </a:rPr>
              <a:t>Since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 &lt; 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 </a:t>
            </a:r>
            <a:r>
              <a:rPr lang="en-US" altLang="zh-CN" sz="2400" dirty="0">
                <a:latin typeface="Times New Roman"/>
                <a:cs typeface="Times New Roman"/>
              </a:rPr>
              <a:t>– 1,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dirty="0">
                <a:latin typeface="Trebuchet MS"/>
                <a:cs typeface="Trebuchet MS"/>
              </a:rPr>
              <a:t>, any shortest </a:t>
            </a:r>
            <a:r>
              <a:rPr lang="en-US" altLang="zh-CN" sz="2400" i="1" dirty="0" err="1">
                <a:latin typeface="Times New Roman"/>
                <a:cs typeface="Times New Roman"/>
              </a:rPr>
              <a:t>s</a:t>
            </a:r>
            <a:r>
              <a:rPr lang="en-US" altLang="zh-CN" sz="2400" dirty="0" err="1">
                <a:latin typeface="DejaVu Sans"/>
                <a:cs typeface="DejaVu Sans"/>
              </a:rPr>
              <a:t>↝</a:t>
            </a:r>
            <a:r>
              <a:rPr lang="en-US" altLang="zh-CN" sz="2400" i="1" dirty="0" err="1">
                <a:latin typeface="Times New Roman"/>
                <a:cs typeface="Times New Roman"/>
              </a:rPr>
              <a:t>v</a:t>
            </a:r>
            <a:r>
              <a:rPr lang="en-US" altLang="zh-CN" sz="2400" i="1" dirty="0">
                <a:latin typeface="Times New Roman"/>
                <a:cs typeface="Times New Roman"/>
              </a:rPr>
              <a:t>  </a:t>
            </a:r>
            <a:r>
              <a:rPr lang="en-US" altLang="zh-CN" sz="2400" dirty="0">
                <a:latin typeface="Trebuchet MS"/>
                <a:cs typeface="Trebuchet MS"/>
              </a:rPr>
              <a:t>path </a:t>
            </a:r>
            <a:r>
              <a:rPr lang="en-US" altLang="zh-CN" sz="2400" i="1" dirty="0">
                <a:latin typeface="Times New Roman"/>
                <a:cs typeface="Times New Roman"/>
              </a:rPr>
              <a:t>P </a:t>
            </a:r>
            <a:r>
              <a:rPr lang="en-US" altLang="zh-CN" sz="2400" dirty="0">
                <a:latin typeface="Trebuchet MS"/>
                <a:cs typeface="Trebuchet MS"/>
              </a:rPr>
              <a:t>of length at most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n  </a:t>
            </a:r>
            <a:r>
              <a:rPr lang="en-US" altLang="zh-CN" sz="2400" dirty="0">
                <a:latin typeface="Trebuchet MS"/>
                <a:cs typeface="Times New Roman"/>
              </a:rPr>
              <a:t>in </a:t>
            </a:r>
            <a:r>
              <a:rPr lang="en-US" altLang="zh-CN" sz="2400">
                <a:latin typeface="Trebuchet MS"/>
                <a:cs typeface="Times New Roman"/>
              </a:rPr>
              <a:t>fact </a:t>
            </a:r>
            <a:r>
              <a:rPr lang="en-US" altLang="zh-CN" sz="2400">
                <a:latin typeface="Trebuchet MS"/>
                <a:cs typeface="Trebuchet MS"/>
              </a:rPr>
              <a:t>has  </a:t>
            </a:r>
            <a:r>
              <a:rPr lang="en-US" altLang="zh-CN" sz="2400" b="1" dirty="0">
                <a:latin typeface="Trebuchet MS"/>
                <a:cs typeface="Trebuchet MS"/>
              </a:rPr>
              <a:t>exactly</a:t>
            </a:r>
            <a:r>
              <a:rPr lang="en-US" altLang="zh-CN" sz="2400" dirty="0">
                <a:latin typeface="Trebuchet MS"/>
                <a:cs typeface="Trebuchet MS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n </a:t>
            </a:r>
            <a:r>
              <a:rPr lang="en-US" altLang="zh-CN" sz="2400" dirty="0">
                <a:latin typeface="Trebuchet MS"/>
                <a:cs typeface="Trebuchet MS"/>
              </a:rPr>
              <a:t>edges. Otherwise,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</a:t>
            </a:r>
            <a:r>
              <a:rPr lang="en-US" altLang="zh-CN" sz="2400" dirty="0">
                <a:latin typeface="Times New Roman"/>
                <a:cs typeface="Times New Roman"/>
              </a:rPr>
              <a:t>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= </a:t>
            </a:r>
            <a:r>
              <a:rPr lang="en-US" altLang="zh-CN" sz="2400" i="1" dirty="0">
                <a:latin typeface="Times New Roman"/>
                <a:cs typeface="Times New Roman"/>
              </a:rPr>
              <a:t>OPT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n </a:t>
            </a:r>
            <a:r>
              <a:rPr lang="en-US" altLang="zh-CN" sz="2400" dirty="0">
                <a:latin typeface="Times New Roman"/>
                <a:cs typeface="Times New Roman"/>
              </a:rPr>
              <a:t>– 1,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6" name="object 4"/>
          <p:cNvSpPr txBox="1"/>
          <p:nvPr/>
        </p:nvSpPr>
        <p:spPr>
          <a:xfrm>
            <a:off x="847803" y="3668055"/>
            <a:ext cx="11600055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By pigeonhole principle, the path </a:t>
            </a:r>
            <a:r>
              <a:rPr lang="en-US" altLang="zh-CN" sz="2400" i="1" dirty="0">
                <a:latin typeface="Times New Roman"/>
                <a:cs typeface="Times New Roman"/>
              </a:rPr>
              <a:t>P </a:t>
            </a:r>
            <a:r>
              <a:rPr lang="en-US" altLang="zh-CN" sz="2400" dirty="0">
                <a:latin typeface="Trebuchet MS"/>
                <a:cs typeface="Trebuchet MS"/>
              </a:rPr>
              <a:t>must contain a repeated node </a:t>
            </a:r>
            <a:r>
              <a:rPr lang="en-US" altLang="zh-CN" sz="2400" i="1" dirty="0">
                <a:latin typeface="Times New Roman"/>
                <a:cs typeface="Times New Roman"/>
              </a:rPr>
              <a:t>x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7" name="object 4"/>
          <p:cNvSpPr txBox="1"/>
          <p:nvPr/>
        </p:nvSpPr>
        <p:spPr>
          <a:xfrm>
            <a:off x="847803" y="4114103"/>
            <a:ext cx="1160005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342900">
              <a:lnSpc>
                <a:spcPts val="421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rebuchet MS"/>
                <a:cs typeface="Trebuchet MS"/>
              </a:rPr>
              <a:t>Let </a:t>
            </a:r>
            <a:r>
              <a:rPr lang="en-US" altLang="zh-CN" sz="2400" i="1" dirty="0">
                <a:latin typeface="Times New Roman"/>
                <a:cs typeface="Times New Roman"/>
              </a:rPr>
              <a:t>W </a:t>
            </a:r>
            <a:r>
              <a:rPr lang="en-US" altLang="zh-CN" sz="2400" dirty="0">
                <a:latin typeface="Trebuchet MS"/>
                <a:cs typeface="Trebuchet MS"/>
              </a:rPr>
              <a:t>be any cycle in </a:t>
            </a:r>
            <a:r>
              <a:rPr lang="en-US" altLang="zh-CN" sz="2400" i="1" dirty="0">
                <a:latin typeface="Times New Roman"/>
                <a:cs typeface="Times New Roman"/>
              </a:rPr>
              <a:t>P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252951" y="1500490"/>
            <a:ext cx="9069144" cy="3673947"/>
            <a:chOff x="4088268" y="2983327"/>
            <a:chExt cx="9197276" cy="3642643"/>
          </a:xfrm>
        </p:grpSpPr>
        <p:sp>
          <p:nvSpPr>
            <p:cNvPr id="30" name="object 13"/>
            <p:cNvSpPr txBox="1"/>
            <p:nvPr/>
          </p:nvSpPr>
          <p:spPr>
            <a:xfrm>
              <a:off x="11098455" y="4686973"/>
              <a:ext cx="2187089" cy="320985"/>
            </a:xfrm>
            <a:prstGeom prst="rect">
              <a:avLst/>
            </a:prstGeom>
          </p:spPr>
          <p:txBody>
            <a:bodyPr vert="horz" wrap="square" lIns="0" tIns="6985" rIns="0" bIns="0" rtlCol="0">
              <a:spAutoFit/>
            </a:bodyPr>
            <a:lstStyle/>
            <a:p>
              <a:pPr marL="736600" marR="5080" indent="-723900">
                <a:lnSpc>
                  <a:spcPct val="101899"/>
                </a:lnSpc>
                <a:spcBef>
                  <a:spcPts val="55"/>
                </a:spcBef>
              </a:pPr>
              <a:r>
                <a:rPr lang="en-US" sz="2000" dirty="0">
                  <a:solidFill>
                    <a:srgbClr val="8D3124"/>
                  </a:solidFill>
                  <a:latin typeface="Trebuchet MS"/>
                  <a:cs typeface="Trebuchet MS"/>
                </a:rPr>
                <a:t>a contradiction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31" name="object 14"/>
            <p:cNvSpPr/>
            <p:nvPr/>
          </p:nvSpPr>
          <p:spPr>
            <a:xfrm flipH="1">
              <a:off x="4088268" y="2983327"/>
              <a:ext cx="7344420" cy="1749495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90230" y="0"/>
                  </a:moveTo>
                  <a:lnTo>
                    <a:pt x="184250" y="11203"/>
                  </a:lnTo>
                  <a:lnTo>
                    <a:pt x="0" y="356356"/>
                  </a:lnTo>
                </a:path>
              </a:pathLst>
            </a:custGeom>
            <a:ln w="25399">
              <a:solidFill>
                <a:srgbClr val="8D3124"/>
              </a:solidFill>
              <a:headEnd type="stealth" w="lg" len="lg"/>
              <a:tailEnd type="non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 flipH="1" flipV="1">
              <a:off x="9778999" y="5031175"/>
              <a:ext cx="2057399" cy="1594795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90230" y="0"/>
                  </a:moveTo>
                  <a:lnTo>
                    <a:pt x="184250" y="11203"/>
                  </a:lnTo>
                  <a:lnTo>
                    <a:pt x="0" y="356356"/>
                  </a:lnTo>
                </a:path>
              </a:pathLst>
            </a:custGeom>
            <a:ln w="25399">
              <a:solidFill>
                <a:srgbClr val="8D3124"/>
              </a:solidFill>
              <a:headEnd type="stealth" w="lg" len="lg"/>
              <a:tailEnd type="non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4 1">
            <a:extLst>
              <a:ext uri="{FF2B5EF4-FFF2-40B4-BE49-F238E27FC236}">
                <a16:creationId xmlns:a16="http://schemas.microsoft.com/office/drawing/2014/main" id="{790AD379-3D14-42B7-898E-5B4470DBB44F}"/>
              </a:ext>
            </a:extLst>
          </p:cNvPr>
          <p:cNvSpPr txBox="1"/>
          <p:nvPr/>
        </p:nvSpPr>
        <p:spPr>
          <a:xfrm>
            <a:off x="794061" y="8786992"/>
            <a:ext cx="11722100" cy="45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660525" algn="l"/>
                <a:tab pos="10189210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Lemma 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6’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	</a:t>
            </a:r>
            <a:r>
              <a:rPr sz="2400" dirty="0">
                <a:latin typeface="Trebuchet MS"/>
                <a:cs typeface="Trebuchet MS"/>
              </a:rPr>
              <a:t>If </a:t>
            </a:r>
            <a:r>
              <a:rPr lang="en-US" altLang="zh-CN" sz="2400" dirty="0">
                <a:latin typeface="Trebuchet MS"/>
                <a:cs typeface="Trebuchet MS"/>
              </a:rPr>
              <a:t>no negative cycles, then 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= </a:t>
            </a:r>
            <a:r>
              <a:rPr sz="2400" i="1" dirty="0">
                <a:latin typeface="Times New Roman"/>
                <a:cs typeface="Times New Roman"/>
              </a:rPr>
              <a:t>OPT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– 1,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for every node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rebuchet MS"/>
                <a:cs typeface="Trebuchet MS"/>
              </a:rPr>
              <a:t>.</a:t>
            </a:r>
            <a:r>
              <a:rPr sz="2400" dirty="0">
                <a:latin typeface="Trebuchet MS"/>
                <a:cs typeface="Trebuchet MS"/>
              </a:rPr>
              <a:t>  </a:t>
            </a: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13A3AC87-446C-4E17-8387-31359F305620}"/>
              </a:ext>
            </a:extLst>
          </p:cNvPr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CD4B1711-E514-45B6-907F-4504E09E36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4091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Arial"/>
                <a:cs typeface="Arial"/>
              </a:rPr>
              <a:t>Detecting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135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8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4091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Arial"/>
                <a:cs typeface="Arial"/>
              </a:rPr>
              <a:t>Detecting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135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2770126" cy="45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319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2400" kern="0" dirty="0">
                <a:solidFill>
                  <a:srgbClr val="0048AA"/>
                </a:solidFill>
                <a:latin typeface="Trebuchet MS"/>
                <a:cs typeface="Trebuchet MS"/>
              </a:rPr>
              <a:t>Theorem 4.	</a:t>
            </a:r>
            <a:r>
              <a:rPr lang="en-US" altLang="zh-CN" sz="2400" i="1" kern="0" dirty="0">
                <a:latin typeface="Times New Roman"/>
                <a:cs typeface="Times New Roman"/>
              </a:rPr>
              <a:t>OPT</a:t>
            </a:r>
            <a:r>
              <a:rPr lang="en-US" altLang="zh-CN" sz="2400" kern="0" dirty="0">
                <a:latin typeface="Times New Roman"/>
                <a:cs typeface="Times New Roman"/>
              </a:rPr>
              <a:t>(</a:t>
            </a:r>
            <a:r>
              <a:rPr lang="en-US" altLang="zh-CN" sz="2400" i="1" kern="0" dirty="0">
                <a:latin typeface="Times New Roman"/>
                <a:cs typeface="Times New Roman"/>
              </a:rPr>
              <a:t>n</a:t>
            </a:r>
            <a:r>
              <a:rPr lang="en-US" altLang="zh-CN" sz="2400" kern="0" dirty="0">
                <a:latin typeface="Times New Roman"/>
                <a:cs typeface="Times New Roman"/>
              </a:rPr>
              <a:t>, </a:t>
            </a:r>
            <a:r>
              <a:rPr lang="en-US" altLang="zh-CN" sz="2400" i="1" kern="0" dirty="0">
                <a:latin typeface="Times New Roman"/>
                <a:cs typeface="Times New Roman"/>
              </a:rPr>
              <a:t>v</a:t>
            </a:r>
            <a:r>
              <a:rPr lang="en-US" altLang="zh-CN" sz="2400" kern="0" dirty="0">
                <a:latin typeface="Times New Roman"/>
                <a:cs typeface="Times New Roman"/>
              </a:rPr>
              <a:t>) = </a:t>
            </a:r>
            <a:r>
              <a:rPr lang="en-US" altLang="zh-CN" sz="2400" i="1" kern="0" dirty="0">
                <a:latin typeface="Times New Roman"/>
                <a:cs typeface="Times New Roman"/>
              </a:rPr>
              <a:t>OPT</a:t>
            </a:r>
            <a:r>
              <a:rPr lang="en-US" altLang="zh-CN" sz="2400" kern="0" dirty="0">
                <a:latin typeface="Times New Roman"/>
                <a:cs typeface="Times New Roman"/>
              </a:rPr>
              <a:t>(</a:t>
            </a:r>
            <a:r>
              <a:rPr lang="en-US" altLang="zh-CN" sz="2400" i="1" kern="0" dirty="0">
                <a:latin typeface="Times New Roman"/>
                <a:cs typeface="Times New Roman"/>
              </a:rPr>
              <a:t>n </a:t>
            </a:r>
            <a:r>
              <a:rPr lang="en-US" altLang="zh-CN" sz="2400" kern="0" dirty="0">
                <a:latin typeface="Times New Roman"/>
                <a:cs typeface="Times New Roman"/>
              </a:rPr>
              <a:t>– 1, </a:t>
            </a:r>
            <a:r>
              <a:rPr lang="en-US" altLang="zh-CN" sz="2400" i="1" kern="0" dirty="0">
                <a:latin typeface="Times New Roman"/>
                <a:cs typeface="Times New Roman"/>
              </a:rPr>
              <a:t>v</a:t>
            </a:r>
            <a:r>
              <a:rPr lang="en-US" altLang="zh-CN" sz="2400" kern="0" dirty="0">
                <a:latin typeface="Times New Roman"/>
                <a:cs typeface="Times New Roman"/>
              </a:rPr>
              <a:t>) </a:t>
            </a:r>
            <a:r>
              <a:rPr lang="en-US" altLang="zh-CN" sz="2400" kern="0" dirty="0">
                <a:latin typeface="Trebuchet MS"/>
                <a:cs typeface="Trebuchet MS"/>
              </a:rPr>
              <a:t>for every node </a:t>
            </a:r>
            <a:r>
              <a:rPr lang="en-US" altLang="zh-CN" sz="2400" i="1" kern="0" dirty="0">
                <a:latin typeface="Times New Roman"/>
                <a:cs typeface="Times New Roman"/>
              </a:rPr>
              <a:t>v</a:t>
            </a:r>
            <a:r>
              <a:rPr lang="en-US" altLang="zh-CN" sz="2400" kern="0" dirty="0">
                <a:latin typeface="Trebuchet MS"/>
                <a:cs typeface="Trebuchet MS"/>
              </a:rPr>
              <a:t>, </a:t>
            </a:r>
            <a:r>
              <a:rPr lang="en-US" altLang="zh-CN" sz="2400" kern="0" dirty="0">
                <a:solidFill>
                  <a:srgbClr val="FF0000"/>
                </a:solidFill>
                <a:latin typeface="Trebuchet MS"/>
                <a:cs typeface="Trebuchet MS"/>
              </a:rPr>
              <a:t>if and only if </a:t>
            </a:r>
            <a:r>
              <a:rPr lang="en-US" altLang="zh-CN" sz="2400" kern="0" dirty="0">
                <a:latin typeface="Trebuchet MS"/>
                <a:cs typeface="Trebuchet MS"/>
              </a:rPr>
              <a:t>no negative cycles. </a:t>
            </a:r>
            <a:endParaRPr lang="en-US" sz="2400" kern="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5183" y="7123020"/>
            <a:ext cx="2032635" cy="1945005"/>
          </a:xfrm>
          <a:custGeom>
            <a:avLst/>
            <a:gdLst/>
            <a:ahLst/>
            <a:cxnLst/>
            <a:rect l="l" t="t" r="r" b="b"/>
            <a:pathLst>
              <a:path w="2032635" h="1945004">
                <a:moveTo>
                  <a:pt x="2032322" y="0"/>
                </a:moveTo>
                <a:lnTo>
                  <a:pt x="9176" y="1935886"/>
                </a:lnTo>
                <a:lnTo>
                  <a:pt x="0" y="1944662"/>
                </a:lnTo>
              </a:path>
            </a:pathLst>
          </a:custGeom>
          <a:ln w="2540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8293" y="8993794"/>
            <a:ext cx="130810" cy="128905"/>
          </a:xfrm>
          <a:custGeom>
            <a:avLst/>
            <a:gdLst/>
            <a:ahLst/>
            <a:cxnLst/>
            <a:rect l="l" t="t" r="r" b="b"/>
            <a:pathLst>
              <a:path w="130810" h="128904">
                <a:moveTo>
                  <a:pt x="45948" y="0"/>
                </a:moveTo>
                <a:lnTo>
                  <a:pt x="0" y="128334"/>
                </a:lnTo>
                <a:lnTo>
                  <a:pt x="130238" y="88088"/>
                </a:lnTo>
                <a:lnTo>
                  <a:pt x="66065" y="65116"/>
                </a:lnTo>
                <a:lnTo>
                  <a:pt x="45948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2834" y="7189530"/>
            <a:ext cx="1270" cy="1717039"/>
          </a:xfrm>
          <a:custGeom>
            <a:avLst/>
            <a:gdLst/>
            <a:ahLst/>
            <a:cxnLst/>
            <a:rect l="l" t="t" r="r" b="b"/>
            <a:pathLst>
              <a:path w="1270" h="1717040">
                <a:moveTo>
                  <a:pt x="353" y="-12699"/>
                </a:moveTo>
                <a:lnTo>
                  <a:pt x="353" y="1729270"/>
                </a:lnTo>
              </a:path>
            </a:pathLst>
          </a:custGeom>
          <a:ln w="2610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01880" y="8893375"/>
            <a:ext cx="121920" cy="122555"/>
          </a:xfrm>
          <a:custGeom>
            <a:avLst/>
            <a:gdLst/>
            <a:ahLst/>
            <a:cxnLst/>
            <a:rect l="l" t="t" r="r" b="b"/>
            <a:pathLst>
              <a:path w="121920" h="122554">
                <a:moveTo>
                  <a:pt x="0" y="0"/>
                </a:moveTo>
                <a:lnTo>
                  <a:pt x="60909" y="121944"/>
                </a:lnTo>
                <a:lnTo>
                  <a:pt x="121920" y="49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8072" y="6967750"/>
            <a:ext cx="1835150" cy="5080"/>
          </a:xfrm>
          <a:custGeom>
            <a:avLst/>
            <a:gdLst/>
            <a:ahLst/>
            <a:cxnLst/>
            <a:rect l="l" t="t" r="r" b="b"/>
            <a:pathLst>
              <a:path w="1835150" h="5079">
                <a:moveTo>
                  <a:pt x="-25400" y="2468"/>
                </a:moveTo>
                <a:lnTo>
                  <a:pt x="1860448" y="2468"/>
                </a:lnTo>
              </a:path>
            </a:pathLst>
          </a:custGeom>
          <a:ln w="55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4088" y="6865795"/>
            <a:ext cx="213995" cy="213360"/>
          </a:xfrm>
          <a:custGeom>
            <a:avLst/>
            <a:gdLst/>
            <a:ahLst/>
            <a:cxnLst/>
            <a:rect l="l" t="t" r="r" b="b"/>
            <a:pathLst>
              <a:path w="213995" h="213359">
                <a:moveTo>
                  <a:pt x="571" y="0"/>
                </a:moveTo>
                <a:lnTo>
                  <a:pt x="53632" y="106819"/>
                </a:lnTo>
                <a:lnTo>
                  <a:pt x="0" y="213360"/>
                </a:lnTo>
                <a:lnTo>
                  <a:pt x="213652" y="107251"/>
                </a:lnTo>
                <a:lnTo>
                  <a:pt x="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78600" y="6963700"/>
            <a:ext cx="1901825" cy="6350"/>
          </a:xfrm>
          <a:custGeom>
            <a:avLst/>
            <a:gdLst/>
            <a:ahLst/>
            <a:cxnLst/>
            <a:rect l="l" t="t" r="r" b="b"/>
            <a:pathLst>
              <a:path w="1901825" h="6350">
                <a:moveTo>
                  <a:pt x="-12700" y="3038"/>
                </a:moveTo>
                <a:lnTo>
                  <a:pt x="1914004" y="3038"/>
                </a:lnTo>
              </a:path>
            </a:pathLst>
          </a:custGeom>
          <a:ln w="2857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 rot="10800000">
            <a:off x="8447725" y="6913210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729" y="0"/>
                </a:moveTo>
                <a:lnTo>
                  <a:pt x="0" y="61353"/>
                </a:lnTo>
                <a:lnTo>
                  <a:pt x="122123" y="121920"/>
                </a:lnTo>
                <a:lnTo>
                  <a:pt x="91439" y="61061"/>
                </a:lnTo>
                <a:lnTo>
                  <a:pt x="121729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1958" y="7120683"/>
            <a:ext cx="1997075" cy="1854835"/>
          </a:xfrm>
          <a:custGeom>
            <a:avLst/>
            <a:gdLst/>
            <a:ahLst/>
            <a:cxnLst/>
            <a:rect l="l" t="t" r="r" b="b"/>
            <a:pathLst>
              <a:path w="1997075" h="1854834">
                <a:moveTo>
                  <a:pt x="0" y="0"/>
                </a:moveTo>
                <a:lnTo>
                  <a:pt x="1977936" y="1837169"/>
                </a:lnTo>
                <a:lnTo>
                  <a:pt x="1996554" y="1854454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8211" y="8843395"/>
            <a:ext cx="229235" cy="223520"/>
          </a:xfrm>
          <a:custGeom>
            <a:avLst/>
            <a:gdLst/>
            <a:ahLst/>
            <a:cxnLst/>
            <a:rect l="l" t="t" r="r" b="b"/>
            <a:pathLst>
              <a:path w="229234" h="223520">
                <a:moveTo>
                  <a:pt x="145211" y="0"/>
                </a:moveTo>
                <a:lnTo>
                  <a:pt x="111683" y="114465"/>
                </a:lnTo>
                <a:lnTo>
                  <a:pt x="0" y="156329"/>
                </a:lnTo>
                <a:lnTo>
                  <a:pt x="228930" y="223367"/>
                </a:lnTo>
                <a:lnTo>
                  <a:pt x="145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5339" y="6765333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1" y="0"/>
                </a:moveTo>
                <a:lnTo>
                  <a:pt x="185347" y="0"/>
                </a:lnTo>
                <a:lnTo>
                  <a:pt x="140343" y="10021"/>
                </a:lnTo>
                <a:lnTo>
                  <a:pt x="98007" y="30063"/>
                </a:lnTo>
                <a:lnTo>
                  <a:pt x="60117" y="60126"/>
                </a:lnTo>
                <a:lnTo>
                  <a:pt x="30058" y="98012"/>
                </a:lnTo>
                <a:lnTo>
                  <a:pt x="10019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19" y="276247"/>
                </a:lnTo>
                <a:lnTo>
                  <a:pt x="30058" y="318582"/>
                </a:lnTo>
                <a:lnTo>
                  <a:pt x="60117" y="356468"/>
                </a:lnTo>
                <a:lnTo>
                  <a:pt x="98007" y="386531"/>
                </a:lnTo>
                <a:lnTo>
                  <a:pt x="140343" y="406573"/>
                </a:lnTo>
                <a:lnTo>
                  <a:pt x="185347" y="416594"/>
                </a:lnTo>
                <a:lnTo>
                  <a:pt x="231241" y="416594"/>
                </a:lnTo>
                <a:lnTo>
                  <a:pt x="276245" y="406573"/>
                </a:lnTo>
                <a:lnTo>
                  <a:pt x="318581" y="386531"/>
                </a:lnTo>
                <a:lnTo>
                  <a:pt x="356471" y="356468"/>
                </a:lnTo>
                <a:lnTo>
                  <a:pt x="386530" y="318582"/>
                </a:lnTo>
                <a:lnTo>
                  <a:pt x="406569" y="276247"/>
                </a:lnTo>
                <a:lnTo>
                  <a:pt x="416588" y="231244"/>
                </a:lnTo>
                <a:lnTo>
                  <a:pt x="416588" y="185350"/>
                </a:lnTo>
                <a:lnTo>
                  <a:pt x="406569" y="140346"/>
                </a:lnTo>
                <a:lnTo>
                  <a:pt x="386530" y="98012"/>
                </a:lnTo>
                <a:lnTo>
                  <a:pt x="356471" y="60126"/>
                </a:lnTo>
                <a:lnTo>
                  <a:pt x="318581" y="30063"/>
                </a:lnTo>
                <a:lnTo>
                  <a:pt x="276245" y="10021"/>
                </a:lnTo>
                <a:lnTo>
                  <a:pt x="23124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5330" y="6765333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73191" y="7925869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11522" y="7912072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62172" y="7320429"/>
            <a:ext cx="0" cy="1735455"/>
          </a:xfrm>
          <a:custGeom>
            <a:avLst/>
            <a:gdLst/>
            <a:ahLst/>
            <a:cxnLst/>
            <a:rect l="l" t="t" r="r" b="b"/>
            <a:pathLst>
              <a:path h="1735454">
                <a:moveTo>
                  <a:pt x="0" y="0"/>
                </a:moveTo>
                <a:lnTo>
                  <a:pt x="0" y="0"/>
                </a:lnTo>
                <a:lnTo>
                  <a:pt x="0" y="1684912"/>
                </a:lnTo>
                <a:lnTo>
                  <a:pt x="0" y="1735201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55492" y="7185810"/>
            <a:ext cx="21336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3874" y="6758869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6"/>
                </a:lnTo>
                <a:lnTo>
                  <a:pt x="10021" y="140352"/>
                </a:lnTo>
                <a:lnTo>
                  <a:pt x="0" y="185356"/>
                </a:lnTo>
                <a:lnTo>
                  <a:pt x="0" y="231250"/>
                </a:lnTo>
                <a:lnTo>
                  <a:pt x="10021" y="276254"/>
                </a:lnTo>
                <a:lnTo>
                  <a:pt x="30063" y="318591"/>
                </a:lnTo>
                <a:lnTo>
                  <a:pt x="60126" y="356480"/>
                </a:lnTo>
                <a:lnTo>
                  <a:pt x="98012" y="386539"/>
                </a:lnTo>
                <a:lnTo>
                  <a:pt x="140346" y="406578"/>
                </a:lnTo>
                <a:lnTo>
                  <a:pt x="185350" y="416598"/>
                </a:lnTo>
                <a:lnTo>
                  <a:pt x="231244" y="416598"/>
                </a:lnTo>
                <a:lnTo>
                  <a:pt x="276247" y="406578"/>
                </a:lnTo>
                <a:lnTo>
                  <a:pt x="318582" y="386539"/>
                </a:lnTo>
                <a:lnTo>
                  <a:pt x="356468" y="356480"/>
                </a:lnTo>
                <a:lnTo>
                  <a:pt x="386531" y="318591"/>
                </a:lnTo>
                <a:lnTo>
                  <a:pt x="406573" y="276254"/>
                </a:lnTo>
                <a:lnTo>
                  <a:pt x="416594" y="231250"/>
                </a:lnTo>
                <a:lnTo>
                  <a:pt x="416594" y="185356"/>
                </a:lnTo>
                <a:lnTo>
                  <a:pt x="406573" y="140352"/>
                </a:lnTo>
                <a:lnTo>
                  <a:pt x="386531" y="98016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53874" y="6758869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2647" y="9234843"/>
            <a:ext cx="1834514" cy="31115"/>
          </a:xfrm>
          <a:custGeom>
            <a:avLst/>
            <a:gdLst/>
            <a:ahLst/>
            <a:cxnLst/>
            <a:rect l="l" t="t" r="r" b="b"/>
            <a:pathLst>
              <a:path w="1834514" h="31115">
                <a:moveTo>
                  <a:pt x="1834191" y="0"/>
                </a:moveTo>
                <a:lnTo>
                  <a:pt x="25396" y="30366"/>
                </a:lnTo>
                <a:lnTo>
                  <a:pt x="0" y="30793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78046" y="9157651"/>
            <a:ext cx="215265" cy="213360"/>
          </a:xfrm>
          <a:custGeom>
            <a:avLst/>
            <a:gdLst/>
            <a:ahLst/>
            <a:cxnLst/>
            <a:rect l="l" t="t" r="r" b="b"/>
            <a:pathLst>
              <a:path w="215264" h="213359">
                <a:moveTo>
                  <a:pt x="211531" y="0"/>
                </a:moveTo>
                <a:lnTo>
                  <a:pt x="0" y="110246"/>
                </a:lnTo>
                <a:lnTo>
                  <a:pt x="215112" y="213329"/>
                </a:lnTo>
                <a:lnTo>
                  <a:pt x="159994" y="107560"/>
                </a:lnTo>
                <a:lnTo>
                  <a:pt x="211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3874" y="90632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231244" y="0"/>
                </a:moveTo>
                <a:lnTo>
                  <a:pt x="185350" y="0"/>
                </a:lnTo>
                <a:lnTo>
                  <a:pt x="140346" y="10020"/>
                </a:lnTo>
                <a:lnTo>
                  <a:pt x="98012" y="30061"/>
                </a:lnTo>
                <a:lnTo>
                  <a:pt x="60126" y="60122"/>
                </a:lnTo>
                <a:lnTo>
                  <a:pt x="30063" y="98011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3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70"/>
                </a:lnTo>
                <a:lnTo>
                  <a:pt x="98012" y="386532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2"/>
                </a:lnTo>
                <a:lnTo>
                  <a:pt x="356468" y="356470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3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1"/>
                </a:lnTo>
                <a:lnTo>
                  <a:pt x="356468" y="60122"/>
                </a:lnTo>
                <a:lnTo>
                  <a:pt x="318582" y="30061"/>
                </a:lnTo>
                <a:lnTo>
                  <a:pt x="276247" y="10020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3874" y="90632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4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3216" y="9215379"/>
            <a:ext cx="1846580" cy="13335"/>
          </a:xfrm>
          <a:custGeom>
            <a:avLst/>
            <a:gdLst/>
            <a:ahLst/>
            <a:cxnLst/>
            <a:rect l="l" t="t" r="r" b="b"/>
            <a:pathLst>
              <a:path w="1846579" h="13334">
                <a:moveTo>
                  <a:pt x="-25399" y="6656"/>
                </a:moveTo>
                <a:lnTo>
                  <a:pt x="1871767" y="6656"/>
                </a:lnTo>
              </a:path>
            </a:pathLst>
          </a:custGeom>
          <a:ln w="64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78600" y="9121447"/>
            <a:ext cx="214629" cy="213360"/>
          </a:xfrm>
          <a:custGeom>
            <a:avLst/>
            <a:gdLst/>
            <a:ahLst/>
            <a:cxnLst/>
            <a:rect l="l" t="t" r="r" b="b"/>
            <a:pathLst>
              <a:path w="214629" h="213359">
                <a:moveTo>
                  <a:pt x="212585" y="0"/>
                </a:moveTo>
                <a:lnTo>
                  <a:pt x="0" y="108215"/>
                </a:lnTo>
                <a:lnTo>
                  <a:pt x="214122" y="213354"/>
                </a:lnTo>
                <a:lnTo>
                  <a:pt x="160020" y="107062"/>
                </a:lnTo>
                <a:lnTo>
                  <a:pt x="212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54403" y="902292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50" y="0"/>
                </a:moveTo>
                <a:lnTo>
                  <a:pt x="185356" y="0"/>
                </a:lnTo>
                <a:lnTo>
                  <a:pt x="140352" y="10020"/>
                </a:lnTo>
                <a:lnTo>
                  <a:pt x="98016" y="30061"/>
                </a:lnTo>
                <a:lnTo>
                  <a:pt x="60126" y="60123"/>
                </a:lnTo>
                <a:lnTo>
                  <a:pt x="30063" y="98011"/>
                </a:lnTo>
                <a:lnTo>
                  <a:pt x="10021" y="140347"/>
                </a:lnTo>
                <a:lnTo>
                  <a:pt x="0" y="185350"/>
                </a:lnTo>
                <a:lnTo>
                  <a:pt x="0" y="231243"/>
                </a:lnTo>
                <a:lnTo>
                  <a:pt x="10021" y="276247"/>
                </a:lnTo>
                <a:lnTo>
                  <a:pt x="30063" y="318583"/>
                </a:lnTo>
                <a:lnTo>
                  <a:pt x="60126" y="356471"/>
                </a:lnTo>
                <a:lnTo>
                  <a:pt x="98016" y="386533"/>
                </a:lnTo>
                <a:lnTo>
                  <a:pt x="140352" y="406574"/>
                </a:lnTo>
                <a:lnTo>
                  <a:pt x="185356" y="416594"/>
                </a:lnTo>
                <a:lnTo>
                  <a:pt x="231250" y="416594"/>
                </a:lnTo>
                <a:lnTo>
                  <a:pt x="276254" y="406574"/>
                </a:lnTo>
                <a:lnTo>
                  <a:pt x="318591" y="386533"/>
                </a:lnTo>
                <a:lnTo>
                  <a:pt x="356480" y="356471"/>
                </a:lnTo>
                <a:lnTo>
                  <a:pt x="386539" y="318583"/>
                </a:lnTo>
                <a:lnTo>
                  <a:pt x="406578" y="276247"/>
                </a:lnTo>
                <a:lnTo>
                  <a:pt x="416598" y="231243"/>
                </a:lnTo>
                <a:lnTo>
                  <a:pt x="416598" y="185350"/>
                </a:lnTo>
                <a:lnTo>
                  <a:pt x="406578" y="140347"/>
                </a:lnTo>
                <a:lnTo>
                  <a:pt x="386539" y="98011"/>
                </a:lnTo>
                <a:lnTo>
                  <a:pt x="356480" y="60123"/>
                </a:lnTo>
                <a:lnTo>
                  <a:pt x="318591" y="30061"/>
                </a:lnTo>
                <a:lnTo>
                  <a:pt x="276254" y="10020"/>
                </a:lnTo>
                <a:lnTo>
                  <a:pt x="2312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54403" y="9022922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63722" y="7925434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16122" y="791207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41626" y="7912068"/>
            <a:ext cx="467359" cy="368300"/>
          </a:xfrm>
          <a:custGeom>
            <a:avLst/>
            <a:gdLst/>
            <a:ahLst/>
            <a:cxnLst/>
            <a:rect l="l" t="t" r="r" b="b"/>
            <a:pathLst>
              <a:path w="467360" h="368300">
                <a:moveTo>
                  <a:pt x="233544" y="0"/>
                </a:moveTo>
                <a:lnTo>
                  <a:pt x="188669" y="3371"/>
                </a:lnTo>
                <a:lnTo>
                  <a:pt x="145130" y="13485"/>
                </a:lnTo>
                <a:lnTo>
                  <a:pt x="104263" y="30341"/>
                </a:lnTo>
                <a:lnTo>
                  <a:pt x="67404" y="53940"/>
                </a:lnTo>
                <a:lnTo>
                  <a:pt x="33702" y="87237"/>
                </a:lnTo>
                <a:lnTo>
                  <a:pt x="11234" y="124440"/>
                </a:lnTo>
                <a:lnTo>
                  <a:pt x="0" y="163988"/>
                </a:lnTo>
                <a:lnTo>
                  <a:pt x="0" y="204317"/>
                </a:lnTo>
                <a:lnTo>
                  <a:pt x="11234" y="243865"/>
                </a:lnTo>
                <a:lnTo>
                  <a:pt x="33702" y="281069"/>
                </a:lnTo>
                <a:lnTo>
                  <a:pt x="67404" y="314366"/>
                </a:lnTo>
                <a:lnTo>
                  <a:pt x="104263" y="337965"/>
                </a:lnTo>
                <a:lnTo>
                  <a:pt x="145130" y="354821"/>
                </a:lnTo>
                <a:lnTo>
                  <a:pt x="188669" y="364935"/>
                </a:lnTo>
                <a:lnTo>
                  <a:pt x="233544" y="368306"/>
                </a:lnTo>
                <a:lnTo>
                  <a:pt x="278418" y="364935"/>
                </a:lnTo>
                <a:lnTo>
                  <a:pt x="321955" y="354821"/>
                </a:lnTo>
                <a:lnTo>
                  <a:pt x="362819" y="337965"/>
                </a:lnTo>
                <a:lnTo>
                  <a:pt x="399674" y="314366"/>
                </a:lnTo>
                <a:lnTo>
                  <a:pt x="433381" y="281069"/>
                </a:lnTo>
                <a:lnTo>
                  <a:pt x="455852" y="243865"/>
                </a:lnTo>
                <a:lnTo>
                  <a:pt x="467088" y="204317"/>
                </a:lnTo>
                <a:lnTo>
                  <a:pt x="467088" y="163988"/>
                </a:lnTo>
                <a:lnTo>
                  <a:pt x="455852" y="124440"/>
                </a:lnTo>
                <a:lnTo>
                  <a:pt x="433381" y="87237"/>
                </a:lnTo>
                <a:lnTo>
                  <a:pt x="399674" y="53940"/>
                </a:lnTo>
                <a:lnTo>
                  <a:pt x="362819" y="30341"/>
                </a:lnTo>
                <a:lnTo>
                  <a:pt x="321955" y="13485"/>
                </a:lnTo>
                <a:lnTo>
                  <a:pt x="278418" y="3371"/>
                </a:lnTo>
                <a:lnTo>
                  <a:pt x="23354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292622" y="7899372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75472" y="7181822"/>
            <a:ext cx="0" cy="1737360"/>
          </a:xfrm>
          <a:custGeom>
            <a:avLst/>
            <a:gdLst/>
            <a:ahLst/>
            <a:cxnLst/>
            <a:rect l="l" t="t" r="r" b="b"/>
            <a:pathLst>
              <a:path h="1737359">
                <a:moveTo>
                  <a:pt x="0" y="0"/>
                </a:moveTo>
                <a:lnTo>
                  <a:pt x="0" y="0"/>
                </a:lnTo>
                <a:lnTo>
                  <a:pt x="0" y="1724660"/>
                </a:lnTo>
                <a:lnTo>
                  <a:pt x="0" y="1737360"/>
                </a:lnTo>
              </a:path>
            </a:pathLst>
          </a:custGeom>
          <a:ln w="2540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14512" y="8876002"/>
            <a:ext cx="121919" cy="121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67174" y="67576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1"/>
                </a:lnTo>
                <a:lnTo>
                  <a:pt x="98012" y="30063"/>
                </a:lnTo>
                <a:lnTo>
                  <a:pt x="60126" y="60126"/>
                </a:lnTo>
                <a:lnTo>
                  <a:pt x="30063" y="98012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2"/>
                </a:lnTo>
                <a:lnTo>
                  <a:pt x="60126" y="356468"/>
                </a:lnTo>
                <a:lnTo>
                  <a:pt x="98012" y="386531"/>
                </a:lnTo>
                <a:lnTo>
                  <a:pt x="140346" y="406573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3"/>
                </a:lnTo>
                <a:lnTo>
                  <a:pt x="318582" y="386531"/>
                </a:lnTo>
                <a:lnTo>
                  <a:pt x="356468" y="356468"/>
                </a:lnTo>
                <a:lnTo>
                  <a:pt x="386531" y="318582"/>
                </a:lnTo>
                <a:lnTo>
                  <a:pt x="406573" y="276247"/>
                </a:lnTo>
                <a:lnTo>
                  <a:pt x="416594" y="231244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2"/>
                </a:lnTo>
                <a:lnTo>
                  <a:pt x="356468" y="60126"/>
                </a:lnTo>
                <a:lnTo>
                  <a:pt x="318582" y="30063"/>
                </a:lnTo>
                <a:lnTo>
                  <a:pt x="276247" y="10021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67174" y="67576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7174" y="90055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231244" y="0"/>
                </a:moveTo>
                <a:lnTo>
                  <a:pt x="185350" y="0"/>
                </a:lnTo>
                <a:lnTo>
                  <a:pt x="140346" y="10020"/>
                </a:lnTo>
                <a:lnTo>
                  <a:pt x="98012" y="30061"/>
                </a:lnTo>
                <a:lnTo>
                  <a:pt x="60126" y="60122"/>
                </a:lnTo>
                <a:lnTo>
                  <a:pt x="30063" y="98011"/>
                </a:lnTo>
                <a:lnTo>
                  <a:pt x="10021" y="140346"/>
                </a:lnTo>
                <a:lnTo>
                  <a:pt x="0" y="185350"/>
                </a:lnTo>
                <a:lnTo>
                  <a:pt x="0" y="231244"/>
                </a:lnTo>
                <a:lnTo>
                  <a:pt x="10021" y="276247"/>
                </a:lnTo>
                <a:lnTo>
                  <a:pt x="30063" y="318583"/>
                </a:lnTo>
                <a:lnTo>
                  <a:pt x="60126" y="356472"/>
                </a:lnTo>
                <a:lnTo>
                  <a:pt x="98012" y="386533"/>
                </a:lnTo>
                <a:lnTo>
                  <a:pt x="140346" y="406574"/>
                </a:lnTo>
                <a:lnTo>
                  <a:pt x="185350" y="416594"/>
                </a:lnTo>
                <a:lnTo>
                  <a:pt x="231244" y="416594"/>
                </a:lnTo>
                <a:lnTo>
                  <a:pt x="276247" y="406574"/>
                </a:lnTo>
                <a:lnTo>
                  <a:pt x="318582" y="386533"/>
                </a:lnTo>
                <a:lnTo>
                  <a:pt x="356468" y="356472"/>
                </a:lnTo>
                <a:lnTo>
                  <a:pt x="386531" y="318583"/>
                </a:lnTo>
                <a:lnTo>
                  <a:pt x="406573" y="276247"/>
                </a:lnTo>
                <a:lnTo>
                  <a:pt x="416594" y="231244"/>
                </a:lnTo>
                <a:lnTo>
                  <a:pt x="416594" y="185350"/>
                </a:lnTo>
                <a:lnTo>
                  <a:pt x="406573" y="140346"/>
                </a:lnTo>
                <a:lnTo>
                  <a:pt x="386531" y="98011"/>
                </a:lnTo>
                <a:lnTo>
                  <a:pt x="356468" y="60122"/>
                </a:lnTo>
                <a:lnTo>
                  <a:pt x="318582" y="30061"/>
                </a:lnTo>
                <a:lnTo>
                  <a:pt x="276247" y="10020"/>
                </a:lnTo>
                <a:lnTo>
                  <a:pt x="2312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67174" y="9005524"/>
            <a:ext cx="417195" cy="417195"/>
          </a:xfrm>
          <a:custGeom>
            <a:avLst/>
            <a:gdLst/>
            <a:ahLst/>
            <a:cxnLst/>
            <a:rect l="l" t="t" r="r" b="b"/>
            <a:pathLst>
              <a:path w="417195" h="417195">
                <a:moveTo>
                  <a:pt x="356472" y="60123"/>
                </a:moveTo>
                <a:lnTo>
                  <a:pt x="386533" y="98011"/>
                </a:lnTo>
                <a:lnTo>
                  <a:pt x="406574" y="140347"/>
                </a:lnTo>
                <a:lnTo>
                  <a:pt x="416594" y="185350"/>
                </a:lnTo>
                <a:lnTo>
                  <a:pt x="416594" y="231244"/>
                </a:lnTo>
                <a:lnTo>
                  <a:pt x="406574" y="276247"/>
                </a:lnTo>
                <a:lnTo>
                  <a:pt x="386533" y="318583"/>
                </a:lnTo>
                <a:lnTo>
                  <a:pt x="356472" y="356472"/>
                </a:lnTo>
                <a:lnTo>
                  <a:pt x="318583" y="386533"/>
                </a:lnTo>
                <a:lnTo>
                  <a:pt x="276247" y="406574"/>
                </a:lnTo>
                <a:lnTo>
                  <a:pt x="231244" y="416594"/>
                </a:lnTo>
                <a:lnTo>
                  <a:pt x="185350" y="416594"/>
                </a:lnTo>
                <a:lnTo>
                  <a:pt x="140347" y="406574"/>
                </a:lnTo>
                <a:lnTo>
                  <a:pt x="98011" y="386533"/>
                </a:lnTo>
                <a:lnTo>
                  <a:pt x="60123" y="356472"/>
                </a:lnTo>
                <a:lnTo>
                  <a:pt x="30061" y="318583"/>
                </a:lnTo>
                <a:lnTo>
                  <a:pt x="10020" y="276247"/>
                </a:lnTo>
                <a:lnTo>
                  <a:pt x="0" y="231244"/>
                </a:lnTo>
                <a:lnTo>
                  <a:pt x="0" y="185350"/>
                </a:lnTo>
                <a:lnTo>
                  <a:pt x="10020" y="140347"/>
                </a:lnTo>
                <a:lnTo>
                  <a:pt x="30061" y="98011"/>
                </a:lnTo>
                <a:lnTo>
                  <a:pt x="60123" y="60123"/>
                </a:lnTo>
                <a:lnTo>
                  <a:pt x="98011" y="30061"/>
                </a:lnTo>
                <a:lnTo>
                  <a:pt x="140347" y="10020"/>
                </a:lnTo>
                <a:lnTo>
                  <a:pt x="185350" y="0"/>
                </a:lnTo>
                <a:lnTo>
                  <a:pt x="231244" y="0"/>
                </a:lnTo>
                <a:lnTo>
                  <a:pt x="276247" y="10020"/>
                </a:lnTo>
                <a:lnTo>
                  <a:pt x="318583" y="30061"/>
                </a:lnTo>
                <a:lnTo>
                  <a:pt x="356472" y="60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3191" y="6782869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5" y="339685"/>
                </a:lnTo>
                <a:lnTo>
                  <a:pt x="153098" y="357298"/>
                </a:lnTo>
                <a:lnTo>
                  <a:pt x="202193" y="366104"/>
                </a:lnTo>
                <a:lnTo>
                  <a:pt x="252258" y="366104"/>
                </a:lnTo>
                <a:lnTo>
                  <a:pt x="301354" y="357298"/>
                </a:lnTo>
                <a:lnTo>
                  <a:pt x="347540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0" y="26419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11522" y="6769072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59422" y="7925434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511822" y="791207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84822" y="9043037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1"/>
                </a:lnTo>
                <a:lnTo>
                  <a:pt x="134228" y="31962"/>
                </a:lnTo>
                <a:lnTo>
                  <a:pt x="91135" y="53271"/>
                </a:lnTo>
                <a:lnTo>
                  <a:pt x="51263" y="82159"/>
                </a:lnTo>
                <a:lnTo>
                  <a:pt x="22783" y="114189"/>
                </a:lnTo>
                <a:lnTo>
                  <a:pt x="5695" y="148313"/>
                </a:lnTo>
                <a:lnTo>
                  <a:pt x="0" y="183484"/>
                </a:lnTo>
                <a:lnTo>
                  <a:pt x="5695" y="218655"/>
                </a:lnTo>
                <a:lnTo>
                  <a:pt x="22783" y="252779"/>
                </a:lnTo>
                <a:lnTo>
                  <a:pt x="51263" y="284809"/>
                </a:lnTo>
                <a:lnTo>
                  <a:pt x="91135" y="313697"/>
                </a:lnTo>
                <a:lnTo>
                  <a:pt x="134228" y="335006"/>
                </a:lnTo>
                <a:lnTo>
                  <a:pt x="181670" y="350987"/>
                </a:lnTo>
                <a:lnTo>
                  <a:pt x="232219" y="361641"/>
                </a:lnTo>
                <a:lnTo>
                  <a:pt x="284632" y="366968"/>
                </a:lnTo>
                <a:lnTo>
                  <a:pt x="337667" y="366968"/>
                </a:lnTo>
                <a:lnTo>
                  <a:pt x="390080" y="361641"/>
                </a:lnTo>
                <a:lnTo>
                  <a:pt x="440629" y="350987"/>
                </a:lnTo>
                <a:lnTo>
                  <a:pt x="488071" y="335006"/>
                </a:lnTo>
                <a:lnTo>
                  <a:pt x="531164" y="313697"/>
                </a:lnTo>
                <a:lnTo>
                  <a:pt x="571036" y="284809"/>
                </a:lnTo>
                <a:lnTo>
                  <a:pt x="599516" y="252779"/>
                </a:lnTo>
                <a:lnTo>
                  <a:pt x="616604" y="218655"/>
                </a:lnTo>
                <a:lnTo>
                  <a:pt x="622300" y="183484"/>
                </a:lnTo>
                <a:lnTo>
                  <a:pt x="616604" y="148313"/>
                </a:lnTo>
                <a:lnTo>
                  <a:pt x="599516" y="114189"/>
                </a:lnTo>
                <a:lnTo>
                  <a:pt x="571036" y="82159"/>
                </a:lnTo>
                <a:lnTo>
                  <a:pt x="531164" y="53271"/>
                </a:lnTo>
                <a:lnTo>
                  <a:pt x="488071" y="31962"/>
                </a:lnTo>
                <a:lnTo>
                  <a:pt x="440629" y="15981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37222" y="902967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73191" y="9043472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60" h="366395">
                <a:moveTo>
                  <a:pt x="252258" y="0"/>
                </a:moveTo>
                <a:lnTo>
                  <a:pt x="202193" y="0"/>
                </a:lnTo>
                <a:lnTo>
                  <a:pt x="153098" y="8806"/>
                </a:lnTo>
                <a:lnTo>
                  <a:pt x="106915" y="26418"/>
                </a:lnTo>
                <a:lnTo>
                  <a:pt x="65584" y="52836"/>
                </a:lnTo>
                <a:lnTo>
                  <a:pt x="32792" y="86132"/>
                </a:lnTo>
                <a:lnTo>
                  <a:pt x="10930" y="123335"/>
                </a:lnTo>
                <a:lnTo>
                  <a:pt x="0" y="162884"/>
                </a:lnTo>
                <a:lnTo>
                  <a:pt x="0" y="203214"/>
                </a:lnTo>
                <a:lnTo>
                  <a:pt x="10930" y="242763"/>
                </a:lnTo>
                <a:lnTo>
                  <a:pt x="32792" y="279966"/>
                </a:lnTo>
                <a:lnTo>
                  <a:pt x="65584" y="313262"/>
                </a:lnTo>
                <a:lnTo>
                  <a:pt x="106915" y="339680"/>
                </a:lnTo>
                <a:lnTo>
                  <a:pt x="153098" y="357293"/>
                </a:lnTo>
                <a:lnTo>
                  <a:pt x="202193" y="366099"/>
                </a:lnTo>
                <a:lnTo>
                  <a:pt x="252258" y="366099"/>
                </a:lnTo>
                <a:lnTo>
                  <a:pt x="301354" y="357293"/>
                </a:lnTo>
                <a:lnTo>
                  <a:pt x="347540" y="339680"/>
                </a:lnTo>
                <a:lnTo>
                  <a:pt x="388876" y="313262"/>
                </a:lnTo>
                <a:lnTo>
                  <a:pt x="421668" y="279966"/>
                </a:lnTo>
                <a:lnTo>
                  <a:pt x="443530" y="242763"/>
                </a:lnTo>
                <a:lnTo>
                  <a:pt x="454460" y="203214"/>
                </a:lnTo>
                <a:lnTo>
                  <a:pt x="454460" y="162884"/>
                </a:lnTo>
                <a:lnTo>
                  <a:pt x="443530" y="123335"/>
                </a:lnTo>
                <a:lnTo>
                  <a:pt x="421668" y="86132"/>
                </a:lnTo>
                <a:lnTo>
                  <a:pt x="388876" y="52836"/>
                </a:lnTo>
                <a:lnTo>
                  <a:pt x="347540" y="26418"/>
                </a:lnTo>
                <a:lnTo>
                  <a:pt x="301354" y="8806"/>
                </a:lnTo>
                <a:lnTo>
                  <a:pt x="25225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111522" y="9029672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477022" y="7912734"/>
            <a:ext cx="622300" cy="367030"/>
          </a:xfrm>
          <a:custGeom>
            <a:avLst/>
            <a:gdLst/>
            <a:ahLst/>
            <a:cxnLst/>
            <a:rect l="l" t="t" r="r" b="b"/>
            <a:pathLst>
              <a:path w="622300" h="367029">
                <a:moveTo>
                  <a:pt x="337667" y="0"/>
                </a:moveTo>
                <a:lnTo>
                  <a:pt x="284632" y="0"/>
                </a:lnTo>
                <a:lnTo>
                  <a:pt x="232219" y="5327"/>
                </a:lnTo>
                <a:lnTo>
                  <a:pt x="181670" y="15982"/>
                </a:lnTo>
                <a:lnTo>
                  <a:pt x="134228" y="31964"/>
                </a:lnTo>
                <a:lnTo>
                  <a:pt x="91135" y="53274"/>
                </a:lnTo>
                <a:lnTo>
                  <a:pt x="51263" y="82163"/>
                </a:lnTo>
                <a:lnTo>
                  <a:pt x="22783" y="114193"/>
                </a:lnTo>
                <a:lnTo>
                  <a:pt x="5695" y="148316"/>
                </a:lnTo>
                <a:lnTo>
                  <a:pt x="0" y="183487"/>
                </a:lnTo>
                <a:lnTo>
                  <a:pt x="5695" y="218657"/>
                </a:lnTo>
                <a:lnTo>
                  <a:pt x="22783" y="252781"/>
                </a:lnTo>
                <a:lnTo>
                  <a:pt x="51263" y="284811"/>
                </a:lnTo>
                <a:lnTo>
                  <a:pt x="91135" y="313700"/>
                </a:lnTo>
                <a:lnTo>
                  <a:pt x="134228" y="335010"/>
                </a:lnTo>
                <a:lnTo>
                  <a:pt x="181670" y="350992"/>
                </a:lnTo>
                <a:lnTo>
                  <a:pt x="232219" y="361647"/>
                </a:lnTo>
                <a:lnTo>
                  <a:pt x="284632" y="366974"/>
                </a:lnTo>
                <a:lnTo>
                  <a:pt x="337667" y="366974"/>
                </a:lnTo>
                <a:lnTo>
                  <a:pt x="390080" y="361647"/>
                </a:lnTo>
                <a:lnTo>
                  <a:pt x="440629" y="350992"/>
                </a:lnTo>
                <a:lnTo>
                  <a:pt x="488071" y="335010"/>
                </a:lnTo>
                <a:lnTo>
                  <a:pt x="531164" y="313700"/>
                </a:lnTo>
                <a:lnTo>
                  <a:pt x="571036" y="284811"/>
                </a:lnTo>
                <a:lnTo>
                  <a:pt x="599516" y="252781"/>
                </a:lnTo>
                <a:lnTo>
                  <a:pt x="616604" y="218657"/>
                </a:lnTo>
                <a:lnTo>
                  <a:pt x="622300" y="183487"/>
                </a:lnTo>
                <a:lnTo>
                  <a:pt x="616604" y="148316"/>
                </a:lnTo>
                <a:lnTo>
                  <a:pt x="599516" y="114193"/>
                </a:lnTo>
                <a:lnTo>
                  <a:pt x="571036" y="82163"/>
                </a:lnTo>
                <a:lnTo>
                  <a:pt x="531164" y="53274"/>
                </a:lnTo>
                <a:lnTo>
                  <a:pt x="488071" y="31964"/>
                </a:lnTo>
                <a:lnTo>
                  <a:pt x="440629" y="15982"/>
                </a:lnTo>
                <a:lnTo>
                  <a:pt x="390080" y="5327"/>
                </a:lnTo>
                <a:lnTo>
                  <a:pt x="3376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629422" y="789937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Trebuchet MS"/>
                <a:cs typeface="Trebuchet MS"/>
              </a:rPr>
              <a:t>—</a:t>
            </a:r>
            <a:r>
              <a:rPr sz="1800" spc="19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98891" y="6782869"/>
            <a:ext cx="454659" cy="366395"/>
          </a:xfrm>
          <a:custGeom>
            <a:avLst/>
            <a:gdLst/>
            <a:ahLst/>
            <a:cxnLst/>
            <a:rect l="l" t="t" r="r" b="b"/>
            <a:pathLst>
              <a:path w="454659" h="366395">
                <a:moveTo>
                  <a:pt x="252263" y="0"/>
                </a:moveTo>
                <a:lnTo>
                  <a:pt x="202197" y="0"/>
                </a:lnTo>
                <a:lnTo>
                  <a:pt x="153100" y="8806"/>
                </a:lnTo>
                <a:lnTo>
                  <a:pt x="106916" y="26419"/>
                </a:lnTo>
                <a:lnTo>
                  <a:pt x="65584" y="52839"/>
                </a:lnTo>
                <a:lnTo>
                  <a:pt x="32792" y="86136"/>
                </a:lnTo>
                <a:lnTo>
                  <a:pt x="10930" y="123340"/>
                </a:lnTo>
                <a:lnTo>
                  <a:pt x="0" y="162887"/>
                </a:lnTo>
                <a:lnTo>
                  <a:pt x="0" y="203216"/>
                </a:lnTo>
                <a:lnTo>
                  <a:pt x="10930" y="242764"/>
                </a:lnTo>
                <a:lnTo>
                  <a:pt x="32792" y="279968"/>
                </a:lnTo>
                <a:lnTo>
                  <a:pt x="65584" y="313265"/>
                </a:lnTo>
                <a:lnTo>
                  <a:pt x="106916" y="339685"/>
                </a:lnTo>
                <a:lnTo>
                  <a:pt x="153100" y="357298"/>
                </a:lnTo>
                <a:lnTo>
                  <a:pt x="202197" y="366104"/>
                </a:lnTo>
                <a:lnTo>
                  <a:pt x="252263" y="366104"/>
                </a:lnTo>
                <a:lnTo>
                  <a:pt x="301360" y="357298"/>
                </a:lnTo>
                <a:lnTo>
                  <a:pt x="347544" y="339685"/>
                </a:lnTo>
                <a:lnTo>
                  <a:pt x="388876" y="313265"/>
                </a:lnTo>
                <a:lnTo>
                  <a:pt x="421668" y="279968"/>
                </a:lnTo>
                <a:lnTo>
                  <a:pt x="443530" y="242764"/>
                </a:lnTo>
                <a:lnTo>
                  <a:pt x="454460" y="203216"/>
                </a:lnTo>
                <a:lnTo>
                  <a:pt x="454460" y="162887"/>
                </a:lnTo>
                <a:lnTo>
                  <a:pt x="443530" y="123340"/>
                </a:lnTo>
                <a:lnTo>
                  <a:pt x="421668" y="86136"/>
                </a:lnTo>
                <a:lnTo>
                  <a:pt x="388876" y="52839"/>
                </a:lnTo>
                <a:lnTo>
                  <a:pt x="347544" y="26419"/>
                </a:lnTo>
                <a:lnTo>
                  <a:pt x="301360" y="8806"/>
                </a:lnTo>
                <a:lnTo>
                  <a:pt x="25226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37222" y="6769072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4"/>
          <p:cNvSpPr txBox="1"/>
          <p:nvPr/>
        </p:nvSpPr>
        <p:spPr>
          <a:xfrm>
            <a:off x="818686" y="1759352"/>
            <a:ext cx="11722100" cy="449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319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Pf.</a:t>
            </a:r>
            <a:r>
              <a:rPr lang="en-US" sz="2400" dirty="0">
                <a:solidFill>
                  <a:srgbClr val="0048AA"/>
                </a:solidFill>
                <a:latin typeface="Trebuchet MS"/>
                <a:cs typeface="Trebuchet MS"/>
              </a:rPr>
              <a:t> </a:t>
            </a:r>
            <a:r>
              <a:rPr lang="en-US" sz="2400" dirty="0">
                <a:latin typeface="Trebuchet MS"/>
                <a:cs typeface="Trebuchet MS"/>
              </a:rPr>
              <a:t>Lemma 5 + Lemma 6’.                           </a:t>
            </a:r>
            <a:r>
              <a:rPr lang="en-US" altLang="zh-CN" sz="2400" dirty="0"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4EB3AEBD-872E-42A7-8031-34B866BFA12F}"/>
              </a:ext>
            </a:extLst>
          </p:cNvPr>
          <p:cNvSpPr txBox="1"/>
          <p:nvPr/>
        </p:nvSpPr>
        <p:spPr>
          <a:xfrm>
            <a:off x="800100" y="2662003"/>
            <a:ext cx="11722100" cy="45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319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Theorem </a:t>
            </a:r>
            <a:r>
              <a:rPr lang="en-US" altLang="zh-CN" sz="2400" dirty="0">
                <a:solidFill>
                  <a:srgbClr val="0048AA"/>
                </a:solidFill>
                <a:latin typeface="Trebuchet MS"/>
                <a:cs typeface="Trebuchet MS"/>
              </a:rPr>
              <a:t>5</a:t>
            </a: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.	</a:t>
            </a:r>
            <a:r>
              <a:rPr sz="2400" dirty="0">
                <a:latin typeface="Trebuchet MS"/>
                <a:cs typeface="Trebuchet MS"/>
              </a:rPr>
              <a:t>Can find a negative cycle in </a:t>
            </a:r>
            <a:r>
              <a:rPr sz="2400" dirty="0">
                <a:latin typeface="Times New Roman"/>
                <a:cs typeface="Times New Roman"/>
              </a:rPr>
              <a:t>Θ(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rebuchet MS"/>
                <a:cs typeface="Trebuchet MS"/>
              </a:rPr>
              <a:t>time.  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3" name="object 4">
            <a:extLst>
              <a:ext uri="{FF2B5EF4-FFF2-40B4-BE49-F238E27FC236}">
                <a16:creationId xmlns:a16="http://schemas.microsoft.com/office/drawing/2014/main" id="{26FA74DA-9B9D-4AFC-9763-EECEA52AA918}"/>
              </a:ext>
            </a:extLst>
          </p:cNvPr>
          <p:cNvSpPr txBox="1"/>
          <p:nvPr/>
        </p:nvSpPr>
        <p:spPr>
          <a:xfrm>
            <a:off x="818686" y="3204695"/>
            <a:ext cx="11722100" cy="2064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319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2400" dirty="0">
                <a:solidFill>
                  <a:srgbClr val="0048AA"/>
                </a:solidFill>
                <a:latin typeface="Trebuchet MS"/>
                <a:cs typeface="Trebuchet MS"/>
              </a:rPr>
              <a:t>Pf.</a:t>
            </a:r>
            <a:endParaRPr sz="2400" dirty="0">
              <a:latin typeface="Trebuchet MS"/>
              <a:cs typeface="Trebuchet MS"/>
            </a:endParaRPr>
          </a:p>
          <a:p>
            <a:pPr marL="482600" marR="2663190" indent="-342900">
              <a:lnSpc>
                <a:spcPts val="38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Trebuchet MS"/>
                <a:cs typeface="Trebuchet MS"/>
              </a:rPr>
              <a:t>Case 1.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[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OPT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) =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OPT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– 1,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for every node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]</a:t>
            </a:r>
            <a:endParaRPr lang="en-US" sz="2400" dirty="0">
              <a:solidFill>
                <a:srgbClr val="606060"/>
              </a:solidFill>
              <a:latin typeface="Trebuchet MS"/>
              <a:cs typeface="Trebuchet MS"/>
            </a:endParaRPr>
          </a:p>
          <a:p>
            <a:pPr marL="139700" marR="2663190">
              <a:lnSpc>
                <a:spcPts val="3800"/>
              </a:lnSpc>
              <a:spcBef>
                <a:spcPts val="400"/>
              </a:spcBef>
            </a:pPr>
            <a:r>
              <a:rPr lang="en-US" sz="2400" dirty="0">
                <a:solidFill>
                  <a:srgbClr val="606060"/>
                </a:solidFill>
                <a:latin typeface="Trebuchet MS"/>
                <a:cs typeface="Trebuchet MS"/>
              </a:rPr>
              <a:t>      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endParaRPr sz="2400" dirty="0">
              <a:latin typeface="Trebuchet MS"/>
              <a:cs typeface="Trebuchet MS"/>
            </a:endParaRPr>
          </a:p>
          <a:p>
            <a:pPr marL="482600" indent="-342900">
              <a:lnSpc>
                <a:spcPts val="381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Trebuchet MS"/>
                <a:cs typeface="Trebuchet MS"/>
              </a:rPr>
              <a:t>Case 2.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[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OPT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) &lt;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OPT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– 1,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for some node </a:t>
            </a:r>
            <a:r>
              <a:rPr sz="2400" i="1" dirty="0">
                <a:solidFill>
                  <a:srgbClr val="606060"/>
                </a:solidFill>
                <a:latin typeface="Times New Roman"/>
                <a:cs typeface="Times New Roman"/>
              </a:rPr>
              <a:t>v </a:t>
            </a:r>
            <a:r>
              <a:rPr sz="2400" dirty="0">
                <a:solidFill>
                  <a:srgbClr val="606060"/>
                </a:solidFill>
                <a:latin typeface="Trebuchet MS"/>
                <a:cs typeface="Trebuchet MS"/>
              </a:rPr>
              <a:t>]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A9BC4C-D414-45EF-B720-4A20CC2D9E8E}"/>
              </a:ext>
            </a:extLst>
          </p:cNvPr>
          <p:cNvSpPr/>
          <p:nvPr/>
        </p:nvSpPr>
        <p:spPr>
          <a:xfrm>
            <a:off x="1510273" y="4252921"/>
            <a:ext cx="4030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606060"/>
                </a:solidFill>
                <a:latin typeface="Trebuchet MS"/>
                <a:cs typeface="Trebuchet MS"/>
              </a:rPr>
              <a:t> </a:t>
            </a:r>
            <a:r>
              <a:rPr lang="en-US" altLang="zh-CN" sz="2000" dirty="0">
                <a:latin typeface="Trebuchet MS"/>
                <a:cs typeface="Trebuchet MS"/>
              </a:rPr>
              <a:t>By Lemma 5, no negative cycles.</a:t>
            </a:r>
            <a:endParaRPr lang="zh-CN" altLang="en-US" sz="20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FE6DD41-57A9-45BE-B2D0-FF0234C18541}"/>
              </a:ext>
            </a:extLst>
          </p:cNvPr>
          <p:cNvSpPr/>
          <p:nvPr/>
        </p:nvSpPr>
        <p:spPr>
          <a:xfrm>
            <a:off x="981307" y="5262998"/>
            <a:ext cx="11318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6900">
              <a:lnSpc>
                <a:spcPct val="100000"/>
              </a:lnSpc>
              <a:spcBef>
                <a:spcPts val="630"/>
              </a:spcBef>
            </a:pPr>
            <a:r>
              <a:rPr lang="en-US" altLang="zh-CN" sz="2000" dirty="0">
                <a:latin typeface="Trebuchet MS"/>
                <a:cs typeface="Trebuchet MS"/>
              </a:rPr>
              <a:t>By Lemma 6, can extract negative cycle from  </a:t>
            </a:r>
            <a:r>
              <a:rPr lang="en-US" altLang="zh-CN" sz="2000" i="1" dirty="0">
                <a:latin typeface="Times New Roman"/>
                <a:cs typeface="Times New Roman"/>
              </a:rPr>
              <a:t>s </a:t>
            </a:r>
            <a:r>
              <a:rPr lang="en-US" altLang="zh-CN" sz="2000" dirty="0">
                <a:latin typeface="DejaVu Sans"/>
                <a:cs typeface="DejaVu Sans"/>
              </a:rPr>
              <a:t>↝ </a:t>
            </a:r>
            <a:r>
              <a:rPr lang="en-US" altLang="zh-CN" sz="2000" i="1" dirty="0">
                <a:latin typeface="Times New Roman"/>
                <a:cs typeface="Times New Roman"/>
              </a:rPr>
              <a:t>v  </a:t>
            </a:r>
            <a:r>
              <a:rPr lang="en-US" altLang="zh-CN" sz="2000" dirty="0">
                <a:latin typeface="Trebuchet MS"/>
                <a:cs typeface="Trebuchet MS"/>
              </a:rPr>
              <a:t>path.    ▪</a:t>
            </a:r>
          </a:p>
        </p:txBody>
      </p:sp>
    </p:spTree>
    <p:extLst>
      <p:ext uri="{BB962C8B-B14F-4D97-AF65-F5344CB8AC3E}">
        <p14:creationId xmlns:p14="http://schemas.microsoft.com/office/powerpoint/2010/main" val="31515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4091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Arial"/>
                <a:cs typeface="Arial"/>
              </a:rPr>
              <a:t>Detecting </a:t>
            </a:r>
            <a:r>
              <a:rPr sz="2800" b="0" spc="20" dirty="0">
                <a:latin typeface="Arial"/>
                <a:cs typeface="Arial"/>
              </a:rPr>
              <a:t>negative</a:t>
            </a:r>
            <a:r>
              <a:rPr sz="2800" b="0" spc="135" dirty="0">
                <a:latin typeface="Arial"/>
                <a:cs typeface="Arial"/>
              </a:rPr>
              <a:t> </a:t>
            </a:r>
            <a:r>
              <a:rPr sz="2800" b="0" spc="-50" dirty="0">
                <a:latin typeface="Arial"/>
                <a:cs typeface="Arial"/>
              </a:rPr>
              <a:t>cycles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387600" y="1169178"/>
            <a:ext cx="8013700" cy="8432022"/>
          </a:xfrm>
          <a:custGeom>
            <a:avLst/>
            <a:gdLst/>
            <a:ahLst/>
            <a:cxnLst/>
            <a:rect l="l" t="t" r="r" b="b"/>
            <a:pathLst>
              <a:path w="8013700" h="7783830">
                <a:moveTo>
                  <a:pt x="0" y="0"/>
                </a:moveTo>
                <a:lnTo>
                  <a:pt x="8013700" y="0"/>
                </a:lnTo>
                <a:lnTo>
                  <a:pt x="8013700" y="7783769"/>
                </a:lnTo>
                <a:lnTo>
                  <a:pt x="0" y="77837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2679700" y="1371600"/>
            <a:ext cx="436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B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ELLMAN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–F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ORD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 l</a:t>
            </a:r>
            <a:r>
              <a:rPr lang="en-US" altLang="zh-CN" sz="2400" spc="-5" dirty="0">
                <a:latin typeface="Times New Roman"/>
                <a:cs typeface="Times New Roman"/>
              </a:rPr>
              <a:t>,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8" name="object 6"/>
          <p:cNvSpPr/>
          <p:nvPr/>
        </p:nvSpPr>
        <p:spPr>
          <a:xfrm>
            <a:off x="2679700" y="1794516"/>
            <a:ext cx="6610350" cy="0"/>
          </a:xfrm>
          <a:custGeom>
            <a:avLst/>
            <a:gdLst/>
            <a:ahLst/>
            <a:cxnLst/>
            <a:rect l="l" t="t" r="r" b="b"/>
            <a:pathLst>
              <a:path w="6610350">
                <a:moveTo>
                  <a:pt x="0" y="0"/>
                </a:moveTo>
                <a:lnTo>
                  <a:pt x="66103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/>
          <p:nvPr/>
        </p:nvSpPr>
        <p:spPr>
          <a:xfrm>
            <a:off x="2679700" y="1752600"/>
            <a:ext cx="6673850" cy="5525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2564130" indent="-342900">
              <a:lnSpc>
                <a:spcPct val="145800"/>
              </a:lnSpc>
              <a:spcBef>
                <a:spcPts val="100"/>
              </a:spcBef>
            </a:pP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dirty="0">
                <a:latin typeface="Times New Roman"/>
                <a:cs typeface="Times New Roman"/>
              </a:rPr>
              <a:t>node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Times New Roman"/>
                <a:cs typeface="Times New Roman"/>
              </a:rPr>
              <a:t>:  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marR="2564130" indent="-342900">
              <a:lnSpc>
                <a:spcPct val="145800"/>
              </a:lnSpc>
              <a:spcBef>
                <a:spcPts val="100"/>
              </a:spcBef>
            </a:pPr>
            <a:r>
              <a:rPr lang="en-US" sz="2400" i="1" dirty="0">
                <a:latin typeface="Times New Roman"/>
                <a:cs typeface="Times New Roman"/>
              </a:rPr>
              <a:t>        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∞.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marR="2564130" indent="-342900">
              <a:lnSpc>
                <a:spcPct val="145800"/>
              </a:lnSpc>
              <a:spcBef>
                <a:spcPts val="100"/>
              </a:spcBef>
            </a:pPr>
            <a:r>
              <a:rPr lang="en-US" sz="2400" i="1" spc="-5" dirty="0">
                <a:latin typeface="Times New Roman"/>
                <a:cs typeface="Times New Roman"/>
              </a:rPr>
              <a:t>        prede</a:t>
            </a:r>
            <a:r>
              <a:rPr sz="2400" i="1" spc="-5" dirty="0">
                <a:latin typeface="Times New Roman"/>
                <a:cs typeface="Times New Roman"/>
              </a:rPr>
              <a:t>cessor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i="1" spc="-5" dirty="0">
                <a:latin typeface="Times New Roman"/>
                <a:cs typeface="Times New Roman"/>
              </a:rPr>
              <a:t>null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</a:t>
            </a:r>
          </a:p>
          <a:p>
            <a:pPr>
              <a:lnSpc>
                <a:spcPct val="100000"/>
              </a:lnSpc>
              <a:spcBef>
                <a:spcPts val="1320"/>
              </a:spcBef>
            </a:pPr>
            <a:r>
              <a:rPr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OR </a:t>
            </a:r>
            <a:r>
              <a:rPr sz="2400" i="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= 1 </a:t>
            </a:r>
            <a:r>
              <a:rPr sz="1900" spc="-5" dirty="0">
                <a:solidFill>
                  <a:srgbClr val="003F83"/>
                </a:solidFill>
                <a:latin typeface="Times New Roman"/>
                <a:cs typeface="Times New Roman"/>
              </a:rPr>
              <a:t>TO </a:t>
            </a: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</a:p>
          <a:p>
            <a:pPr marL="342900">
              <a:lnSpc>
                <a:spcPct val="100000"/>
              </a:lnSpc>
              <a:spcBef>
                <a:spcPts val="1220"/>
              </a:spcBef>
            </a:pPr>
            <a:r>
              <a:rPr lang="en-US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   </a:t>
            </a: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dirty="0">
                <a:latin typeface="Times New Roman"/>
                <a:cs typeface="Times New Roman"/>
              </a:rPr>
              <a:t>node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</a:p>
          <a:p>
            <a:pPr marL="1028700" marR="41910" indent="-342900">
              <a:lnSpc>
                <a:spcPct val="142400"/>
              </a:lnSpc>
              <a:spcBef>
                <a:spcPts val="100"/>
              </a:spcBef>
            </a:pPr>
            <a:r>
              <a:rPr lang="en-US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       </a:t>
            </a: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spc="-5" dirty="0">
                <a:latin typeface="Times New Roman"/>
                <a:cs typeface="Times New Roman"/>
              </a:rPr>
              <a:t>edge </a:t>
            </a:r>
            <a:r>
              <a:rPr sz="2400" spc="-60" dirty="0">
                <a:latin typeface="Times New Roman"/>
                <a:cs typeface="Times New Roman"/>
              </a:rPr>
              <a:t>(</a:t>
            </a:r>
            <a:r>
              <a:rPr lang="en-US" sz="2400" i="1" spc="-60" dirty="0">
                <a:latin typeface="Times New Roman"/>
                <a:cs typeface="Times New Roman"/>
              </a:rPr>
              <a:t>u</a:t>
            </a:r>
            <a:r>
              <a:rPr sz="2400" i="1" spc="-6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</a:p>
          <a:p>
            <a:pPr marL="1371600">
              <a:lnSpc>
                <a:spcPct val="100000"/>
              </a:lnSpc>
              <a:spcBef>
                <a:spcPts val="1520"/>
              </a:spcBef>
              <a:tabLst>
                <a:tab pos="2428875" algn="l"/>
                <a:tab pos="2753360" algn="l"/>
                <a:tab pos="3712845" algn="l"/>
              </a:tabLst>
            </a:pPr>
            <a:r>
              <a:rPr lang="en-US"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       </a:t>
            </a:r>
            <a:r>
              <a:rPr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&gt;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lang="en-US" sz="2400" i="1" spc="-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 l</a:t>
            </a:r>
            <a:r>
              <a:rPr lang="en-US" sz="2400" i="1" spc="-44" baseline="-19097" dirty="0">
                <a:latin typeface="Times New Roman"/>
                <a:cs typeface="Times New Roman"/>
              </a:rPr>
              <a:t>uv</a:t>
            </a:r>
            <a:r>
              <a:rPr sz="2400" spc="-3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714500">
              <a:lnSpc>
                <a:spcPct val="100000"/>
              </a:lnSpc>
              <a:spcBef>
                <a:spcPts val="1720"/>
              </a:spcBef>
              <a:tabLst>
                <a:tab pos="2357120" algn="l"/>
                <a:tab pos="3693160" algn="l"/>
              </a:tabLst>
            </a:pPr>
            <a:r>
              <a:rPr lang="en-US" sz="2400" i="1" dirty="0">
                <a:latin typeface="Times New Roman"/>
                <a:cs typeface="Times New Roman"/>
              </a:rPr>
              <a:t>           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lang="en-US" sz="2400" i="1" spc="-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 l</a:t>
            </a:r>
            <a:r>
              <a:rPr lang="en-US" sz="2400" i="1" spc="-44" baseline="-19097" dirty="0">
                <a:latin typeface="Times New Roman"/>
                <a:cs typeface="Times New Roman"/>
              </a:rPr>
              <a:t>uv</a:t>
            </a:r>
            <a:r>
              <a:rPr sz="2400" spc="-30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714500">
              <a:lnSpc>
                <a:spcPct val="100000"/>
              </a:lnSpc>
              <a:spcBef>
                <a:spcPts val="1620"/>
              </a:spcBef>
            </a:pPr>
            <a:r>
              <a:rPr lang="en-US" sz="2400" i="1" spc="-5" dirty="0">
                <a:latin typeface="Times New Roman"/>
                <a:cs typeface="Times New Roman"/>
              </a:rPr>
              <a:t>            prede</a:t>
            </a:r>
            <a:r>
              <a:rPr sz="2400" i="1" spc="-5" dirty="0">
                <a:latin typeface="Times New Roman"/>
                <a:cs typeface="Times New Roman"/>
              </a:rPr>
              <a:t>cessor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i="1" spc="-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04123" y="9448800"/>
            <a:ext cx="6610350" cy="0"/>
          </a:xfrm>
          <a:custGeom>
            <a:avLst/>
            <a:gdLst/>
            <a:ahLst/>
            <a:cxnLst/>
            <a:rect l="l" t="t" r="r" b="b"/>
            <a:pathLst>
              <a:path w="6610350">
                <a:moveTo>
                  <a:pt x="0" y="0"/>
                </a:moveTo>
                <a:lnTo>
                  <a:pt x="66103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 txBox="1"/>
          <p:nvPr/>
        </p:nvSpPr>
        <p:spPr>
          <a:xfrm>
            <a:off x="8754459" y="5667013"/>
            <a:ext cx="997585" cy="553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indent="203200">
              <a:lnSpc>
                <a:spcPts val="2000"/>
              </a:lnSpc>
              <a:spcBef>
                <a:spcPts val="300"/>
              </a:spcBef>
            </a:pP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pass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i  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-3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35" dirty="0">
                <a:solidFill>
                  <a:srgbClr val="8D3124"/>
                </a:solidFill>
                <a:latin typeface="Trebuchet MS"/>
                <a:cs typeface="Trebuchet MS"/>
              </a:rPr>
              <a:t>time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8556561" y="4754954"/>
            <a:ext cx="0" cy="2377839"/>
          </a:xfrm>
          <a:custGeom>
            <a:avLst/>
            <a:gdLst/>
            <a:ahLst/>
            <a:cxnLst/>
            <a:rect l="l" t="t" r="r" b="b"/>
            <a:pathLst>
              <a:path h="2877184">
                <a:moveTo>
                  <a:pt x="0" y="0"/>
                </a:moveTo>
                <a:lnTo>
                  <a:pt x="0" y="2876867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8507031" y="7132793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8507031" y="4752340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99059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矩形 14"/>
          <p:cNvSpPr/>
          <p:nvPr/>
        </p:nvSpPr>
        <p:spPr>
          <a:xfrm>
            <a:off x="1896388" y="7224485"/>
            <a:ext cx="6502400" cy="22285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28700" marR="41910" indent="-342900">
              <a:lnSpc>
                <a:spcPct val="142400"/>
              </a:lnSpc>
              <a:spcBef>
                <a:spcPts val="100"/>
              </a:spcBef>
            </a:pPr>
            <a:r>
              <a:rPr lang="en-US" altLang="zh-CN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lang="en-US" altLang="zh-CN"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</a:t>
            </a:r>
            <a:r>
              <a:rPr lang="en-US" altLang="zh-CN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edge </a:t>
            </a:r>
            <a:r>
              <a:rPr lang="en-US" altLang="zh-CN" sz="2400" spc="-60" dirty="0">
                <a:latin typeface="Times New Roman"/>
                <a:cs typeface="Times New Roman"/>
              </a:rPr>
              <a:t>(</a:t>
            </a:r>
            <a:r>
              <a:rPr lang="en-US" altLang="zh-CN" sz="2400" i="1" spc="-60" dirty="0">
                <a:latin typeface="Times New Roman"/>
                <a:cs typeface="Times New Roman"/>
              </a:rPr>
              <a:t>u, 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) </a:t>
            </a:r>
            <a:r>
              <a:rPr lang="en-US" altLang="zh-CN" sz="2400" dirty="0">
                <a:latin typeface="Symbol"/>
                <a:cs typeface="Symbol"/>
              </a:rPr>
              <a:t></a:t>
            </a:r>
            <a:r>
              <a:rPr lang="en-US" altLang="zh-CN" sz="2400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latin typeface="Times New Roman"/>
                <a:cs typeface="Times New Roman"/>
              </a:rPr>
              <a:t>E</a:t>
            </a:r>
            <a:r>
              <a:rPr lang="en-US" altLang="zh-CN" sz="2400" i="1" spc="3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:</a:t>
            </a:r>
          </a:p>
          <a:p>
            <a:pPr marL="1028700" marR="41910" indent="-342900">
              <a:lnSpc>
                <a:spcPct val="142400"/>
              </a:lnSpc>
              <a:spcBef>
                <a:spcPts val="100"/>
              </a:spcBef>
            </a:pPr>
            <a:r>
              <a:rPr lang="en-US" altLang="zh-CN"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        I</a:t>
            </a:r>
            <a:r>
              <a:rPr lang="en-US" altLang="zh-CN" sz="1900" spc="5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lang="en-US" altLang="zh-CN" sz="2400" spc="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(</a:t>
            </a:r>
            <a:r>
              <a:rPr lang="en-US" altLang="zh-CN" sz="2400" i="1" dirty="0">
                <a:latin typeface="Times New Roman"/>
                <a:cs typeface="Times New Roman"/>
              </a:rPr>
              <a:t>d</a:t>
            </a:r>
            <a:r>
              <a:rPr lang="en-US" altLang="zh-CN" sz="2400" dirty="0">
                <a:latin typeface="Times New Roman"/>
                <a:cs typeface="Times New Roman"/>
              </a:rPr>
              <a:t>[</a:t>
            </a:r>
            <a:r>
              <a:rPr lang="en-US" altLang="zh-CN" sz="2400" i="1" dirty="0">
                <a:latin typeface="Times New Roman"/>
                <a:cs typeface="Times New Roman"/>
              </a:rPr>
              <a:t>v</a:t>
            </a:r>
            <a:r>
              <a:rPr lang="en-US" altLang="zh-CN" sz="2400" dirty="0">
                <a:latin typeface="Times New Roman"/>
                <a:cs typeface="Times New Roman"/>
              </a:rPr>
              <a:t>] &gt; </a:t>
            </a:r>
            <a:r>
              <a:rPr lang="en-US" altLang="zh-CN" sz="2400" i="1" spc="-5" dirty="0">
                <a:latin typeface="Times New Roman"/>
                <a:cs typeface="Times New Roman"/>
              </a:rPr>
              <a:t>d</a:t>
            </a:r>
            <a:r>
              <a:rPr lang="en-US" altLang="zh-CN" sz="2400" spc="-5" dirty="0">
                <a:latin typeface="Times New Roman"/>
                <a:cs typeface="Times New Roman"/>
              </a:rPr>
              <a:t>[</a:t>
            </a:r>
            <a:r>
              <a:rPr lang="en-US" altLang="zh-CN" sz="2400" i="1" spc="-5" dirty="0">
                <a:latin typeface="Times New Roman"/>
                <a:cs typeface="Times New Roman"/>
              </a:rPr>
              <a:t>u</a:t>
            </a:r>
            <a:r>
              <a:rPr lang="en-US" altLang="zh-CN" sz="2400" spc="-5" dirty="0">
                <a:latin typeface="Times New Roman"/>
                <a:cs typeface="Times New Roman"/>
              </a:rPr>
              <a:t>]</a:t>
            </a:r>
            <a:r>
              <a:rPr lang="en-US" altLang="zh-CN" sz="2400" spc="5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cs typeface="Times New Roman"/>
              </a:rPr>
              <a:t>+</a:t>
            </a:r>
            <a:r>
              <a:rPr lang="en-US" altLang="zh-CN" sz="2400" dirty="0">
                <a:latin typeface="MT Extra" panose="05050102010205020202" pitchFamily="18" charset="2"/>
                <a:ea typeface="Linux Libertine Display G" panose="02000503000000000000" pitchFamily="2" charset="0"/>
                <a:cs typeface="Linux Libertine Display G" panose="02000503000000000000" pitchFamily="2" charset="0"/>
              </a:rPr>
              <a:t> l</a:t>
            </a:r>
            <a:r>
              <a:rPr lang="en-US" altLang="zh-CN" sz="2400" i="1" spc="-44" baseline="-19097" dirty="0">
                <a:latin typeface="Times New Roman"/>
                <a:cs typeface="Times New Roman"/>
              </a:rPr>
              <a:t>uv</a:t>
            </a:r>
            <a:r>
              <a:rPr lang="en-US" altLang="zh-CN" sz="2400" spc="-30" dirty="0">
                <a:latin typeface="Times New Roman"/>
                <a:cs typeface="Times New Roman"/>
              </a:rPr>
              <a:t>)</a:t>
            </a:r>
          </a:p>
          <a:p>
            <a:pPr marL="1028700" marR="41910" indent="-342900">
              <a:lnSpc>
                <a:spcPct val="142400"/>
              </a:lnSpc>
              <a:spcBef>
                <a:spcPts val="100"/>
              </a:spcBef>
            </a:pPr>
            <a:r>
              <a:rPr lang="en-US" altLang="zh-CN" sz="2400" spc="-30" dirty="0">
                <a:solidFill>
                  <a:srgbClr val="003F83"/>
                </a:solidFill>
                <a:latin typeface="Times New Roman"/>
                <a:cs typeface="Times New Roman"/>
              </a:rPr>
              <a:t>                  </a:t>
            </a:r>
            <a:r>
              <a:rPr lang="en-US" altLang="zh-CN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ETURN  </a:t>
            </a:r>
            <a:r>
              <a:rPr lang="en-US" altLang="zh-CN" sz="2400" spc="-30" dirty="0">
                <a:latin typeface="Times New Roman"/>
                <a:cs typeface="Times New Roman"/>
              </a:rPr>
              <a:t>TRUE.</a:t>
            </a:r>
          </a:p>
          <a:p>
            <a:pPr marL="1028700" marR="41910" indent="-342900">
              <a:lnSpc>
                <a:spcPct val="142400"/>
              </a:lnSpc>
              <a:spcBef>
                <a:spcPts val="100"/>
              </a:spcBef>
            </a:pPr>
            <a:r>
              <a:rPr lang="en-US" altLang="zh-CN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ETURN</a:t>
            </a:r>
            <a:r>
              <a:rPr lang="en-US" altLang="zh-CN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-30" dirty="0">
                <a:latin typeface="Times New Roman"/>
                <a:cs typeface="Times New Roman"/>
              </a:rPr>
              <a:t>FALSE.</a:t>
            </a:r>
            <a:endParaRPr lang="en-US" altLang="zh-C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288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EC7991-2D00-46AE-BBCC-B0DEB406C93D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 sz="2560"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>
            <a:extLst>
              <a:ext uri="{FF2B5EF4-FFF2-40B4-BE49-F238E27FC236}">
                <a16:creationId xmlns:a16="http://schemas.microsoft.com/office/drawing/2014/main" id="{7846DAAA-A445-47F5-9FFE-77D1F13479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80" y="4979212"/>
            <a:ext cx="1528277" cy="3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3009900"/>
            <a:ext cx="10534650" cy="37338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6262109" y="3505200"/>
            <a:ext cx="246641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6254750" y="5042964"/>
            <a:ext cx="247650" cy="419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130800" y="4572000"/>
            <a:ext cx="762000" cy="762000"/>
            <a:chOff x="5130800" y="4572000"/>
            <a:chExt cx="762000" cy="762000"/>
          </a:xfrm>
        </p:grpSpPr>
        <p:sp>
          <p:nvSpPr>
            <p:cNvPr id="16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9128" y="4572000"/>
            <a:ext cx="762000" cy="762000"/>
            <a:chOff x="5130800" y="4572000"/>
            <a:chExt cx="762000" cy="762000"/>
          </a:xfrm>
        </p:grpSpPr>
        <p:sp>
          <p:nvSpPr>
            <p:cNvPr id="13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90"/>
          <p:cNvSpPr txBox="1"/>
          <p:nvPr/>
        </p:nvSpPr>
        <p:spPr>
          <a:xfrm>
            <a:off x="6042997" y="4309978"/>
            <a:ext cx="4341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1F20"/>
                </a:solidFill>
                <a:latin typeface="Times New Roman"/>
                <a:cs typeface="Times New Roman"/>
              </a:rPr>
              <a:t>7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19" name="object 90"/>
          <p:cNvSpPr txBox="1"/>
          <p:nvPr/>
        </p:nvSpPr>
        <p:spPr>
          <a:xfrm>
            <a:off x="1930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r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90"/>
          <p:cNvSpPr txBox="1"/>
          <p:nvPr/>
        </p:nvSpPr>
        <p:spPr>
          <a:xfrm>
            <a:off x="3552518" y="3962400"/>
            <a:ext cx="378264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90"/>
          <p:cNvSpPr txBox="1"/>
          <p:nvPr/>
        </p:nvSpPr>
        <p:spPr>
          <a:xfrm>
            <a:off x="5359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t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90"/>
          <p:cNvSpPr txBox="1"/>
          <p:nvPr/>
        </p:nvSpPr>
        <p:spPr>
          <a:xfrm>
            <a:off x="7115482" y="3959268"/>
            <a:ext cx="225118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x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90"/>
          <p:cNvSpPr txBox="1"/>
          <p:nvPr/>
        </p:nvSpPr>
        <p:spPr>
          <a:xfrm>
            <a:off x="8757390" y="3994208"/>
            <a:ext cx="361210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y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90"/>
          <p:cNvSpPr txBox="1"/>
          <p:nvPr/>
        </p:nvSpPr>
        <p:spPr>
          <a:xfrm>
            <a:off x="10525300" y="38862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z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1728440" y="4605454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3430860" y="4624040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5136995" y="4579435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6851669" y="4585766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3009900"/>
            <a:ext cx="10534650" cy="37338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7801803" y="5008452"/>
            <a:ext cx="322549" cy="4881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8483600" y="5715000"/>
            <a:ext cx="247650" cy="419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130800" y="4572000"/>
            <a:ext cx="762000" cy="762000"/>
            <a:chOff x="5130800" y="4572000"/>
            <a:chExt cx="762000" cy="762000"/>
          </a:xfrm>
        </p:grpSpPr>
        <p:sp>
          <p:nvSpPr>
            <p:cNvPr id="16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9128" y="4572000"/>
            <a:ext cx="762000" cy="762000"/>
            <a:chOff x="5130800" y="4572000"/>
            <a:chExt cx="762000" cy="762000"/>
          </a:xfrm>
        </p:grpSpPr>
        <p:sp>
          <p:nvSpPr>
            <p:cNvPr id="13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90"/>
          <p:cNvSpPr txBox="1"/>
          <p:nvPr/>
        </p:nvSpPr>
        <p:spPr>
          <a:xfrm>
            <a:off x="6042997" y="4309978"/>
            <a:ext cx="4341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1F20"/>
                </a:solidFill>
                <a:latin typeface="Times New Roman"/>
                <a:cs typeface="Times New Roman"/>
              </a:rPr>
              <a:t>7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42426" y="4572000"/>
            <a:ext cx="762000" cy="762000"/>
            <a:chOff x="5130800" y="4572000"/>
            <a:chExt cx="762000" cy="762000"/>
          </a:xfrm>
        </p:grpSpPr>
        <p:sp>
          <p:nvSpPr>
            <p:cNvPr id="20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object 90"/>
          <p:cNvSpPr txBox="1"/>
          <p:nvPr/>
        </p:nvSpPr>
        <p:spPr>
          <a:xfrm>
            <a:off x="1930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r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90"/>
          <p:cNvSpPr txBox="1"/>
          <p:nvPr/>
        </p:nvSpPr>
        <p:spPr>
          <a:xfrm>
            <a:off x="3552518" y="3962400"/>
            <a:ext cx="378264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90"/>
          <p:cNvSpPr txBox="1"/>
          <p:nvPr/>
        </p:nvSpPr>
        <p:spPr>
          <a:xfrm>
            <a:off x="5359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t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90"/>
          <p:cNvSpPr txBox="1"/>
          <p:nvPr/>
        </p:nvSpPr>
        <p:spPr>
          <a:xfrm>
            <a:off x="7115482" y="3959268"/>
            <a:ext cx="225118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x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90"/>
          <p:cNvSpPr txBox="1"/>
          <p:nvPr/>
        </p:nvSpPr>
        <p:spPr>
          <a:xfrm>
            <a:off x="8757390" y="3994208"/>
            <a:ext cx="361210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y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90"/>
          <p:cNvSpPr txBox="1"/>
          <p:nvPr/>
        </p:nvSpPr>
        <p:spPr>
          <a:xfrm>
            <a:off x="10525300" y="38862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z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5136995" y="4579435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1728440" y="4605454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430860" y="4624040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8552986" y="4583152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6851669" y="4585766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"/>
                <a:cs typeface="Arial"/>
              </a:rPr>
              <a:t>Single-source </a:t>
            </a:r>
            <a:r>
              <a:rPr sz="2800" b="0" spc="-30" dirty="0">
                <a:latin typeface="Arial"/>
                <a:cs typeface="Arial"/>
              </a:rPr>
              <a:t>shortest </a:t>
            </a:r>
            <a:r>
              <a:rPr sz="2800" b="0" spc="-5" dirty="0">
                <a:latin typeface="Arial"/>
                <a:cs typeface="Arial"/>
              </a:rPr>
              <a:t>paths</a:t>
            </a:r>
            <a:r>
              <a:rPr sz="2800" b="0" spc="300" dirty="0">
                <a:latin typeface="Arial"/>
                <a:cs typeface="Arial"/>
              </a:rPr>
              <a:t> </a:t>
            </a:r>
            <a:r>
              <a:rPr lang="en-US" sz="2800" b="0" spc="55" dirty="0">
                <a:latin typeface="Arial"/>
                <a:cs typeface="Arial"/>
              </a:rPr>
              <a:t>in DAG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3009900"/>
            <a:ext cx="10534650" cy="37338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9693925" y="5008452"/>
            <a:ext cx="322549" cy="4881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9855200" y="6019800"/>
            <a:ext cx="247650" cy="419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130800" y="4572000"/>
            <a:ext cx="762000" cy="762000"/>
            <a:chOff x="5130800" y="4572000"/>
            <a:chExt cx="762000" cy="762000"/>
          </a:xfrm>
        </p:grpSpPr>
        <p:sp>
          <p:nvSpPr>
            <p:cNvPr id="16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9128" y="4572000"/>
            <a:ext cx="762000" cy="762000"/>
            <a:chOff x="5130800" y="4572000"/>
            <a:chExt cx="762000" cy="762000"/>
          </a:xfrm>
        </p:grpSpPr>
        <p:sp>
          <p:nvSpPr>
            <p:cNvPr id="13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90"/>
          <p:cNvSpPr txBox="1"/>
          <p:nvPr/>
        </p:nvSpPr>
        <p:spPr>
          <a:xfrm>
            <a:off x="6042997" y="4309978"/>
            <a:ext cx="4341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1F20"/>
                </a:solidFill>
                <a:latin typeface="Times New Roman"/>
                <a:cs typeface="Times New Roman"/>
              </a:rPr>
              <a:t>7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42426" y="4572000"/>
            <a:ext cx="762000" cy="762000"/>
            <a:chOff x="5130800" y="4572000"/>
            <a:chExt cx="762000" cy="762000"/>
          </a:xfrm>
        </p:grpSpPr>
        <p:sp>
          <p:nvSpPr>
            <p:cNvPr id="20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 flipH="1">
            <a:off x="9817751" y="3465705"/>
            <a:ext cx="322548" cy="533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0245724" y="4593389"/>
            <a:ext cx="762000" cy="762000"/>
            <a:chOff x="5130800" y="4572000"/>
            <a:chExt cx="762000" cy="762000"/>
          </a:xfrm>
        </p:grpSpPr>
        <p:sp>
          <p:nvSpPr>
            <p:cNvPr id="24" name="object 250"/>
            <p:cNvSpPr/>
            <p:nvPr/>
          </p:nvSpPr>
          <p:spPr>
            <a:xfrm>
              <a:off x="5130800" y="4572000"/>
              <a:ext cx="7620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04051" y="4606183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object 90"/>
          <p:cNvSpPr txBox="1"/>
          <p:nvPr/>
        </p:nvSpPr>
        <p:spPr>
          <a:xfrm>
            <a:off x="1930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r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90"/>
          <p:cNvSpPr txBox="1"/>
          <p:nvPr/>
        </p:nvSpPr>
        <p:spPr>
          <a:xfrm>
            <a:off x="3552518" y="3962400"/>
            <a:ext cx="378264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90"/>
          <p:cNvSpPr txBox="1"/>
          <p:nvPr/>
        </p:nvSpPr>
        <p:spPr>
          <a:xfrm>
            <a:off x="5359400" y="39624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t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90"/>
          <p:cNvSpPr txBox="1"/>
          <p:nvPr/>
        </p:nvSpPr>
        <p:spPr>
          <a:xfrm>
            <a:off x="7115482" y="3959268"/>
            <a:ext cx="225118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x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30" name="object 90"/>
          <p:cNvSpPr txBox="1"/>
          <p:nvPr/>
        </p:nvSpPr>
        <p:spPr>
          <a:xfrm>
            <a:off x="8757390" y="3994208"/>
            <a:ext cx="361210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y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90"/>
          <p:cNvSpPr txBox="1"/>
          <p:nvPr/>
        </p:nvSpPr>
        <p:spPr>
          <a:xfrm>
            <a:off x="10525300" y="3886200"/>
            <a:ext cx="434181" cy="566822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i="1" dirty="0">
                <a:solidFill>
                  <a:srgbClr val="92D050"/>
                </a:solidFill>
                <a:latin typeface="Times New Roman"/>
                <a:cs typeface="Times New Roman"/>
              </a:rPr>
              <a:t>z</a:t>
            </a:r>
            <a:endParaRPr sz="3600" i="1" dirty="0">
              <a:solidFill>
                <a:srgbClr val="92D050"/>
              </a:solidFill>
              <a:latin typeface="Times New Roman"/>
              <a:cs typeface="Times New Roman"/>
            </a:endParaRPr>
          </a:p>
        </p:txBody>
      </p:sp>
      <p:sp>
        <p:nvSpPr>
          <p:cNvPr id="32" name="流程图: 联系 31"/>
          <p:cNvSpPr/>
          <p:nvPr/>
        </p:nvSpPr>
        <p:spPr>
          <a:xfrm>
            <a:off x="5136995" y="4579435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1728440" y="4605454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3430860" y="4624040"/>
            <a:ext cx="657922" cy="66907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35"/>
          <p:cNvSpPr/>
          <p:nvPr/>
        </p:nvSpPr>
        <p:spPr>
          <a:xfrm>
            <a:off x="8552986" y="4583152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10266557" y="4612889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6851669" y="4585766"/>
            <a:ext cx="739698" cy="71739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4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7600" y="2374900"/>
            <a:ext cx="8013700" cy="5820410"/>
          </a:xfrm>
          <a:custGeom>
            <a:avLst/>
            <a:gdLst/>
            <a:ahLst/>
            <a:cxnLst/>
            <a:rect l="l" t="t" r="r" b="b"/>
            <a:pathLst>
              <a:path w="8013700" h="5820409">
                <a:moveTo>
                  <a:pt x="0" y="0"/>
                </a:moveTo>
                <a:lnTo>
                  <a:pt x="8013700" y="0"/>
                </a:lnTo>
                <a:lnTo>
                  <a:pt x="8013700" y="5820295"/>
                </a:lnTo>
                <a:lnTo>
                  <a:pt x="0" y="58202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9700" y="3252476"/>
            <a:ext cx="6610350" cy="0"/>
          </a:xfrm>
          <a:custGeom>
            <a:avLst/>
            <a:gdLst/>
            <a:ahLst/>
            <a:cxnLst/>
            <a:rect l="l" t="t" r="r" b="b"/>
            <a:pathLst>
              <a:path w="6610350">
                <a:moveTo>
                  <a:pt x="0" y="0"/>
                </a:moveTo>
                <a:lnTo>
                  <a:pt x="66103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7600" y="2667000"/>
            <a:ext cx="9144000" cy="485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lang="en-US" sz="2400" spc="-35" dirty="0">
                <a:solidFill>
                  <a:srgbClr val="003F83"/>
                </a:solidFill>
                <a:latin typeface="Times New Roman"/>
                <a:cs typeface="Times New Roman"/>
              </a:rPr>
              <a:t>DAG</a:t>
            </a:r>
            <a:r>
              <a:rPr sz="2400" spc="-35" dirty="0">
                <a:solidFill>
                  <a:srgbClr val="003F83"/>
                </a:solidFill>
                <a:latin typeface="Times New Roman"/>
                <a:cs typeface="Times New Roman"/>
              </a:rPr>
              <a:t>-</a:t>
            </a:r>
            <a:r>
              <a:rPr lang="en-US" altLang="zh-CN" sz="2400" spc="-35" dirty="0">
                <a:solidFill>
                  <a:srgbClr val="003F83"/>
                </a:solidFill>
                <a:latin typeface="Times New Roman"/>
                <a:cs typeface="Times New Roman"/>
              </a:rPr>
              <a:t>S</a:t>
            </a:r>
            <a:r>
              <a:rPr lang="en-US" altLang="zh-CN" sz="1900" spc="-35" dirty="0">
                <a:solidFill>
                  <a:srgbClr val="003F83"/>
                </a:solidFill>
                <a:latin typeface="Times New Roman"/>
                <a:cs typeface="Times New Roman"/>
              </a:rPr>
              <a:t>HORTEST-</a:t>
            </a:r>
            <a:r>
              <a:rPr sz="2400" spc="-35" dirty="0">
                <a:solidFill>
                  <a:srgbClr val="003F83"/>
                </a:solidFill>
                <a:latin typeface="Times New Roman"/>
                <a:cs typeface="Times New Roman"/>
              </a:rPr>
              <a:t>P</a:t>
            </a:r>
            <a:r>
              <a:rPr sz="1900" spc="-35" dirty="0">
                <a:solidFill>
                  <a:srgbClr val="003F83"/>
                </a:solidFill>
                <a:latin typeface="Times New Roman"/>
                <a:cs typeface="Times New Roman"/>
              </a:rPr>
              <a:t>ATHS</a:t>
            </a:r>
            <a:r>
              <a:rPr sz="2400" spc="-35" dirty="0">
                <a:latin typeface="Times New Roman"/>
                <a:cs typeface="Times New Roman"/>
              </a:rPr>
              <a:t>(</a:t>
            </a:r>
            <a:r>
              <a:rPr sz="2400" i="1" spc="-35" dirty="0">
                <a:latin typeface="Times New Roman"/>
                <a:cs typeface="Times New Roman"/>
              </a:rPr>
              <a:t>V, </a:t>
            </a:r>
            <a:r>
              <a:rPr sz="2400" i="1" spc="-5" dirty="0">
                <a:latin typeface="Times New Roman"/>
                <a:cs typeface="Times New Roman"/>
              </a:rPr>
              <a:t>E, </a:t>
            </a:r>
            <a:r>
              <a:rPr lang="en-US" altLang="zh-CN" sz="2400" i="1" dirty="0">
                <a:latin typeface="Times New Roman"/>
                <a:cs typeface="Times New Roman"/>
              </a:rPr>
              <a:t>w</a:t>
            </a:r>
            <a:r>
              <a:rPr sz="2400" i="1" spc="-55" dirty="0">
                <a:latin typeface="Times New Roman"/>
                <a:cs typeface="Times New Roman"/>
              </a:rPr>
              <a:t>,</a:t>
            </a:r>
            <a:r>
              <a:rPr sz="2400" i="1" spc="35" dirty="0">
                <a:latin typeface="Times New Roman"/>
                <a:cs typeface="Times New Roman"/>
              </a:rPr>
              <a:t>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292100">
              <a:spcBef>
                <a:spcPts val="2720"/>
              </a:spcBef>
            </a:pPr>
            <a:r>
              <a:rPr lang="en-US" sz="2400" spc="10" dirty="0">
                <a:latin typeface="Times New Roman"/>
                <a:cs typeface="Times New Roman"/>
              </a:rPr>
              <a:t>Topologically sort the vertices of G</a:t>
            </a:r>
            <a:r>
              <a:rPr lang="en-US"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.</a:t>
            </a:r>
          </a:p>
          <a:p>
            <a:pPr marL="292100">
              <a:spcBef>
                <a:spcPts val="2720"/>
              </a:spcBef>
            </a:pP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dirty="0">
                <a:latin typeface="Times New Roman"/>
                <a:cs typeface="Times New Roman"/>
              </a:rPr>
              <a:t>node </a:t>
            </a:r>
            <a:r>
              <a:rPr sz="2400" i="1" dirty="0">
                <a:latin typeface="Times New Roman"/>
                <a:cs typeface="Times New Roman"/>
              </a:rPr>
              <a:t>v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</a:p>
          <a:p>
            <a:pPr marL="635000">
              <a:spcBef>
                <a:spcPts val="1320"/>
              </a:spcBef>
            </a:pP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∞.</a:t>
            </a:r>
          </a:p>
          <a:p>
            <a:pPr marL="292100">
              <a:spcBef>
                <a:spcPts val="1320"/>
              </a:spcBef>
            </a:pP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</a:t>
            </a:r>
          </a:p>
          <a:p>
            <a:pPr marL="292100">
              <a:spcBef>
                <a:spcPts val="1420"/>
              </a:spcBef>
            </a:pPr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dirty="0">
                <a:latin typeface="Times New Roman"/>
                <a:cs typeface="Times New Roman"/>
              </a:rPr>
              <a:t>node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, taken in topologically sorted order: </a:t>
            </a:r>
            <a:endParaRPr sz="2400" dirty="0">
              <a:latin typeface="Times New Roman"/>
              <a:cs typeface="Times New Roman"/>
            </a:endParaRPr>
          </a:p>
          <a:p>
            <a:pPr marL="977900" marR="3739515"/>
            <a:endParaRPr lang="en-US" altLang="zh-CN" sz="2400" spc="10" dirty="0">
              <a:solidFill>
                <a:srgbClr val="003F83"/>
              </a:solidFill>
              <a:latin typeface="Times New Roman"/>
              <a:cs typeface="Times New Roman"/>
            </a:endParaRPr>
          </a:p>
          <a:p>
            <a:pPr marL="977900" marR="3739515"/>
            <a:r>
              <a:rPr sz="2400" spc="1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003F83"/>
                </a:solidFill>
                <a:latin typeface="Times New Roman"/>
                <a:cs typeface="Times New Roman"/>
              </a:rPr>
              <a:t>OREACH </a:t>
            </a:r>
            <a:r>
              <a:rPr sz="2400" spc="-5" dirty="0">
                <a:latin typeface="Times New Roman"/>
                <a:cs typeface="Times New Roman"/>
              </a:rPr>
              <a:t>edge </a:t>
            </a:r>
            <a:r>
              <a:rPr sz="2400" spc="-60" dirty="0">
                <a:latin typeface="Times New Roman"/>
                <a:cs typeface="Times New Roman"/>
              </a:rPr>
              <a:t>(</a:t>
            </a:r>
            <a:r>
              <a:rPr lang="en-US" sz="2400" i="1" spc="-60" dirty="0">
                <a:latin typeface="Times New Roman"/>
                <a:cs typeface="Times New Roman"/>
              </a:rPr>
              <a:t>u</a:t>
            </a:r>
            <a:r>
              <a:rPr sz="2400" i="1" spc="-6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</a:p>
          <a:p>
            <a:pPr marL="1320800">
              <a:spcBef>
                <a:spcPts val="1520"/>
              </a:spcBef>
              <a:tabLst>
                <a:tab pos="4535170" algn="l"/>
              </a:tabLst>
            </a:pPr>
            <a:r>
              <a:rPr lang="en-US" sz="2400" i="1" dirty="0">
                <a:latin typeface="Times New Roman"/>
                <a:cs typeface="Times New Roman"/>
              </a:rPr>
              <a:t>  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 </a:t>
            </a:r>
            <a:r>
              <a:rPr sz="3200" dirty="0">
                <a:latin typeface="Times New Roman"/>
                <a:cs typeface="Times New Roman"/>
              </a:rPr>
              <a:t>{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],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]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Linux Libertine Display G" panose="02000503000000000000" pitchFamily="2" charset="0"/>
                <a:cs typeface="Times New Roman" panose="02020603050405020304" pitchFamily="18" charset="0"/>
              </a:rPr>
              <a:t>w</a:t>
            </a:r>
            <a:r>
              <a:rPr lang="en-US" sz="2400" i="1" spc="-60" baseline="-19097" dirty="0" err="1">
                <a:latin typeface="Times New Roman"/>
                <a:cs typeface="Times New Roman"/>
              </a:rPr>
              <a:t>uv</a:t>
            </a:r>
            <a:r>
              <a:rPr sz="2400" i="1" spc="-7" baseline="-19097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}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object 7"/>
          <p:cNvSpPr/>
          <p:nvPr/>
        </p:nvSpPr>
        <p:spPr>
          <a:xfrm>
            <a:off x="2679700" y="7735576"/>
            <a:ext cx="6610350" cy="0"/>
          </a:xfrm>
          <a:custGeom>
            <a:avLst/>
            <a:gdLst/>
            <a:ahLst/>
            <a:cxnLst/>
            <a:rect l="l" t="t" r="r" b="b"/>
            <a:pathLst>
              <a:path w="6610350">
                <a:moveTo>
                  <a:pt x="0" y="0"/>
                </a:moveTo>
                <a:lnTo>
                  <a:pt x="66103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>
            <a:spLocks/>
          </p:cNvSpPr>
          <p:nvPr/>
        </p:nvSpPr>
        <p:spPr>
          <a:xfrm>
            <a:off x="800100" y="342900"/>
            <a:ext cx="8318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0" kern="0" spc="-40" dirty="0">
                <a:latin typeface="Arial"/>
                <a:cs typeface="Arial"/>
              </a:rPr>
              <a:t>Single-source </a:t>
            </a:r>
            <a:r>
              <a:rPr lang="en-US" sz="2800" b="0" kern="0" spc="-30" dirty="0">
                <a:latin typeface="Arial"/>
                <a:cs typeface="Arial"/>
              </a:rPr>
              <a:t>shortest </a:t>
            </a:r>
            <a:r>
              <a:rPr lang="en-US" sz="2800" b="0" kern="0" spc="-5" dirty="0">
                <a:latin typeface="Arial"/>
                <a:cs typeface="Arial"/>
              </a:rPr>
              <a:t>paths</a:t>
            </a:r>
            <a:r>
              <a:rPr lang="en-US" sz="2800" b="0" kern="0" spc="300" dirty="0">
                <a:latin typeface="Arial"/>
                <a:cs typeface="Arial"/>
              </a:rPr>
              <a:t> </a:t>
            </a:r>
            <a:r>
              <a:rPr lang="en-US" sz="2800" b="0" kern="0" spc="55" dirty="0">
                <a:latin typeface="Arial"/>
                <a:cs typeface="Arial"/>
              </a:rPr>
              <a:t>in DAG</a:t>
            </a:r>
            <a:endParaRPr lang="en-US" sz="2800" kern="0" dirty="0">
              <a:latin typeface="Arial"/>
              <a:cs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776DA6-9958-4118-BB55-0415F685A7B7}"/>
              </a:ext>
            </a:extLst>
          </p:cNvPr>
          <p:cNvSpPr txBox="1"/>
          <p:nvPr/>
        </p:nvSpPr>
        <p:spPr>
          <a:xfrm>
            <a:off x="6045200" y="4343400"/>
            <a:ext cx="24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起始点到顶点</a:t>
            </a:r>
            <a:r>
              <a:rPr lang="en-US" altLang="zh-CN" dirty="0"/>
              <a:t>v</a:t>
            </a:r>
            <a:r>
              <a:rPr lang="zh-CN" altLang="en-US" dirty="0"/>
              <a:t>的距离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CEA1E9A-1C5C-44B1-8646-7AE427750BB1}"/>
              </a:ext>
            </a:extLst>
          </p:cNvPr>
          <p:cNvCxnSpPr/>
          <p:nvPr/>
        </p:nvCxnSpPr>
        <p:spPr>
          <a:xfrm flipH="1">
            <a:off x="3759200" y="4495800"/>
            <a:ext cx="2225675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0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316.323"/>
  <p:tag name="LATEXADDIN" val="%\documentclass[12pt]{article}&#10;\documentclass[a4paper, 12pt]{extarticle}&#10;\usepackage{amsmath}&#10;\pagestyle{empty}&#10;\usepackage{enumitem,xcolor}&#10;\usepackage{geometry}&#10;\geometry{a4paper,scale=0.55}&#10;\begin{document}&#10;Single-source shortest paths in DAG&#10;\end{document}"/>
  <p:tag name="IGUANATEXSIZE" val="20"/>
  <p:tag name="IGUANATEXCURSOR" val="24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3471"/>
  <p:tag name="ORIGINALWIDTH" val="958.7003"/>
  <p:tag name="LATEXADDIN" val="\documentclass{article}&#10;\usepackage{amsmath}&#10;\usepackage[UTF8]{ctex}&#10;\usepackage{xcolor}&#10;\pagestyle{empty}&#10;\usepackage{amssymb}&#10;\usepackage{geometry}&#10;\geometry{a4paper,scale=0.41}&#10;\usepackage{wasysym}&#10;\begin{document}&#10;&#10;\[OPT(i,v) = \left\{ {\begin{array}{*{20}{l}}&#10;{0}&amp;{{\rm{     \quad if\; }}i =0 \text{ and } v=s }\\&#10;{ \infty}&amp;{{\rm{     \quad if\; }}i =0 \text{ and } v\neq s}\\&#10;{ OPT(i-1,v)}&amp;{{\rm{     \quad if\; }}i &gt;0 \text{ and there exist no }(u,v)\in E }\\&#10;{\min\limits_{(u,v)\in E} \big\{ OPT(i-1,u)+\ell_{uv} \big\} }&amp;{{\rm{     \quad if\; }}i &gt;0 \text{ and there exist }(u,v)\in E }&#10;\end{array}} \right.\]&#10;&#10;\end{document} "/>
  <p:tag name="IGUANATEXSIZE" val="20"/>
  <p:tag name="IGUANATEXCURSOR" val="393"/>
  <p:tag name="TRANSPARENCY" val="True"/>
  <p:tag name="FILENAME" val=""/>
  <p:tag name="LATEXENGINEID" val="1"/>
  <p:tag name="TEMPFOLDER" val="E:\TDownloads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1825.75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OPT(n',v)= OPT(n-1,v)&#10;$&#10;&#10;\end{document}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914"/>
  <p:tag name="ORIGINALWIDTH" val="4217.08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OPT(n+2,v)=&#10;\min \Big\{ OPT(n+1,v), \min\limits_{(u,v)\in E} \big\{ OPT(n+1,u)+\ell_{uv} \big\} \Big\}\\&#10;$&#10;&#10;\end{document}"/>
  <p:tag name="IGUANATEXSIZE" val="20"/>
  <p:tag name="IGUANATEXCURSOR" val="389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914"/>
  <p:tag name="ORIGINALWIDTH" val="3487.2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&#10;=\min \Big\{ OPT(n-1,v), \min\limits_{(u,v)\in E} \big\{ OPT(n-1,u)+\ell_{uv} \big\} \Big\}&#10;$&#10;&#10;\end{document}"/>
  <p:tag name="IGUANATEXSIZE" val="20"/>
  <p:tag name="IGUANATEXCURSOR" val="314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1068.89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&#10;=OPT(n-1,v)&#10;$&#10;&#10;\end{document}"/>
  <p:tag name="IGUANATEXSIZE" val="20"/>
  <p:tag name="IGUANATEXCURSOR" val="316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914"/>
  <p:tag name="ORIGINALWIDTH" val="3951.55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OPT(n+1,v)=&#10;\min \Big\{ OPT(n,v), \min\limits_{(u,v)\in E} \big\{ OPT(n,u)+\ell_{uv} \big\} \Big\}\\&#10;$&#10;&#10;\end{document}"/>
  <p:tag name="IGUANATEXSIZE" val="20"/>
  <p:tag name="IGUANATEXCURSOR" val="415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914"/>
  <p:tag name="ORIGINALWIDTH" val="3487.2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&#10;=\min \Big\{ OPT(n-1,v), \min\limits_{(u,v)\in E} \big\{ OPT(n-1,u)+\ell_{uv} \big\} \Big\}&#10;$&#10;&#10;\end{document}"/>
  <p:tag name="IGUANATEXSIZE" val="20"/>
  <p:tag name="IGUANATEXCURSOR" val="314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1068.89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&#10;=OPT(n-1,v)&#10;$&#10;&#10;\end{document}"/>
  <p:tag name="IGUANATEXSIZE" val="20"/>
  <p:tag name="IGUANATEXCURSOR" val="316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274.428"/>
  <p:tag name="LATEXADDIN" val="%\documentclass[12pt]{article}&#10;\documentclass[a4paper, 12pt]{extarticle}&#10;\usepackage{amsmath}&#10;\pagestyle{empty}&#10;\usepackage{enumitem,xcolor}&#10;\usepackage{geometry}&#10;\geometry{a4paper,scale=0.55}&#10;\begin{document}&#10;Dijkstra’s algorithm&#10;\end{document}"/>
  <p:tag name="IGUANATEXSIZE" val="20"/>
  <p:tag name="IGUANATEXCURSOR" val="23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182"/>
  <p:tag name="ORIGINALWIDTH" val="964.6346"/>
  <p:tag name="LATEXADDIN" val="\documentclass{article}&#10;\usepackage{amsmath}&#10;\usepackage[UTF8]{ctex}&#10;\usepackage{color}&#10;\pagestyle{empty}&#10;\usepackage{geometry}&#10;\geometry{a4paper,scale=0.5}&#10;\begin{document}&#10;&#10;$e=(u,v):u\in S$&#10;&#10;\end{document}"/>
  <p:tag name="IGUANATEXSIZE" val="20"/>
  <p:tag name="IGUANATEXCURSOR" val="190"/>
  <p:tag name="TRANSPARENCY" val="True"/>
  <p:tag name="FILENAME" val=""/>
  <p:tag name="LATEXENGINEID" val="1"/>
  <p:tag name="TEMPFOLDER" val="E:\TDownload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182"/>
  <p:tag name="ORIGINALWIDTH" val="964.6346"/>
  <p:tag name="LATEXADDIN" val="\documentclass{article}&#10;\usepackage{amsmath}&#10;\usepackage[UTF8]{ctex}&#10;\usepackage{color}&#10;\pagestyle{empty}&#10;\usepackage{geometry}&#10;\geometry{a4paper,scale=0.5}&#10;\begin{document}&#10;&#10;$e=(u,v):u\in S$&#10;&#10;\end{document}"/>
  <p:tag name="IGUANATEXSIZE" val="20"/>
  <p:tag name="IGUANATEXCURSOR" val="190"/>
  <p:tag name="TRANSPARENCY" val="True"/>
  <p:tag name="FILENAME" val=""/>
  <p:tag name="LATEXENGINEID" val="1"/>
  <p:tag name="TEMPFOLDER" val="E:\TDownload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828.755"/>
  <p:tag name="LATEXADDIN" val="%\documentclass[12pt]{article}&#10;\documentclass[a4paper, 12pt]{extarticle}&#10;\usepackage{amsmath}&#10;\pagestyle{empty}&#10;\usepackage{enumitem,xcolor}&#10;\usepackage{geometry}&#10;\geometry{a4paper,scale=0.55}&#10;\begin{document}&#10;The Bellman-Ford algorithm&#10;\end{document}"/>
  <p:tag name="IGUANATEXSIZE" val="20"/>
  <p:tag name="IGUANATEXCURSOR" val="23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3471"/>
  <p:tag name="ORIGINALWIDTH" val="958.7003"/>
  <p:tag name="LATEXADDIN" val="\documentclass{article}&#10;\usepackage{amsmath}&#10;\usepackage[UTF8]{ctex}&#10;\usepackage{xcolor}&#10;\pagestyle{empty}&#10;\usepackage{amssymb}&#10;\usepackage{geometry}&#10;\geometry{a4paper,scale=0.41}&#10;\usepackage{wasysym}&#10;\begin{document}&#10;&#10;\[OPT(i,v) = \left\{ {\begin{array}{*{20}{l}}&#10;{0}&amp;{{\rm{     \quad if\; }}i =0 \text{ and } v=s }\\&#10;{ \infty}&amp;{{\rm{     \quad if\; }}i =0 \text{ and } v\neq s}\\&#10;{ OPT(i-1,v)}&amp;{{\rm{     \quad if\; }}i &gt;0 \text{ and there exist no }(u,v)\in E }\\&#10;{\min\limits_{(u,v)\in E} \big\{ OPT(i-1,u)+\ell_{uv} \big\} }&amp;{{\rm{     \quad if\; }}i &gt;0 \text{ and there exist }(u,v)\in E }&#10;\end{array}} \right.\]&#10;&#10;\end{document} "/>
  <p:tag name="IGUANATEXSIZE" val="20"/>
  <p:tag name="IGUANATEXCURSOR" val="393"/>
  <p:tag name="TRANSPARENCY" val="True"/>
  <p:tag name="FILENAME" val=""/>
  <p:tag name="LATEXENGINEID" val="1"/>
  <p:tag name="TEMPFOLDER" val="E:\TDownloads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3471"/>
  <p:tag name="ORIGINALWIDTH" val="958.7003"/>
  <p:tag name="LATEXADDIN" val="\documentclass{article}&#10;\usepackage{amsmath}&#10;\usepackage[UTF8]{ctex}&#10;\usepackage{xcolor}&#10;\pagestyle{empty}&#10;\usepackage{amssymb}&#10;\usepackage{geometry}&#10;\geometry{a4paper,scale=0.41}&#10;\usepackage{wasysym}&#10;\begin{document}&#10;&#10;\[OPT(i,v) = \left\{ {\begin{array}{*{20}{l}}&#10;{0}&amp;{{\rm{     \quad if\; }}i =0 \text{ and } v=s }\\&#10;{ \infty}&amp;{{\rm{     \quad if\; }}i =0 \text{ and } v\neq s}\\&#10;{ OPT(i-1,v)}&amp;{{\rm{     \quad if\; }}i &gt;0 \text{ and there exist no }(u,v)\in E }\\&#10;{\min\limits_{(u,v)\in E} \big\{ OPT(i-1,u)+\ell_{uv} \big\} }&amp;{{\rm{     \quad if\; }}i &gt;0 \text{ and there exist }(u,v)\in E }&#10;\end{array}} \right.\]&#10;&#10;\end{document} "/>
  <p:tag name="IGUANATEXSIZE" val="20"/>
  <p:tag name="IGUANATEXCURSOR" val="393"/>
  <p:tag name="TRANSPARENCY" val="True"/>
  <p:tag name="FILENAME" val=""/>
  <p:tag name="LATEXENGINEID" val="1"/>
  <p:tag name="TEMPFOLDER" val="E:\TDownloads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8.916"/>
  <p:tag name="ORIGINALWIDTH" val="1371.94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begin{table}&#10;    \begin{tabular}{ccccccc}&#10;    ~ &amp; $s$ &amp; $a$ &amp; $b$ &amp; $c$ &amp; $d$ &amp; $e$ \\&#10;    0 &amp; ~ &amp; ~ &amp; ~ &amp; ~ &amp; ~ &amp; ~ \\&#10;    1 &amp; ~ &amp; ~ &amp; ~ &amp; ~ &amp; ~ &amp; ~ \\&#10;    2 &amp; ~ &amp; ~ &amp; ~ &amp; ~ &amp; ~ &amp; ~ \\&#10;    3 &amp; ~ &amp; ~ &amp; ~ &amp; ~ &amp; ~ &amp; ~ \\&#10;    4 &amp; ~ &amp; ~ &amp; ~ &amp; ~ &amp; ~ &amp; ~ \\&#10;    5 &amp; ~ &amp; ~ &amp; ~ &amp; ~ &amp; ~ &amp; ~ \\&#10;    \end{tabular}&#10;\end{table}&#10;&#10;\end{document} "/>
  <p:tag name="IGUANATEXSIZE" val="20"/>
  <p:tag name="IGUANATEXCURSOR" val="365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8.406"/>
  <p:tag name="ORIGINALWIDTH" val="1718.4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begin{table}&#10;    \begin{tabular}{|c|c|c|c|c|c|}&#10;    \hline&#10;    0 &amp; $\infty$  &amp; $\infty$   &amp; $\infty$  &amp; $\infty$  &amp; $\infty$  \\ \hline&#10;    0 &amp; -3 &amp; $\infty$   &amp; 3 &amp; 4 &amp; 2 \\ \hline&#10;    0 &amp; -3 &amp; 0  &amp; 3 &amp; 3 &amp; 0 \\ \hline&#10;    0 &amp; -4 &amp; -2 &amp; 3 &amp; 3 &amp; 0 \\ \hline&#10;    0 &amp; -6 &amp; -2 &amp; 3 &amp; 2 &amp; 0 \\ \hline&#10;    0 &amp; -6 &amp; -2 &amp; 3 &amp; 0 &amp; 0 \\ \hline&#10;    \end{tabular}&#10;\end{table}&#10;&#10;\end{document} "/>
  <p:tag name="IGUANATEXSIZE" val="20"/>
  <p:tag name="IGUANATEXCURSOR" val="638"/>
  <p:tag name="TRANSPARENCY" val="True"/>
  <p:tag name="FILENAME" val="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 template for word" id="{A364F6B3-F56E-4B6E-9DB0-D83EC4247E91}" vid="{0F23EA36-EC28-40D6-9B91-DEE419EC1377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17269</TotalTime>
  <Words>3664</Words>
  <Application>Microsoft Office PowerPoint</Application>
  <PresentationFormat>自定义</PresentationFormat>
  <Paragraphs>784</Paragraphs>
  <Slides>57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7" baseType="lpstr">
      <vt:lpstr>DejaVu Sans</vt:lpstr>
      <vt:lpstr>DejaVu Sans Mono</vt:lpstr>
      <vt:lpstr>Linux Libertine Display G</vt:lpstr>
      <vt:lpstr>Noto Sans CJK JP Regular</vt:lpstr>
      <vt:lpstr>宋体</vt:lpstr>
      <vt:lpstr>Arial</vt:lpstr>
      <vt:lpstr>Bell MT</vt:lpstr>
      <vt:lpstr>Calibri</vt:lpstr>
      <vt:lpstr>Cambria Math</vt:lpstr>
      <vt:lpstr>Georgia</vt:lpstr>
      <vt:lpstr>MT Extra</vt:lpstr>
      <vt:lpstr>Symbol</vt:lpstr>
      <vt:lpstr>Times New Roman</vt:lpstr>
      <vt:lpstr>Trebuchet MS</vt:lpstr>
      <vt:lpstr>Verdana</vt:lpstr>
      <vt:lpstr>Wingdings</vt:lpstr>
      <vt:lpstr>Office Theme</vt:lpstr>
      <vt:lpstr>Beamer_Presentation_template</vt:lpstr>
      <vt:lpstr>Visio</vt:lpstr>
      <vt:lpstr>AxMath</vt:lpstr>
      <vt:lpstr>Algorithm Design and Analysis Chapter 24: Single-Source Shortest Paths </vt:lpstr>
      <vt:lpstr>PowerPoint 演示文稿</vt:lpstr>
      <vt:lpstr>Single-source shortest paths in DAG （Chapter 24.2 in textbook）</vt:lpstr>
      <vt:lpstr>Single-source shortest paths in DAG</vt:lpstr>
      <vt:lpstr>Single-source shortest paths in DAG</vt:lpstr>
      <vt:lpstr>Single-source shortest paths in DAG</vt:lpstr>
      <vt:lpstr>Single-source shortest paths in DAG</vt:lpstr>
      <vt:lpstr>Single-source shortest paths in DAG</vt:lpstr>
      <vt:lpstr>PowerPoint 演示文稿</vt:lpstr>
      <vt:lpstr>Single-source shortest paths in DAG</vt:lpstr>
      <vt:lpstr>Single-source shortest paths in DAG</vt:lpstr>
      <vt:lpstr>PowerPoint 演示文稿</vt:lpstr>
      <vt:lpstr>Single-source shortest paths problem</vt:lpstr>
      <vt:lpstr>Shortest paths: quiz </vt:lpstr>
      <vt:lpstr>Edsger Dijkstra</vt:lpstr>
      <vt:lpstr>Dijkstra′s algorithm (for single-source shortest paths problem)</vt:lpstr>
      <vt:lpstr>PowerPoint 演示文稿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 demo</vt:lpstr>
      <vt:lpstr>Dijkstra’s algorithm: implementation</vt:lpstr>
      <vt:lpstr>Dijkstra’s algorithm: implementation</vt:lpstr>
      <vt:lpstr>Dijkstra’s algorithm: which priority queue?</vt:lpstr>
      <vt:lpstr>Dijkstra’s algorithm:  proof of correctness</vt:lpstr>
      <vt:lpstr>Shortest paths: quiz </vt:lpstr>
      <vt:lpstr>PowerPoint 演示文稿</vt:lpstr>
      <vt:lpstr>Shortest paths with negative weights （Chapter 24.1 in textbook）</vt:lpstr>
      <vt:lpstr>Shortest paths with negative weights: failed attempts</vt:lpstr>
      <vt:lpstr>Negative cycles</vt:lpstr>
      <vt:lpstr>Shortest paths and negative cycles</vt:lpstr>
      <vt:lpstr>Shortest paths and negative cycles</vt:lpstr>
      <vt:lpstr>PowerPoint 演示文稿</vt:lpstr>
      <vt:lpstr>Shortest paths without negative cycles:  dynamic programming</vt:lpstr>
      <vt:lpstr>Shortest paths without negative cycles:   algorithm pseudo-code</vt:lpstr>
      <vt:lpstr>Shortest paths without negative cycles:  analysis</vt:lpstr>
      <vt:lpstr>Shortest paths without negative cycles:  example</vt:lpstr>
      <vt:lpstr>Shortest paths without negative cycles</vt:lpstr>
      <vt:lpstr>Shortest paths without negative cycles: practical improvements</vt:lpstr>
      <vt:lpstr>Bellman–Ford: correctness analysis</vt:lpstr>
      <vt:lpstr>Bellman–Ford: analysis</vt:lpstr>
      <vt:lpstr>Single-source shortest paths with negative weights</vt:lpstr>
      <vt:lpstr>Detecting negative cycles</vt:lpstr>
      <vt:lpstr>PowerPoint 演示文稿</vt:lpstr>
      <vt:lpstr>Detecting negative cycles</vt:lpstr>
      <vt:lpstr>Detecting negative cycles</vt:lpstr>
      <vt:lpstr>Detecting negative cycles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Wu Hao</cp:lastModifiedBy>
  <cp:revision>877</cp:revision>
  <dcterms:created xsi:type="dcterms:W3CDTF">2018-08-28T02:02:18Z</dcterms:created>
  <dcterms:modified xsi:type="dcterms:W3CDTF">2023-03-15T09:14:36Z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2018-08-28T00:00:00Z</vt:filetime>
  </property>
</Properties>
</file>